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62" r:id="rId2"/>
    <p:sldMasterId id="2147483674" r:id="rId3"/>
    <p:sldMasterId id="2147483686" r:id="rId4"/>
  </p:sldMasterIdLst>
  <p:notesMasterIdLst>
    <p:notesMasterId r:id="rId32"/>
  </p:notesMasterIdLst>
  <p:sldIdLst>
    <p:sldId id="257" r:id="rId5"/>
    <p:sldId id="258" r:id="rId6"/>
    <p:sldId id="260" r:id="rId7"/>
    <p:sldId id="329" r:id="rId8"/>
    <p:sldId id="259" r:id="rId9"/>
    <p:sldId id="311" r:id="rId10"/>
    <p:sldId id="312" r:id="rId11"/>
    <p:sldId id="313" r:id="rId12"/>
    <p:sldId id="315" r:id="rId13"/>
    <p:sldId id="316" r:id="rId14"/>
    <p:sldId id="320" r:id="rId15"/>
    <p:sldId id="317" r:id="rId16"/>
    <p:sldId id="318" r:id="rId17"/>
    <p:sldId id="319" r:id="rId18"/>
    <p:sldId id="330" r:id="rId19"/>
    <p:sldId id="331" r:id="rId20"/>
    <p:sldId id="321" r:id="rId21"/>
    <p:sldId id="322" r:id="rId22"/>
    <p:sldId id="298" r:id="rId23"/>
    <p:sldId id="324" r:id="rId24"/>
    <p:sldId id="295" r:id="rId25"/>
    <p:sldId id="323" r:id="rId26"/>
    <p:sldId id="296" r:id="rId27"/>
    <p:sldId id="297" r:id="rId28"/>
    <p:sldId id="279" r:id="rId29"/>
    <p:sldId id="325" r:id="rId30"/>
    <p:sldId id="327" r:id="rId31"/>
  </p:sldIdLst>
  <p:sldSz cx="10693400" cy="7561263"/>
  <p:notesSz cx="6797675" cy="9928225"/>
  <p:embeddedFontLst>
    <p:embeddedFont>
      <p:font typeface="맑은 고딕" pitchFamily="50" charset="-127"/>
      <p:regular r:id="rId33"/>
      <p:bold r:id="rId34"/>
    </p:embeddedFont>
    <p:embeddedFont>
      <p:font typeface="-윤고딕340" charset="-127"/>
      <p:regular r:id="rId35"/>
    </p:embeddedFont>
    <p:embeddedFont>
      <p:font typeface="-윤고딕330" charset="-127"/>
      <p:regular r:id="rId36"/>
    </p:embeddedFont>
    <p:embeddedFont>
      <p:font typeface="-윤고딕350" charset="-127"/>
      <p:regular r:id="rId37"/>
    </p:embeddedFont>
    <p:embeddedFont>
      <p:font typeface="-윤고딕360" charset="-127"/>
      <p:regular r:id="rId38"/>
    </p:embeddedFont>
    <p:embeddedFont>
      <p:font typeface="-윤고딕320" charset="-127"/>
      <p:regular r:id="rId39"/>
    </p:embeddedFont>
  </p:embeddedFontLst>
  <p:defaultTextStyle>
    <a:defPPr>
      <a:defRPr lang="ko-KR"/>
    </a:defPPr>
    <a:lvl1pPr marL="0" algn="l" defTabSz="1042872" rtl="0" eaLnBrk="1" latinLnBrk="1" hangingPunct="1">
      <a:defRPr sz="2100" kern="1200">
        <a:solidFill>
          <a:schemeClr val="tx1"/>
        </a:solidFill>
        <a:latin typeface="+mn-lt"/>
        <a:ea typeface="+mn-ea"/>
        <a:cs typeface="+mn-cs"/>
      </a:defRPr>
    </a:lvl1pPr>
    <a:lvl2pPr marL="521436" algn="l" defTabSz="1042872" rtl="0" eaLnBrk="1" latinLnBrk="1" hangingPunct="1">
      <a:defRPr sz="2100" kern="1200">
        <a:solidFill>
          <a:schemeClr val="tx1"/>
        </a:solidFill>
        <a:latin typeface="+mn-lt"/>
        <a:ea typeface="+mn-ea"/>
        <a:cs typeface="+mn-cs"/>
      </a:defRPr>
    </a:lvl2pPr>
    <a:lvl3pPr marL="1042872" algn="l" defTabSz="1042872" rtl="0" eaLnBrk="1" latinLnBrk="1" hangingPunct="1">
      <a:defRPr sz="2100" kern="1200">
        <a:solidFill>
          <a:schemeClr val="tx1"/>
        </a:solidFill>
        <a:latin typeface="+mn-lt"/>
        <a:ea typeface="+mn-ea"/>
        <a:cs typeface="+mn-cs"/>
      </a:defRPr>
    </a:lvl3pPr>
    <a:lvl4pPr marL="1564308" algn="l" defTabSz="1042872" rtl="0" eaLnBrk="1" latinLnBrk="1" hangingPunct="1">
      <a:defRPr sz="2100" kern="1200">
        <a:solidFill>
          <a:schemeClr val="tx1"/>
        </a:solidFill>
        <a:latin typeface="+mn-lt"/>
        <a:ea typeface="+mn-ea"/>
        <a:cs typeface="+mn-cs"/>
      </a:defRPr>
    </a:lvl4pPr>
    <a:lvl5pPr marL="2085744" algn="l" defTabSz="1042872" rtl="0" eaLnBrk="1" latinLnBrk="1" hangingPunct="1">
      <a:defRPr sz="2100" kern="1200">
        <a:solidFill>
          <a:schemeClr val="tx1"/>
        </a:solidFill>
        <a:latin typeface="+mn-lt"/>
        <a:ea typeface="+mn-ea"/>
        <a:cs typeface="+mn-cs"/>
      </a:defRPr>
    </a:lvl5pPr>
    <a:lvl6pPr marL="2607179" algn="l" defTabSz="1042872" rtl="0" eaLnBrk="1" latinLnBrk="1" hangingPunct="1">
      <a:defRPr sz="2100" kern="1200">
        <a:solidFill>
          <a:schemeClr val="tx1"/>
        </a:solidFill>
        <a:latin typeface="+mn-lt"/>
        <a:ea typeface="+mn-ea"/>
        <a:cs typeface="+mn-cs"/>
      </a:defRPr>
    </a:lvl6pPr>
    <a:lvl7pPr marL="3128616" algn="l" defTabSz="1042872" rtl="0" eaLnBrk="1" latinLnBrk="1" hangingPunct="1">
      <a:defRPr sz="2100" kern="1200">
        <a:solidFill>
          <a:schemeClr val="tx1"/>
        </a:solidFill>
        <a:latin typeface="+mn-lt"/>
        <a:ea typeface="+mn-ea"/>
        <a:cs typeface="+mn-cs"/>
      </a:defRPr>
    </a:lvl7pPr>
    <a:lvl8pPr marL="3650052" algn="l" defTabSz="1042872" rtl="0" eaLnBrk="1" latinLnBrk="1" hangingPunct="1">
      <a:defRPr sz="2100" kern="1200">
        <a:solidFill>
          <a:schemeClr val="tx1"/>
        </a:solidFill>
        <a:latin typeface="+mn-lt"/>
        <a:ea typeface="+mn-ea"/>
        <a:cs typeface="+mn-cs"/>
      </a:defRPr>
    </a:lvl8pPr>
    <a:lvl9pPr marL="4171487" algn="l" defTabSz="1042872" rtl="0" eaLnBrk="1" latinLnBrk="1"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80A3CE"/>
    <a:srgbClr val="5B89C1"/>
    <a:srgbClr val="3A6598"/>
    <a:srgbClr val="3E6CA4"/>
    <a:srgbClr val="4476B2"/>
    <a:srgbClr val="5E8BC2"/>
    <a:srgbClr val="749BCA"/>
    <a:srgbClr val="90AFD4"/>
    <a:srgbClr val="A1BBD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91" d="100"/>
          <a:sy n="91" d="100"/>
        </p:scale>
        <p:origin x="-126" y="-114"/>
      </p:cViewPr>
      <p:guideLst>
        <p:guide orient="horz" pos="2154"/>
        <p:guide pos="6226"/>
        <p:guide pos="51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font" Target="fonts/font7.fntdata"/><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font" Target="fonts/font2.fntdata"/><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1.fntdata"/><Relationship Id="rId38" Type="http://schemas.openxmlformats.org/officeDocument/2006/relationships/font" Target="fonts/font6.fntdata"/><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font" Target="fonts/font5.fntdata"/><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font" Target="fonts/font4.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font" Target="fonts/font3.fntdata"/><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5" y="0"/>
            <a:ext cx="2945659" cy="49641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50448" y="0"/>
            <a:ext cx="2945659" cy="496411"/>
          </a:xfrm>
          <a:prstGeom prst="rect">
            <a:avLst/>
          </a:prstGeom>
        </p:spPr>
        <p:txBody>
          <a:bodyPr vert="horz" lIns="91440" tIns="45720" rIns="91440" bIns="45720" rtlCol="0"/>
          <a:lstStyle>
            <a:lvl1pPr algn="r">
              <a:defRPr sz="1200"/>
            </a:lvl1pPr>
          </a:lstStyle>
          <a:p>
            <a:fld id="{F1B95545-0ADB-4078-BDEA-0C873AAEB442}" type="datetimeFigureOut">
              <a:rPr lang="ko-KR" altLang="en-US" smtClean="0"/>
              <a:pPr/>
              <a:t>2013-04-09</a:t>
            </a:fld>
            <a:endParaRPr lang="ko-KR" altLang="en-US"/>
          </a:p>
        </p:txBody>
      </p:sp>
      <p:sp>
        <p:nvSpPr>
          <p:cNvPr id="4" name="슬라이드 이미지 개체 틀 3"/>
          <p:cNvSpPr>
            <a:spLocks noGrp="1" noRot="1" noChangeAspect="1"/>
          </p:cNvSpPr>
          <p:nvPr>
            <p:ph type="sldImg" idx="2"/>
          </p:nvPr>
        </p:nvSpPr>
        <p:spPr>
          <a:xfrm>
            <a:off x="766763" y="744538"/>
            <a:ext cx="5264150" cy="3722687"/>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79768" y="4715909"/>
            <a:ext cx="5438140" cy="4467701"/>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5" y="9430093"/>
            <a:ext cx="2945659" cy="496411"/>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50448" y="9430093"/>
            <a:ext cx="2945659" cy="496411"/>
          </a:xfrm>
          <a:prstGeom prst="rect">
            <a:avLst/>
          </a:prstGeom>
        </p:spPr>
        <p:txBody>
          <a:bodyPr vert="horz" lIns="91440" tIns="45720" rIns="91440" bIns="45720" rtlCol="0" anchor="b"/>
          <a:lstStyle>
            <a:lvl1pPr algn="r">
              <a:defRPr sz="1200"/>
            </a:lvl1pPr>
          </a:lstStyle>
          <a:p>
            <a:fld id="{A86649F7-278B-4FC6-801D-F6D337DDC3C4}"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1042872" rtl="0" eaLnBrk="1" latinLnBrk="1" hangingPunct="1">
      <a:defRPr sz="1400" kern="1200">
        <a:solidFill>
          <a:schemeClr val="tx1"/>
        </a:solidFill>
        <a:latin typeface="+mn-lt"/>
        <a:ea typeface="+mn-ea"/>
        <a:cs typeface="+mn-cs"/>
      </a:defRPr>
    </a:lvl1pPr>
    <a:lvl2pPr marL="521436" algn="l" defTabSz="1042872" rtl="0" eaLnBrk="1" latinLnBrk="1" hangingPunct="1">
      <a:defRPr sz="1400" kern="1200">
        <a:solidFill>
          <a:schemeClr val="tx1"/>
        </a:solidFill>
        <a:latin typeface="+mn-lt"/>
        <a:ea typeface="+mn-ea"/>
        <a:cs typeface="+mn-cs"/>
      </a:defRPr>
    </a:lvl2pPr>
    <a:lvl3pPr marL="1042872" algn="l" defTabSz="1042872" rtl="0" eaLnBrk="1" latinLnBrk="1" hangingPunct="1">
      <a:defRPr sz="1400" kern="1200">
        <a:solidFill>
          <a:schemeClr val="tx1"/>
        </a:solidFill>
        <a:latin typeface="+mn-lt"/>
        <a:ea typeface="+mn-ea"/>
        <a:cs typeface="+mn-cs"/>
      </a:defRPr>
    </a:lvl3pPr>
    <a:lvl4pPr marL="1564308" algn="l" defTabSz="1042872" rtl="0" eaLnBrk="1" latinLnBrk="1" hangingPunct="1">
      <a:defRPr sz="1400" kern="1200">
        <a:solidFill>
          <a:schemeClr val="tx1"/>
        </a:solidFill>
        <a:latin typeface="+mn-lt"/>
        <a:ea typeface="+mn-ea"/>
        <a:cs typeface="+mn-cs"/>
      </a:defRPr>
    </a:lvl4pPr>
    <a:lvl5pPr marL="2085744" algn="l" defTabSz="1042872" rtl="0" eaLnBrk="1" latinLnBrk="1" hangingPunct="1">
      <a:defRPr sz="1400" kern="1200">
        <a:solidFill>
          <a:schemeClr val="tx1"/>
        </a:solidFill>
        <a:latin typeface="+mn-lt"/>
        <a:ea typeface="+mn-ea"/>
        <a:cs typeface="+mn-cs"/>
      </a:defRPr>
    </a:lvl5pPr>
    <a:lvl6pPr marL="2607179" algn="l" defTabSz="1042872" rtl="0" eaLnBrk="1" latinLnBrk="1" hangingPunct="1">
      <a:defRPr sz="1400" kern="1200">
        <a:solidFill>
          <a:schemeClr val="tx1"/>
        </a:solidFill>
        <a:latin typeface="+mn-lt"/>
        <a:ea typeface="+mn-ea"/>
        <a:cs typeface="+mn-cs"/>
      </a:defRPr>
    </a:lvl6pPr>
    <a:lvl7pPr marL="3128616" algn="l" defTabSz="1042872" rtl="0" eaLnBrk="1" latinLnBrk="1" hangingPunct="1">
      <a:defRPr sz="1400" kern="1200">
        <a:solidFill>
          <a:schemeClr val="tx1"/>
        </a:solidFill>
        <a:latin typeface="+mn-lt"/>
        <a:ea typeface="+mn-ea"/>
        <a:cs typeface="+mn-cs"/>
      </a:defRPr>
    </a:lvl7pPr>
    <a:lvl8pPr marL="3650052" algn="l" defTabSz="1042872" rtl="0" eaLnBrk="1" latinLnBrk="1" hangingPunct="1">
      <a:defRPr sz="1400" kern="1200">
        <a:solidFill>
          <a:schemeClr val="tx1"/>
        </a:solidFill>
        <a:latin typeface="+mn-lt"/>
        <a:ea typeface="+mn-ea"/>
        <a:cs typeface="+mn-cs"/>
      </a:defRPr>
    </a:lvl8pPr>
    <a:lvl9pPr marL="4171487" algn="l" defTabSz="1042872" rtl="0" eaLnBrk="1" latinLnBrk="1"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802005" y="2348894"/>
            <a:ext cx="9089390" cy="1620771"/>
          </a:xfrm>
          <a:prstGeom prst="rect">
            <a:avLst/>
          </a:prstGeo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604010" y="4284717"/>
            <a:ext cx="7485380" cy="1932323"/>
          </a:xfrm>
          <a:prstGeom prst="rect">
            <a:avLst/>
          </a:prstGeom>
        </p:spPr>
        <p:txBody>
          <a:bodyPr/>
          <a:lstStyle>
            <a:lvl1pPr marL="0" indent="0" algn="ctr">
              <a:buNone/>
              <a:defRPr>
                <a:solidFill>
                  <a:schemeClr val="tx1">
                    <a:tint val="75000"/>
                  </a:schemeClr>
                </a:solidFill>
              </a:defRPr>
            </a:lvl1pPr>
            <a:lvl2pPr marL="521436" indent="0" algn="ctr">
              <a:buNone/>
              <a:defRPr>
                <a:solidFill>
                  <a:schemeClr val="tx1">
                    <a:tint val="75000"/>
                  </a:schemeClr>
                </a:solidFill>
              </a:defRPr>
            </a:lvl2pPr>
            <a:lvl3pPr marL="1042872" indent="0" algn="ctr">
              <a:buNone/>
              <a:defRPr>
                <a:solidFill>
                  <a:schemeClr val="tx1">
                    <a:tint val="75000"/>
                  </a:schemeClr>
                </a:solidFill>
              </a:defRPr>
            </a:lvl3pPr>
            <a:lvl4pPr marL="1564308" indent="0" algn="ctr">
              <a:buNone/>
              <a:defRPr>
                <a:solidFill>
                  <a:schemeClr val="tx1">
                    <a:tint val="75000"/>
                  </a:schemeClr>
                </a:solidFill>
              </a:defRPr>
            </a:lvl4pPr>
            <a:lvl5pPr marL="2085744" indent="0" algn="ctr">
              <a:buNone/>
              <a:defRPr>
                <a:solidFill>
                  <a:schemeClr val="tx1">
                    <a:tint val="75000"/>
                  </a:schemeClr>
                </a:solidFill>
              </a:defRPr>
            </a:lvl5pPr>
            <a:lvl6pPr marL="2607179" indent="0" algn="ctr">
              <a:buNone/>
              <a:defRPr>
                <a:solidFill>
                  <a:schemeClr val="tx1">
                    <a:tint val="75000"/>
                  </a:schemeClr>
                </a:solidFill>
              </a:defRPr>
            </a:lvl6pPr>
            <a:lvl7pPr marL="3128616" indent="0" algn="ctr">
              <a:buNone/>
              <a:defRPr>
                <a:solidFill>
                  <a:schemeClr val="tx1">
                    <a:tint val="75000"/>
                  </a:schemeClr>
                </a:solidFill>
              </a:defRPr>
            </a:lvl7pPr>
            <a:lvl8pPr marL="3650052" indent="0" algn="ctr">
              <a:buNone/>
              <a:defRPr>
                <a:solidFill>
                  <a:schemeClr val="tx1">
                    <a:tint val="75000"/>
                  </a:schemeClr>
                </a:solidFill>
              </a:defRPr>
            </a:lvl8pPr>
            <a:lvl9pPr marL="4171487"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a:xfrm>
            <a:off x="534671" y="7008172"/>
            <a:ext cx="2495127" cy="402567"/>
          </a:xfrm>
          <a:prstGeom prst="rect">
            <a:avLst/>
          </a:prstGeom>
        </p:spPr>
        <p:txBody>
          <a:bodyPr/>
          <a:lstStyle/>
          <a:p>
            <a:fld id="{1A3BD1D5-F371-4E7C-B709-7B287A510892}" type="datetimeFigureOut">
              <a:rPr lang="ko-KR" altLang="en-US" smtClean="0"/>
              <a:pPr/>
              <a:t>2013-04-09</a:t>
            </a:fld>
            <a:endParaRPr lang="ko-KR" altLang="en-US"/>
          </a:p>
        </p:txBody>
      </p:sp>
      <p:sp>
        <p:nvSpPr>
          <p:cNvPr id="5" name="바닥글 개체 틀 4"/>
          <p:cNvSpPr>
            <a:spLocks noGrp="1"/>
          </p:cNvSpPr>
          <p:nvPr>
            <p:ph type="ftr" sz="quarter" idx="11"/>
          </p:nvPr>
        </p:nvSpPr>
        <p:spPr>
          <a:xfrm>
            <a:off x="3653580" y="7008172"/>
            <a:ext cx="3386243" cy="402567"/>
          </a:xfrm>
          <a:prstGeom prst="rect">
            <a:avLst/>
          </a:prstGeom>
        </p:spPr>
        <p:txBody>
          <a:bodyPr/>
          <a:lstStyle/>
          <a:p>
            <a:endParaRPr lang="ko-KR" altLang="en-US"/>
          </a:p>
        </p:txBody>
      </p:sp>
      <p:sp>
        <p:nvSpPr>
          <p:cNvPr id="6" name="슬라이드 번호 개체 틀 5"/>
          <p:cNvSpPr>
            <a:spLocks noGrp="1"/>
          </p:cNvSpPr>
          <p:nvPr>
            <p:ph type="sldNum" sz="quarter" idx="12"/>
          </p:nvPr>
        </p:nvSpPr>
        <p:spPr>
          <a:xfrm>
            <a:off x="7663603" y="7008172"/>
            <a:ext cx="2495127" cy="402567"/>
          </a:xfrm>
          <a:prstGeom prst="rect">
            <a:avLst/>
          </a:prstGeom>
        </p:spPr>
        <p:txBody>
          <a:bodyPr/>
          <a:lstStyle/>
          <a:p>
            <a:fld id="{013AEA85-445F-412C-935A-CADA5D36744B}"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a:xfrm>
            <a:off x="534670" y="302802"/>
            <a:ext cx="9624060" cy="1260211"/>
          </a:xfrm>
          <a:prstGeom prst="rect">
            <a:avLst/>
          </a:prstGeom>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534670" y="1764295"/>
            <a:ext cx="9624060" cy="4990084"/>
          </a:xfrm>
          <a:prstGeom prst="rect">
            <a:avLst/>
          </a:prstGeo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671" y="7008172"/>
            <a:ext cx="2495127" cy="402567"/>
          </a:xfrm>
          <a:prstGeom prst="rect">
            <a:avLst/>
          </a:prstGeom>
        </p:spPr>
        <p:txBody>
          <a:bodyPr/>
          <a:lstStyle/>
          <a:p>
            <a:fld id="{1A3BD1D5-F371-4E7C-B709-7B287A510892}" type="datetimeFigureOut">
              <a:rPr lang="ko-KR" altLang="en-US" smtClean="0"/>
              <a:pPr/>
              <a:t>2013-04-09</a:t>
            </a:fld>
            <a:endParaRPr lang="ko-KR" altLang="en-US"/>
          </a:p>
        </p:txBody>
      </p:sp>
      <p:sp>
        <p:nvSpPr>
          <p:cNvPr id="5" name="바닥글 개체 틀 4"/>
          <p:cNvSpPr>
            <a:spLocks noGrp="1"/>
          </p:cNvSpPr>
          <p:nvPr>
            <p:ph type="ftr" sz="quarter" idx="11"/>
          </p:nvPr>
        </p:nvSpPr>
        <p:spPr>
          <a:xfrm>
            <a:off x="3653580" y="7008172"/>
            <a:ext cx="3386243" cy="402567"/>
          </a:xfrm>
          <a:prstGeom prst="rect">
            <a:avLst/>
          </a:prstGeom>
        </p:spPr>
        <p:txBody>
          <a:bodyPr/>
          <a:lstStyle/>
          <a:p>
            <a:endParaRPr lang="ko-KR" altLang="en-US"/>
          </a:p>
        </p:txBody>
      </p:sp>
      <p:sp>
        <p:nvSpPr>
          <p:cNvPr id="6" name="슬라이드 번호 개체 틀 5"/>
          <p:cNvSpPr>
            <a:spLocks noGrp="1"/>
          </p:cNvSpPr>
          <p:nvPr>
            <p:ph type="sldNum" sz="quarter" idx="12"/>
          </p:nvPr>
        </p:nvSpPr>
        <p:spPr>
          <a:xfrm>
            <a:off x="7663603" y="7008172"/>
            <a:ext cx="2495127" cy="402567"/>
          </a:xfrm>
          <a:prstGeom prst="rect">
            <a:avLst/>
          </a:prstGeom>
        </p:spPr>
        <p:txBody>
          <a:bodyPr/>
          <a:lstStyle/>
          <a:p>
            <a:fld id="{013AEA85-445F-412C-935A-CADA5D36744B}"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7752715" y="302803"/>
            <a:ext cx="2406015" cy="6451578"/>
          </a:xfrm>
          <a:prstGeom prst="rect">
            <a:avLst/>
          </a:prstGeo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534670" y="302803"/>
            <a:ext cx="7039822" cy="6451578"/>
          </a:xfrm>
          <a:prstGeom prst="rect">
            <a:avLst/>
          </a:prstGeo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671" y="7008172"/>
            <a:ext cx="2495127" cy="402567"/>
          </a:xfrm>
          <a:prstGeom prst="rect">
            <a:avLst/>
          </a:prstGeom>
        </p:spPr>
        <p:txBody>
          <a:bodyPr/>
          <a:lstStyle/>
          <a:p>
            <a:fld id="{1A3BD1D5-F371-4E7C-B709-7B287A510892}" type="datetimeFigureOut">
              <a:rPr lang="ko-KR" altLang="en-US" smtClean="0"/>
              <a:pPr/>
              <a:t>2013-04-09</a:t>
            </a:fld>
            <a:endParaRPr lang="ko-KR" altLang="en-US"/>
          </a:p>
        </p:txBody>
      </p:sp>
      <p:sp>
        <p:nvSpPr>
          <p:cNvPr id="5" name="바닥글 개체 틀 4"/>
          <p:cNvSpPr>
            <a:spLocks noGrp="1"/>
          </p:cNvSpPr>
          <p:nvPr>
            <p:ph type="ftr" sz="quarter" idx="11"/>
          </p:nvPr>
        </p:nvSpPr>
        <p:spPr>
          <a:xfrm>
            <a:off x="3653580" y="7008172"/>
            <a:ext cx="3386243" cy="402567"/>
          </a:xfrm>
          <a:prstGeom prst="rect">
            <a:avLst/>
          </a:prstGeom>
        </p:spPr>
        <p:txBody>
          <a:bodyPr/>
          <a:lstStyle/>
          <a:p>
            <a:endParaRPr lang="ko-KR" altLang="en-US"/>
          </a:p>
        </p:txBody>
      </p:sp>
      <p:sp>
        <p:nvSpPr>
          <p:cNvPr id="6" name="슬라이드 번호 개체 틀 5"/>
          <p:cNvSpPr>
            <a:spLocks noGrp="1"/>
          </p:cNvSpPr>
          <p:nvPr>
            <p:ph type="sldNum" sz="quarter" idx="12"/>
          </p:nvPr>
        </p:nvSpPr>
        <p:spPr>
          <a:xfrm>
            <a:off x="7663603" y="7008172"/>
            <a:ext cx="2495127" cy="402567"/>
          </a:xfrm>
          <a:prstGeom prst="rect">
            <a:avLst/>
          </a:prstGeom>
        </p:spPr>
        <p:txBody>
          <a:bodyPr/>
          <a:lstStyle/>
          <a:p>
            <a:fld id="{013AEA85-445F-412C-935A-CADA5D36744B}" type="slidenum">
              <a:rPr lang="ko-KR" altLang="en-US" smtClean="0"/>
              <a:pPr/>
              <a:t>‹#›</a:t>
            </a:fld>
            <a:endParaRPr lang="ko-KR"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사용자 지정 레이아웃">
    <p:spTree>
      <p:nvGrpSpPr>
        <p:cNvPr id="1" name=""/>
        <p:cNvGrpSpPr/>
        <p:nvPr/>
      </p:nvGrpSpPr>
      <p:grpSpPr>
        <a:xfrm>
          <a:off x="0" y="0"/>
          <a:ext cx="0" cy="0"/>
          <a:chOff x="0" y="0"/>
          <a:chExt cx="0" cy="0"/>
        </a:xfrm>
      </p:grpSpPr>
      <p:sp>
        <p:nvSpPr>
          <p:cNvPr id="2" name="직사각형 1"/>
          <p:cNvSpPr/>
          <p:nvPr userDrawn="1"/>
        </p:nvSpPr>
        <p:spPr>
          <a:xfrm>
            <a:off x="0" y="800100"/>
            <a:ext cx="10693400" cy="67611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4" name="슬라이드 번호 개체 틀 8"/>
          <p:cNvSpPr>
            <a:spLocks noGrp="1"/>
          </p:cNvSpPr>
          <p:nvPr>
            <p:ph type="sldNum" sz="quarter" idx="10"/>
          </p:nvPr>
        </p:nvSpPr>
        <p:spPr/>
        <p:txBody>
          <a:bodyPr/>
          <a:lstStyle>
            <a:lvl1pPr algn="ctr">
              <a:defRPr sz="1400">
                <a:latin typeface="다음_Regular" pitchFamily="2" charset="-127"/>
                <a:ea typeface="다음_Regular" pitchFamily="2" charset="-127"/>
              </a:defRPr>
            </a:lvl1pPr>
          </a:lstStyle>
          <a:p>
            <a:pPr>
              <a:defRPr/>
            </a:pPr>
            <a:fld id="{2DBD4D24-ACAD-4B38-95E2-9067CED336A1}" type="slidenum">
              <a:rPr lang="ko-KR" altLang="en-US"/>
              <a:pPr>
                <a:defRPr/>
              </a:pPr>
              <a:t>‹#›</a:t>
            </a:fld>
            <a:endParaRPr lang="ko-KR"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제목 슬라이드">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801688" y="2349500"/>
            <a:ext cx="9090025" cy="1620838"/>
          </a:xfrm>
          <a:prstGeom prst="rect">
            <a:avLst/>
          </a:prstGeo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603375" y="4284663"/>
            <a:ext cx="7486650" cy="1931987"/>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pPr/>
              <a:t>2013-04-09</a:t>
            </a:fld>
            <a:endParaRPr lang="ko-KR" altLang="en-US"/>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pPr/>
              <a:t>‹#›</a:t>
            </a:fld>
            <a:endParaRPr lang="ko-KR"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a:xfrm>
            <a:off x="534988" y="1763713"/>
            <a:ext cx="9623425" cy="4991100"/>
          </a:xfrm>
          <a:prstGeom prst="rect">
            <a:avLst/>
          </a:prstGeo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pPr/>
              <a:t>2013-04-09</a:t>
            </a:fld>
            <a:endParaRPr lang="ko-KR" altLang="en-US"/>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pPr/>
              <a:t>‹#›</a:t>
            </a:fld>
            <a:endParaRPr lang="ko-KR"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844550" y="4859338"/>
            <a:ext cx="9090025" cy="1501775"/>
          </a:xfrm>
          <a:prstGeom prst="rect">
            <a:avLst/>
          </a:prstGeo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44550" y="3205163"/>
            <a:ext cx="9090025" cy="1654175"/>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pPr/>
              <a:t>2013-04-09</a:t>
            </a:fld>
            <a:endParaRPr lang="ko-KR" altLang="en-US"/>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pPr/>
              <a:t>‹#›</a:t>
            </a:fld>
            <a:endParaRPr lang="ko-KR"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534988" y="1763713"/>
            <a:ext cx="4735512"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5422900" y="1763713"/>
            <a:ext cx="4735513"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pPr/>
              <a:t>2013-04-09</a:t>
            </a:fld>
            <a:endParaRPr lang="ko-KR" altLang="en-US"/>
          </a:p>
        </p:txBody>
      </p:sp>
      <p:sp>
        <p:nvSpPr>
          <p:cNvPr id="6" name="바닥글 개체 틀 5"/>
          <p:cNvSpPr>
            <a:spLocks noGrp="1"/>
          </p:cNvSpPr>
          <p:nvPr>
            <p:ph type="ftr" sz="quarter" idx="11"/>
          </p:nvPr>
        </p:nvSpPr>
        <p:spPr>
          <a:xfrm>
            <a:off x="3652838" y="7008813"/>
            <a:ext cx="3387725" cy="401637"/>
          </a:xfrm>
          <a:prstGeom prst="rect">
            <a:avLst/>
          </a:prstGeom>
        </p:spPr>
        <p:txBody>
          <a:bodyPr/>
          <a:lstStyle/>
          <a:p>
            <a:endParaRPr lang="ko-KR" altLang="en-US"/>
          </a:p>
        </p:txBody>
      </p:sp>
      <p:sp>
        <p:nvSpPr>
          <p:cNvPr id="7" name="슬라이드 번호 개체 틀 6"/>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pPr/>
              <a:t>‹#›</a:t>
            </a:fld>
            <a:endParaRPr lang="ko-KR"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534988" y="1692275"/>
            <a:ext cx="4724400" cy="704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534988" y="2397125"/>
            <a:ext cx="4724400" cy="4357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5432425" y="1692275"/>
            <a:ext cx="4725988" cy="704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5432425" y="2397125"/>
            <a:ext cx="4725988" cy="4357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pPr/>
              <a:t>2013-04-09</a:t>
            </a:fld>
            <a:endParaRPr lang="ko-KR" altLang="en-US"/>
          </a:p>
        </p:txBody>
      </p:sp>
      <p:sp>
        <p:nvSpPr>
          <p:cNvPr id="8" name="바닥글 개체 틀 7"/>
          <p:cNvSpPr>
            <a:spLocks noGrp="1"/>
          </p:cNvSpPr>
          <p:nvPr>
            <p:ph type="ftr" sz="quarter" idx="11"/>
          </p:nvPr>
        </p:nvSpPr>
        <p:spPr>
          <a:xfrm>
            <a:off x="3652838" y="7008813"/>
            <a:ext cx="3387725" cy="401637"/>
          </a:xfrm>
          <a:prstGeom prst="rect">
            <a:avLst/>
          </a:prstGeom>
        </p:spPr>
        <p:txBody>
          <a:bodyPr/>
          <a:lstStyle/>
          <a:p>
            <a:endParaRPr lang="ko-KR" altLang="en-US"/>
          </a:p>
        </p:txBody>
      </p:sp>
      <p:sp>
        <p:nvSpPr>
          <p:cNvPr id="9" name="슬라이드 번호 개체 틀 8"/>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pPr/>
              <a:t>‹#›</a:t>
            </a:fld>
            <a:endParaRPr lang="ko-KR"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pPr/>
              <a:t>2013-04-09</a:t>
            </a:fld>
            <a:endParaRPr lang="ko-KR" altLang="en-US"/>
          </a:p>
        </p:txBody>
      </p:sp>
      <p:sp>
        <p:nvSpPr>
          <p:cNvPr id="4" name="바닥글 개체 틀 3"/>
          <p:cNvSpPr>
            <a:spLocks noGrp="1"/>
          </p:cNvSpPr>
          <p:nvPr>
            <p:ph type="ftr" sz="quarter" idx="11"/>
          </p:nvPr>
        </p:nvSpPr>
        <p:spPr>
          <a:xfrm>
            <a:off x="3652838" y="7008813"/>
            <a:ext cx="3387725" cy="401637"/>
          </a:xfrm>
          <a:prstGeom prst="rect">
            <a:avLst/>
          </a:prstGeom>
        </p:spPr>
        <p:txBody>
          <a:bodyPr/>
          <a:lstStyle/>
          <a:p>
            <a:endParaRPr lang="ko-KR" altLang="en-US"/>
          </a:p>
        </p:txBody>
      </p:sp>
      <p:sp>
        <p:nvSpPr>
          <p:cNvPr id="5" name="슬라이드 번호 개체 틀 4"/>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534670" y="302802"/>
            <a:ext cx="9624060" cy="1260211"/>
          </a:xfrm>
          <a:prstGeom prst="rect">
            <a:avLst/>
          </a:prstGeom>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a:xfrm>
            <a:off x="534670" y="1764295"/>
            <a:ext cx="9624060" cy="4990084"/>
          </a:xfrm>
          <a:prstGeom prst="rect">
            <a:avLst/>
          </a:prstGeo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671" y="7008172"/>
            <a:ext cx="2495127" cy="402567"/>
          </a:xfrm>
          <a:prstGeom prst="rect">
            <a:avLst/>
          </a:prstGeom>
        </p:spPr>
        <p:txBody>
          <a:bodyPr/>
          <a:lstStyle/>
          <a:p>
            <a:fld id="{1A3BD1D5-F371-4E7C-B709-7B287A510892}" type="datetimeFigureOut">
              <a:rPr lang="ko-KR" altLang="en-US" smtClean="0"/>
              <a:pPr/>
              <a:t>2013-04-09</a:t>
            </a:fld>
            <a:endParaRPr lang="ko-KR" altLang="en-US"/>
          </a:p>
        </p:txBody>
      </p:sp>
      <p:sp>
        <p:nvSpPr>
          <p:cNvPr id="5" name="바닥글 개체 틀 4"/>
          <p:cNvSpPr>
            <a:spLocks noGrp="1"/>
          </p:cNvSpPr>
          <p:nvPr>
            <p:ph type="ftr" sz="quarter" idx="11"/>
          </p:nvPr>
        </p:nvSpPr>
        <p:spPr>
          <a:xfrm>
            <a:off x="3653580" y="7008172"/>
            <a:ext cx="3386243" cy="402567"/>
          </a:xfrm>
          <a:prstGeom prst="rect">
            <a:avLst/>
          </a:prstGeom>
        </p:spPr>
        <p:txBody>
          <a:bodyPr/>
          <a:lstStyle/>
          <a:p>
            <a:endParaRPr lang="ko-KR" altLang="en-US"/>
          </a:p>
        </p:txBody>
      </p:sp>
      <p:sp>
        <p:nvSpPr>
          <p:cNvPr id="6" name="슬라이드 번호 개체 틀 5"/>
          <p:cNvSpPr>
            <a:spLocks noGrp="1"/>
          </p:cNvSpPr>
          <p:nvPr>
            <p:ph type="sldNum" sz="quarter" idx="12"/>
          </p:nvPr>
        </p:nvSpPr>
        <p:spPr>
          <a:xfrm>
            <a:off x="7663603" y="7008172"/>
            <a:ext cx="2495127" cy="402567"/>
          </a:xfrm>
          <a:prstGeom prst="rect">
            <a:avLst/>
          </a:prstGeom>
        </p:spPr>
        <p:txBody>
          <a:bodyPr/>
          <a:lstStyle/>
          <a:p>
            <a:fld id="{013AEA85-445F-412C-935A-CADA5D36744B}" type="slidenum">
              <a:rPr lang="ko-KR" altLang="en-US" smtClean="0"/>
              <a:pPr/>
              <a:t>‹#›</a:t>
            </a:fld>
            <a:endParaRPr lang="ko-KR"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pPr/>
              <a:t>2013-04-09</a:t>
            </a:fld>
            <a:endParaRPr lang="ko-KR" altLang="en-US"/>
          </a:p>
        </p:txBody>
      </p:sp>
      <p:sp>
        <p:nvSpPr>
          <p:cNvPr id="3" name="바닥글 개체 틀 2"/>
          <p:cNvSpPr>
            <a:spLocks noGrp="1"/>
          </p:cNvSpPr>
          <p:nvPr>
            <p:ph type="ftr" sz="quarter" idx="11"/>
          </p:nvPr>
        </p:nvSpPr>
        <p:spPr>
          <a:xfrm>
            <a:off x="3652838" y="7008813"/>
            <a:ext cx="3387725" cy="401637"/>
          </a:xfrm>
          <a:prstGeom prst="rect">
            <a:avLst/>
          </a:prstGeom>
        </p:spPr>
        <p:txBody>
          <a:bodyPr/>
          <a:lstStyle/>
          <a:p>
            <a:endParaRPr lang="ko-KR" altLang="en-US"/>
          </a:p>
        </p:txBody>
      </p:sp>
      <p:sp>
        <p:nvSpPr>
          <p:cNvPr id="4" name="슬라이드 번호 개체 틀 3"/>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pPr/>
              <a:t>‹#›</a:t>
            </a:fld>
            <a:endParaRPr lang="ko-KR"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534988" y="301625"/>
            <a:ext cx="3517900" cy="1281113"/>
          </a:xfrm>
          <a:prstGeom prst="rect">
            <a:avLst/>
          </a:prstGeo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4181475" y="301625"/>
            <a:ext cx="5976938" cy="64531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534988" y="1582738"/>
            <a:ext cx="3517900" cy="51720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pPr/>
              <a:t>2013-04-09</a:t>
            </a:fld>
            <a:endParaRPr lang="ko-KR" altLang="en-US"/>
          </a:p>
        </p:txBody>
      </p:sp>
      <p:sp>
        <p:nvSpPr>
          <p:cNvPr id="6" name="바닥글 개체 틀 5"/>
          <p:cNvSpPr>
            <a:spLocks noGrp="1"/>
          </p:cNvSpPr>
          <p:nvPr>
            <p:ph type="ftr" sz="quarter" idx="11"/>
          </p:nvPr>
        </p:nvSpPr>
        <p:spPr>
          <a:xfrm>
            <a:off x="3652838" y="7008813"/>
            <a:ext cx="3387725" cy="401637"/>
          </a:xfrm>
          <a:prstGeom prst="rect">
            <a:avLst/>
          </a:prstGeom>
        </p:spPr>
        <p:txBody>
          <a:bodyPr/>
          <a:lstStyle/>
          <a:p>
            <a:endParaRPr lang="ko-KR" altLang="en-US"/>
          </a:p>
        </p:txBody>
      </p:sp>
      <p:sp>
        <p:nvSpPr>
          <p:cNvPr id="7" name="슬라이드 번호 개체 틀 6"/>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pPr/>
              <a:t>‹#›</a:t>
            </a:fld>
            <a:endParaRPr lang="ko-KR"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095500" y="5292725"/>
            <a:ext cx="6416675" cy="625475"/>
          </a:xfrm>
          <a:prstGeom prst="rect">
            <a:avLst/>
          </a:prstGeo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2095500" y="676275"/>
            <a:ext cx="6416675" cy="453548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2095500" y="5918200"/>
            <a:ext cx="6416675" cy="88741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pPr/>
              <a:t>2013-04-09</a:t>
            </a:fld>
            <a:endParaRPr lang="ko-KR" altLang="en-US"/>
          </a:p>
        </p:txBody>
      </p:sp>
      <p:sp>
        <p:nvSpPr>
          <p:cNvPr id="6" name="바닥글 개체 틀 5"/>
          <p:cNvSpPr>
            <a:spLocks noGrp="1"/>
          </p:cNvSpPr>
          <p:nvPr>
            <p:ph type="ftr" sz="quarter" idx="11"/>
          </p:nvPr>
        </p:nvSpPr>
        <p:spPr>
          <a:xfrm>
            <a:off x="3652838" y="7008813"/>
            <a:ext cx="3387725" cy="401637"/>
          </a:xfrm>
          <a:prstGeom prst="rect">
            <a:avLst/>
          </a:prstGeom>
        </p:spPr>
        <p:txBody>
          <a:bodyPr/>
          <a:lstStyle/>
          <a:p>
            <a:endParaRPr lang="ko-KR" altLang="en-US"/>
          </a:p>
        </p:txBody>
      </p:sp>
      <p:sp>
        <p:nvSpPr>
          <p:cNvPr id="7" name="슬라이드 번호 개체 틀 6"/>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pPr/>
              <a:t>‹#›</a:t>
            </a:fld>
            <a:endParaRPr lang="ko-KR"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534988" y="1763713"/>
            <a:ext cx="9623425" cy="4991100"/>
          </a:xfrm>
          <a:prstGeom prst="rect">
            <a:avLst/>
          </a:prstGeo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pPr/>
              <a:t>2013-04-09</a:t>
            </a:fld>
            <a:endParaRPr lang="ko-KR" altLang="en-US"/>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pPr/>
              <a:t>‹#›</a:t>
            </a:fld>
            <a:endParaRPr lang="ko-KR"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7753350" y="303213"/>
            <a:ext cx="2405063" cy="6451600"/>
          </a:xfrm>
          <a:prstGeom prst="rect">
            <a:avLst/>
          </a:prstGeo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534988" y="303213"/>
            <a:ext cx="7065962" cy="6451600"/>
          </a:xfrm>
          <a:prstGeom prst="rect">
            <a:avLst/>
          </a:prstGeo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pPr/>
              <a:t>2013-04-09</a:t>
            </a:fld>
            <a:endParaRPr lang="ko-KR" altLang="en-US"/>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pPr/>
              <a:t>‹#›</a:t>
            </a:fld>
            <a:endParaRPr lang="ko-KR"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801688" y="2349500"/>
            <a:ext cx="9090025" cy="1620838"/>
          </a:xfrm>
          <a:prstGeom prst="rect">
            <a:avLst/>
          </a:prstGeo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603375" y="4284663"/>
            <a:ext cx="7486650" cy="1931987"/>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a:xfrm>
            <a:off x="534988" y="1763713"/>
            <a:ext cx="9623425" cy="4991100"/>
          </a:xfrm>
          <a:prstGeom prst="rect">
            <a:avLst/>
          </a:prstGeo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844550" y="4859338"/>
            <a:ext cx="9090025" cy="1501775"/>
          </a:xfrm>
          <a:prstGeom prst="rect">
            <a:avLst/>
          </a:prstGeo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44550" y="3205163"/>
            <a:ext cx="9090025" cy="1654175"/>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534988" y="1763713"/>
            <a:ext cx="4735512"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5422900" y="1763713"/>
            <a:ext cx="4735513"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6" name="바닥글 개체 틀 5"/>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7" name="슬라이드 번호 개체 틀 6"/>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534988" y="1692275"/>
            <a:ext cx="4724400" cy="704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534988" y="2397125"/>
            <a:ext cx="4724400" cy="4357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5432425" y="1692275"/>
            <a:ext cx="4725988" cy="704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5432425" y="2397125"/>
            <a:ext cx="4725988" cy="4357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8" name="바닥글 개체 틀 7"/>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9" name="슬라이드 번호 개체 틀 8"/>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844705" y="4858813"/>
            <a:ext cx="9089390" cy="1501751"/>
          </a:xfrm>
          <a:prstGeom prst="rect">
            <a:avLst/>
          </a:prstGeom>
        </p:spPr>
        <p:txBody>
          <a:bodyPr anchor="t"/>
          <a:lstStyle>
            <a:lvl1pPr algn="l">
              <a:defRPr sz="46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44705" y="3204786"/>
            <a:ext cx="9089390" cy="1654026"/>
          </a:xfrm>
          <a:prstGeom prst="rect">
            <a:avLst/>
          </a:prstGeom>
        </p:spPr>
        <p:txBody>
          <a:bodyPr anchor="b"/>
          <a:lstStyle>
            <a:lvl1pPr marL="0" indent="0">
              <a:buNone/>
              <a:defRPr sz="2300">
                <a:solidFill>
                  <a:schemeClr val="tx1">
                    <a:tint val="75000"/>
                  </a:schemeClr>
                </a:solidFill>
              </a:defRPr>
            </a:lvl1pPr>
            <a:lvl2pPr marL="521436" indent="0">
              <a:buNone/>
              <a:defRPr sz="2100">
                <a:solidFill>
                  <a:schemeClr val="tx1">
                    <a:tint val="75000"/>
                  </a:schemeClr>
                </a:solidFill>
              </a:defRPr>
            </a:lvl2pPr>
            <a:lvl3pPr marL="1042872" indent="0">
              <a:buNone/>
              <a:defRPr sz="1800">
                <a:solidFill>
                  <a:schemeClr val="tx1">
                    <a:tint val="75000"/>
                  </a:schemeClr>
                </a:solidFill>
              </a:defRPr>
            </a:lvl3pPr>
            <a:lvl4pPr marL="1564308" indent="0">
              <a:buNone/>
              <a:defRPr sz="1600">
                <a:solidFill>
                  <a:schemeClr val="tx1">
                    <a:tint val="75000"/>
                  </a:schemeClr>
                </a:solidFill>
              </a:defRPr>
            </a:lvl4pPr>
            <a:lvl5pPr marL="2085744" indent="0">
              <a:buNone/>
              <a:defRPr sz="1600">
                <a:solidFill>
                  <a:schemeClr val="tx1">
                    <a:tint val="75000"/>
                  </a:schemeClr>
                </a:solidFill>
              </a:defRPr>
            </a:lvl5pPr>
            <a:lvl6pPr marL="2607179" indent="0">
              <a:buNone/>
              <a:defRPr sz="1600">
                <a:solidFill>
                  <a:schemeClr val="tx1">
                    <a:tint val="75000"/>
                  </a:schemeClr>
                </a:solidFill>
              </a:defRPr>
            </a:lvl6pPr>
            <a:lvl7pPr marL="3128616" indent="0">
              <a:buNone/>
              <a:defRPr sz="1600">
                <a:solidFill>
                  <a:schemeClr val="tx1">
                    <a:tint val="75000"/>
                  </a:schemeClr>
                </a:solidFill>
              </a:defRPr>
            </a:lvl7pPr>
            <a:lvl8pPr marL="3650052" indent="0">
              <a:buNone/>
              <a:defRPr sz="1600">
                <a:solidFill>
                  <a:schemeClr val="tx1">
                    <a:tint val="75000"/>
                  </a:schemeClr>
                </a:solidFill>
              </a:defRPr>
            </a:lvl8pPr>
            <a:lvl9pPr marL="4171487" indent="0">
              <a:buNone/>
              <a:defRPr sz="16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a:xfrm>
            <a:off x="534671" y="7008172"/>
            <a:ext cx="2495127" cy="402567"/>
          </a:xfrm>
          <a:prstGeom prst="rect">
            <a:avLst/>
          </a:prstGeom>
        </p:spPr>
        <p:txBody>
          <a:bodyPr/>
          <a:lstStyle/>
          <a:p>
            <a:fld id="{1A3BD1D5-F371-4E7C-B709-7B287A510892}" type="datetimeFigureOut">
              <a:rPr lang="ko-KR" altLang="en-US" smtClean="0"/>
              <a:pPr/>
              <a:t>2013-04-09</a:t>
            </a:fld>
            <a:endParaRPr lang="ko-KR" altLang="en-US"/>
          </a:p>
        </p:txBody>
      </p:sp>
      <p:sp>
        <p:nvSpPr>
          <p:cNvPr id="5" name="바닥글 개체 틀 4"/>
          <p:cNvSpPr>
            <a:spLocks noGrp="1"/>
          </p:cNvSpPr>
          <p:nvPr>
            <p:ph type="ftr" sz="quarter" idx="11"/>
          </p:nvPr>
        </p:nvSpPr>
        <p:spPr>
          <a:xfrm>
            <a:off x="3653580" y="7008172"/>
            <a:ext cx="3386243" cy="402567"/>
          </a:xfrm>
          <a:prstGeom prst="rect">
            <a:avLst/>
          </a:prstGeom>
        </p:spPr>
        <p:txBody>
          <a:bodyPr/>
          <a:lstStyle/>
          <a:p>
            <a:endParaRPr lang="ko-KR" altLang="en-US"/>
          </a:p>
        </p:txBody>
      </p:sp>
      <p:sp>
        <p:nvSpPr>
          <p:cNvPr id="6" name="슬라이드 번호 개체 틀 5"/>
          <p:cNvSpPr>
            <a:spLocks noGrp="1"/>
          </p:cNvSpPr>
          <p:nvPr>
            <p:ph type="sldNum" sz="quarter" idx="12"/>
          </p:nvPr>
        </p:nvSpPr>
        <p:spPr>
          <a:xfrm>
            <a:off x="7663603" y="7008172"/>
            <a:ext cx="2495127" cy="402567"/>
          </a:xfrm>
          <a:prstGeom prst="rect">
            <a:avLst/>
          </a:prstGeom>
        </p:spPr>
        <p:txBody>
          <a:bodyPr/>
          <a:lstStyle/>
          <a:p>
            <a:fld id="{013AEA85-445F-412C-935A-CADA5D36744B}" type="slidenum">
              <a:rPr lang="ko-KR" altLang="en-US" smtClean="0"/>
              <a:pPr/>
              <a:t>‹#›</a:t>
            </a:fld>
            <a:endParaRPr lang="ko-KR"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4" name="바닥글 개체 틀 3"/>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5" name="슬라이드 번호 개체 틀 4"/>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3" name="바닥글 개체 틀 2"/>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4" name="슬라이드 번호 개체 틀 3"/>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534988" y="301625"/>
            <a:ext cx="3517900" cy="1281113"/>
          </a:xfrm>
          <a:prstGeom prst="rect">
            <a:avLst/>
          </a:prstGeo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4181475" y="301625"/>
            <a:ext cx="5976938" cy="64531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534988" y="1582738"/>
            <a:ext cx="3517900" cy="51720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6" name="바닥글 개체 틀 5"/>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7" name="슬라이드 번호 개체 틀 6"/>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095500" y="5292725"/>
            <a:ext cx="6416675" cy="625475"/>
          </a:xfrm>
          <a:prstGeom prst="rect">
            <a:avLst/>
          </a:prstGeo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2095500" y="676275"/>
            <a:ext cx="6416675" cy="453548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2095500" y="5918200"/>
            <a:ext cx="6416675" cy="88741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6" name="바닥글 개체 틀 5"/>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7" name="슬라이드 번호 개체 틀 6"/>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534988" y="1763713"/>
            <a:ext cx="9623425" cy="4991100"/>
          </a:xfrm>
          <a:prstGeom prst="rect">
            <a:avLst/>
          </a:prstGeo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7753350" y="303213"/>
            <a:ext cx="2405063" cy="6451600"/>
          </a:xfrm>
          <a:prstGeom prst="rect">
            <a:avLst/>
          </a:prstGeo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534988" y="303213"/>
            <a:ext cx="7065962" cy="6451600"/>
          </a:xfrm>
          <a:prstGeom prst="rect">
            <a:avLst/>
          </a:prstGeo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801688" y="2349500"/>
            <a:ext cx="9090025" cy="1620838"/>
          </a:xfrm>
          <a:prstGeom prst="rect">
            <a:avLst/>
          </a:prstGeo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603375" y="4284663"/>
            <a:ext cx="7486650" cy="1931987"/>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a:xfrm>
            <a:off x="534988" y="1763713"/>
            <a:ext cx="9623425" cy="4991100"/>
          </a:xfrm>
          <a:prstGeom prst="rect">
            <a:avLst/>
          </a:prstGeo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844550" y="4859338"/>
            <a:ext cx="9090025" cy="1501775"/>
          </a:xfrm>
          <a:prstGeom prst="rect">
            <a:avLst/>
          </a:prstGeo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44550" y="3205163"/>
            <a:ext cx="9090025" cy="1654175"/>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534988" y="1763713"/>
            <a:ext cx="4735512"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5422900" y="1763713"/>
            <a:ext cx="4735513"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6" name="바닥글 개체 틀 5"/>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7" name="슬라이드 번호 개체 틀 6"/>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a:xfrm>
            <a:off x="534670" y="302802"/>
            <a:ext cx="9624060" cy="1260211"/>
          </a:xfrm>
          <a:prstGeom prst="rect">
            <a:avLst/>
          </a:prstGeom>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534670" y="1764295"/>
            <a:ext cx="4722918" cy="4990084"/>
          </a:xfrm>
          <a:prstGeom prst="rect">
            <a:avLst/>
          </a:prstGeo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5435812" y="1764295"/>
            <a:ext cx="4722918" cy="4990084"/>
          </a:xfrm>
          <a:prstGeom prst="rect">
            <a:avLst/>
          </a:prstGeo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a:xfrm>
            <a:off x="534671" y="7008172"/>
            <a:ext cx="2495127" cy="402567"/>
          </a:xfrm>
          <a:prstGeom prst="rect">
            <a:avLst/>
          </a:prstGeom>
        </p:spPr>
        <p:txBody>
          <a:bodyPr/>
          <a:lstStyle/>
          <a:p>
            <a:fld id="{1A3BD1D5-F371-4E7C-B709-7B287A510892}" type="datetimeFigureOut">
              <a:rPr lang="ko-KR" altLang="en-US" smtClean="0"/>
              <a:pPr/>
              <a:t>2013-04-09</a:t>
            </a:fld>
            <a:endParaRPr lang="ko-KR" altLang="en-US"/>
          </a:p>
        </p:txBody>
      </p:sp>
      <p:sp>
        <p:nvSpPr>
          <p:cNvPr id="6" name="바닥글 개체 틀 5"/>
          <p:cNvSpPr>
            <a:spLocks noGrp="1"/>
          </p:cNvSpPr>
          <p:nvPr>
            <p:ph type="ftr" sz="quarter" idx="11"/>
          </p:nvPr>
        </p:nvSpPr>
        <p:spPr>
          <a:xfrm>
            <a:off x="3653580" y="7008172"/>
            <a:ext cx="3386243" cy="402567"/>
          </a:xfrm>
          <a:prstGeom prst="rect">
            <a:avLst/>
          </a:prstGeom>
        </p:spPr>
        <p:txBody>
          <a:bodyPr/>
          <a:lstStyle/>
          <a:p>
            <a:endParaRPr lang="ko-KR" altLang="en-US"/>
          </a:p>
        </p:txBody>
      </p:sp>
      <p:sp>
        <p:nvSpPr>
          <p:cNvPr id="7" name="슬라이드 번호 개체 틀 6"/>
          <p:cNvSpPr>
            <a:spLocks noGrp="1"/>
          </p:cNvSpPr>
          <p:nvPr>
            <p:ph type="sldNum" sz="quarter" idx="12"/>
          </p:nvPr>
        </p:nvSpPr>
        <p:spPr>
          <a:xfrm>
            <a:off x="7663603" y="7008172"/>
            <a:ext cx="2495127" cy="402567"/>
          </a:xfrm>
          <a:prstGeom prst="rect">
            <a:avLst/>
          </a:prstGeom>
        </p:spPr>
        <p:txBody>
          <a:bodyPr/>
          <a:lstStyle/>
          <a:p>
            <a:fld id="{013AEA85-445F-412C-935A-CADA5D36744B}" type="slidenum">
              <a:rPr lang="ko-KR" altLang="en-US" smtClean="0"/>
              <a:pPr/>
              <a:t>‹#›</a:t>
            </a:fld>
            <a:endParaRPr lang="ko-KR"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534988" y="1692275"/>
            <a:ext cx="4724400" cy="704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534988" y="2397125"/>
            <a:ext cx="4724400" cy="4357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5432425" y="1692275"/>
            <a:ext cx="4725988" cy="704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5432425" y="2397125"/>
            <a:ext cx="4725988" cy="4357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8" name="바닥글 개체 틀 7"/>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9" name="슬라이드 번호 개체 틀 8"/>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4" name="바닥글 개체 틀 3"/>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5" name="슬라이드 번호 개체 틀 4"/>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3" name="바닥글 개체 틀 2"/>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4" name="슬라이드 번호 개체 틀 3"/>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534988" y="301625"/>
            <a:ext cx="3517900" cy="1281113"/>
          </a:xfrm>
          <a:prstGeom prst="rect">
            <a:avLst/>
          </a:prstGeo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4181475" y="301625"/>
            <a:ext cx="5976938" cy="64531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534988" y="1582738"/>
            <a:ext cx="3517900" cy="51720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6" name="바닥글 개체 틀 5"/>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7" name="슬라이드 번호 개체 틀 6"/>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095500" y="5292725"/>
            <a:ext cx="6416675" cy="625475"/>
          </a:xfrm>
          <a:prstGeom prst="rect">
            <a:avLst/>
          </a:prstGeo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2095500" y="676275"/>
            <a:ext cx="6416675" cy="453548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2095500" y="5918200"/>
            <a:ext cx="6416675" cy="88741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6" name="바닥글 개체 틀 5"/>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7" name="슬라이드 번호 개체 틀 6"/>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a:xfrm>
            <a:off x="534988" y="303213"/>
            <a:ext cx="9623425" cy="1260475"/>
          </a:xfrm>
          <a:prstGeom prst="rect">
            <a:avLst/>
          </a:prstGeom>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534988" y="1763713"/>
            <a:ext cx="9623425" cy="4991100"/>
          </a:xfrm>
          <a:prstGeom prst="rect">
            <a:avLst/>
          </a:prstGeo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7753350" y="303213"/>
            <a:ext cx="2405063" cy="6451600"/>
          </a:xfrm>
          <a:prstGeom prst="rect">
            <a:avLst/>
          </a:prstGeo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534988" y="303213"/>
            <a:ext cx="7065962" cy="6451600"/>
          </a:xfrm>
          <a:prstGeom prst="rect">
            <a:avLst/>
          </a:prstGeo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a:xfrm>
            <a:off x="534988" y="7008813"/>
            <a:ext cx="2495550" cy="401637"/>
          </a:xfrm>
          <a:prstGeom prst="rect">
            <a:avLst/>
          </a:prstGeom>
        </p:spPr>
        <p:txBody>
          <a:bodyPr/>
          <a:lstStyle/>
          <a:p>
            <a:fld id="{6A78B208-3B1C-4311-B52F-331EFED45CEA}" type="datetimeFigureOut">
              <a:rPr lang="ko-KR" altLang="en-US" smtClean="0">
                <a:solidFill>
                  <a:prstClr val="black"/>
                </a:solidFill>
              </a:rPr>
              <a:pPr/>
              <a:t>2013-04-09</a:t>
            </a:fld>
            <a:endParaRPr lang="ko-KR" altLang="en-US">
              <a:solidFill>
                <a:prstClr val="black"/>
              </a:solidFill>
            </a:endParaRPr>
          </a:p>
        </p:txBody>
      </p:sp>
      <p:sp>
        <p:nvSpPr>
          <p:cNvPr id="5" name="바닥글 개체 틀 4"/>
          <p:cNvSpPr>
            <a:spLocks noGrp="1"/>
          </p:cNvSpPr>
          <p:nvPr>
            <p:ph type="ftr" sz="quarter" idx="11"/>
          </p:nvPr>
        </p:nvSpPr>
        <p:spPr>
          <a:xfrm>
            <a:off x="3652838" y="7008813"/>
            <a:ext cx="3387725" cy="401637"/>
          </a:xfrm>
          <a:prstGeom prst="rect">
            <a:avLst/>
          </a:prstGeom>
        </p:spPr>
        <p:txBody>
          <a:bodyPr/>
          <a:lstStyle/>
          <a:p>
            <a:endParaRPr lang="ko-KR" altLang="en-US">
              <a:solidFill>
                <a:prstClr val="black"/>
              </a:solidFill>
            </a:endParaRPr>
          </a:p>
        </p:txBody>
      </p:sp>
      <p:sp>
        <p:nvSpPr>
          <p:cNvPr id="6" name="슬라이드 번호 개체 틀 5"/>
          <p:cNvSpPr>
            <a:spLocks noGrp="1"/>
          </p:cNvSpPr>
          <p:nvPr>
            <p:ph type="sldNum" sz="quarter" idx="12"/>
          </p:nvPr>
        </p:nvSpPr>
        <p:spPr>
          <a:xfrm>
            <a:off x="7662863" y="7008813"/>
            <a:ext cx="2495550" cy="401637"/>
          </a:xfrm>
          <a:prstGeom prst="rect">
            <a:avLst/>
          </a:prstGeom>
        </p:spPr>
        <p:txBody>
          <a:bodyPr/>
          <a:lstStyle/>
          <a:p>
            <a:fld id="{41BC0223-64D2-41D9-A0BC-954B78DD18F9}" type="slidenum">
              <a:rPr lang="ko-KR" altLang="en-US" smtClean="0">
                <a:solidFill>
                  <a:prstClr val="black"/>
                </a:solidFill>
              </a:rPr>
              <a:pPr/>
              <a:t>‹#›</a:t>
            </a:fld>
            <a:endParaRPr lang="ko-KR" altLang="en-US">
              <a:solidFill>
                <a:prstClr val="black"/>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534670" y="302802"/>
            <a:ext cx="9624060" cy="1260211"/>
          </a:xfrm>
          <a:prstGeom prst="rect">
            <a:avLst/>
          </a:prstGeom>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534670" y="1692533"/>
            <a:ext cx="4724775" cy="705367"/>
          </a:xfrm>
          <a:prstGeom prst="rect">
            <a:avLst/>
          </a:prstGeom>
        </p:spPr>
        <p:txBody>
          <a:bodyPr anchor="b"/>
          <a:lstStyle>
            <a:lvl1pPr marL="0" indent="0">
              <a:buNone/>
              <a:defRPr sz="2700" b="1"/>
            </a:lvl1pPr>
            <a:lvl2pPr marL="521436" indent="0">
              <a:buNone/>
              <a:defRPr sz="2300" b="1"/>
            </a:lvl2pPr>
            <a:lvl3pPr marL="1042872" indent="0">
              <a:buNone/>
              <a:defRPr sz="2100" b="1"/>
            </a:lvl3pPr>
            <a:lvl4pPr marL="1564308" indent="0">
              <a:buNone/>
              <a:defRPr sz="1800" b="1"/>
            </a:lvl4pPr>
            <a:lvl5pPr marL="2085744" indent="0">
              <a:buNone/>
              <a:defRPr sz="1800" b="1"/>
            </a:lvl5pPr>
            <a:lvl6pPr marL="2607179" indent="0">
              <a:buNone/>
              <a:defRPr sz="1800" b="1"/>
            </a:lvl6pPr>
            <a:lvl7pPr marL="3128616" indent="0">
              <a:buNone/>
              <a:defRPr sz="1800" b="1"/>
            </a:lvl7pPr>
            <a:lvl8pPr marL="3650052" indent="0">
              <a:buNone/>
              <a:defRPr sz="1800" b="1"/>
            </a:lvl8pPr>
            <a:lvl9pPr marL="4171487" indent="0">
              <a:buNone/>
              <a:defRPr sz="18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534670" y="2397901"/>
            <a:ext cx="4724775" cy="4356478"/>
          </a:xfrm>
          <a:prstGeom prst="rect">
            <a:avLst/>
          </a:prstGeo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5432101" y="1692533"/>
            <a:ext cx="4726631" cy="705367"/>
          </a:xfrm>
          <a:prstGeom prst="rect">
            <a:avLst/>
          </a:prstGeom>
        </p:spPr>
        <p:txBody>
          <a:bodyPr anchor="b"/>
          <a:lstStyle>
            <a:lvl1pPr marL="0" indent="0">
              <a:buNone/>
              <a:defRPr sz="2700" b="1"/>
            </a:lvl1pPr>
            <a:lvl2pPr marL="521436" indent="0">
              <a:buNone/>
              <a:defRPr sz="2300" b="1"/>
            </a:lvl2pPr>
            <a:lvl3pPr marL="1042872" indent="0">
              <a:buNone/>
              <a:defRPr sz="2100" b="1"/>
            </a:lvl3pPr>
            <a:lvl4pPr marL="1564308" indent="0">
              <a:buNone/>
              <a:defRPr sz="1800" b="1"/>
            </a:lvl4pPr>
            <a:lvl5pPr marL="2085744" indent="0">
              <a:buNone/>
              <a:defRPr sz="1800" b="1"/>
            </a:lvl5pPr>
            <a:lvl6pPr marL="2607179" indent="0">
              <a:buNone/>
              <a:defRPr sz="1800" b="1"/>
            </a:lvl6pPr>
            <a:lvl7pPr marL="3128616" indent="0">
              <a:buNone/>
              <a:defRPr sz="1800" b="1"/>
            </a:lvl7pPr>
            <a:lvl8pPr marL="3650052" indent="0">
              <a:buNone/>
              <a:defRPr sz="1800" b="1"/>
            </a:lvl8pPr>
            <a:lvl9pPr marL="4171487" indent="0">
              <a:buNone/>
              <a:defRPr sz="18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5432101" y="2397901"/>
            <a:ext cx="4726631" cy="4356478"/>
          </a:xfrm>
          <a:prstGeom prst="rect">
            <a:avLst/>
          </a:prstGeo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a:xfrm>
            <a:off x="534671" y="7008172"/>
            <a:ext cx="2495127" cy="402567"/>
          </a:xfrm>
          <a:prstGeom prst="rect">
            <a:avLst/>
          </a:prstGeom>
        </p:spPr>
        <p:txBody>
          <a:bodyPr/>
          <a:lstStyle/>
          <a:p>
            <a:fld id="{1A3BD1D5-F371-4E7C-B709-7B287A510892}" type="datetimeFigureOut">
              <a:rPr lang="ko-KR" altLang="en-US" smtClean="0"/>
              <a:pPr/>
              <a:t>2013-04-09</a:t>
            </a:fld>
            <a:endParaRPr lang="ko-KR" altLang="en-US"/>
          </a:p>
        </p:txBody>
      </p:sp>
      <p:sp>
        <p:nvSpPr>
          <p:cNvPr id="8" name="바닥글 개체 틀 7"/>
          <p:cNvSpPr>
            <a:spLocks noGrp="1"/>
          </p:cNvSpPr>
          <p:nvPr>
            <p:ph type="ftr" sz="quarter" idx="11"/>
          </p:nvPr>
        </p:nvSpPr>
        <p:spPr>
          <a:xfrm>
            <a:off x="3653580" y="7008172"/>
            <a:ext cx="3386243" cy="402567"/>
          </a:xfrm>
          <a:prstGeom prst="rect">
            <a:avLst/>
          </a:prstGeom>
        </p:spPr>
        <p:txBody>
          <a:bodyPr/>
          <a:lstStyle/>
          <a:p>
            <a:endParaRPr lang="ko-KR" altLang="en-US"/>
          </a:p>
        </p:txBody>
      </p:sp>
      <p:sp>
        <p:nvSpPr>
          <p:cNvPr id="9" name="슬라이드 번호 개체 틀 8"/>
          <p:cNvSpPr>
            <a:spLocks noGrp="1"/>
          </p:cNvSpPr>
          <p:nvPr>
            <p:ph type="sldNum" sz="quarter" idx="12"/>
          </p:nvPr>
        </p:nvSpPr>
        <p:spPr>
          <a:xfrm>
            <a:off x="7663603" y="7008172"/>
            <a:ext cx="2495127" cy="402567"/>
          </a:xfrm>
          <a:prstGeom prst="rect">
            <a:avLst/>
          </a:prstGeom>
        </p:spPr>
        <p:txBody>
          <a:bodyPr/>
          <a:lstStyle/>
          <a:p>
            <a:fld id="{013AEA85-445F-412C-935A-CADA5D36744B}"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534670" y="302802"/>
            <a:ext cx="9624060" cy="1260211"/>
          </a:xfrm>
          <a:prstGeom prst="rect">
            <a:avLst/>
          </a:prstGeom>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a:xfrm>
            <a:off x="534671" y="7008172"/>
            <a:ext cx="2495127" cy="402567"/>
          </a:xfrm>
          <a:prstGeom prst="rect">
            <a:avLst/>
          </a:prstGeom>
        </p:spPr>
        <p:txBody>
          <a:bodyPr/>
          <a:lstStyle/>
          <a:p>
            <a:fld id="{1A3BD1D5-F371-4E7C-B709-7B287A510892}" type="datetimeFigureOut">
              <a:rPr lang="ko-KR" altLang="en-US" smtClean="0"/>
              <a:pPr/>
              <a:t>2013-04-09</a:t>
            </a:fld>
            <a:endParaRPr lang="ko-KR" altLang="en-US"/>
          </a:p>
        </p:txBody>
      </p:sp>
      <p:sp>
        <p:nvSpPr>
          <p:cNvPr id="4" name="바닥글 개체 틀 3"/>
          <p:cNvSpPr>
            <a:spLocks noGrp="1"/>
          </p:cNvSpPr>
          <p:nvPr>
            <p:ph type="ftr" sz="quarter" idx="11"/>
          </p:nvPr>
        </p:nvSpPr>
        <p:spPr>
          <a:xfrm>
            <a:off x="3653580" y="7008172"/>
            <a:ext cx="3386243" cy="402567"/>
          </a:xfrm>
          <a:prstGeom prst="rect">
            <a:avLst/>
          </a:prstGeom>
        </p:spPr>
        <p:txBody>
          <a:bodyPr/>
          <a:lstStyle/>
          <a:p>
            <a:endParaRPr lang="ko-KR" altLang="en-US"/>
          </a:p>
        </p:txBody>
      </p:sp>
      <p:sp>
        <p:nvSpPr>
          <p:cNvPr id="5" name="슬라이드 번호 개체 틀 4"/>
          <p:cNvSpPr>
            <a:spLocks noGrp="1"/>
          </p:cNvSpPr>
          <p:nvPr>
            <p:ph type="sldNum" sz="quarter" idx="12"/>
          </p:nvPr>
        </p:nvSpPr>
        <p:spPr>
          <a:xfrm>
            <a:off x="7663603" y="7008172"/>
            <a:ext cx="2495127" cy="402567"/>
          </a:xfrm>
          <a:prstGeom prst="rect">
            <a:avLst/>
          </a:prstGeom>
        </p:spPr>
        <p:txBody>
          <a:bodyPr/>
          <a:lstStyle/>
          <a:p>
            <a:fld id="{013AEA85-445F-412C-935A-CADA5D36744B}"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a:xfrm>
            <a:off x="534671" y="7008172"/>
            <a:ext cx="2495127" cy="402567"/>
          </a:xfrm>
          <a:prstGeom prst="rect">
            <a:avLst/>
          </a:prstGeom>
        </p:spPr>
        <p:txBody>
          <a:bodyPr/>
          <a:lstStyle/>
          <a:p>
            <a:fld id="{1A3BD1D5-F371-4E7C-B709-7B287A510892}" type="datetimeFigureOut">
              <a:rPr lang="ko-KR" altLang="en-US" smtClean="0"/>
              <a:pPr/>
              <a:t>2013-04-09</a:t>
            </a:fld>
            <a:endParaRPr lang="ko-KR" altLang="en-US"/>
          </a:p>
        </p:txBody>
      </p:sp>
      <p:sp>
        <p:nvSpPr>
          <p:cNvPr id="3" name="바닥글 개체 틀 2"/>
          <p:cNvSpPr>
            <a:spLocks noGrp="1"/>
          </p:cNvSpPr>
          <p:nvPr>
            <p:ph type="ftr" sz="quarter" idx="11"/>
          </p:nvPr>
        </p:nvSpPr>
        <p:spPr>
          <a:xfrm>
            <a:off x="3653580" y="7008172"/>
            <a:ext cx="3386243" cy="402567"/>
          </a:xfrm>
          <a:prstGeom prst="rect">
            <a:avLst/>
          </a:prstGeom>
        </p:spPr>
        <p:txBody>
          <a:bodyPr/>
          <a:lstStyle/>
          <a:p>
            <a:endParaRPr lang="ko-KR" altLang="en-US"/>
          </a:p>
        </p:txBody>
      </p:sp>
      <p:sp>
        <p:nvSpPr>
          <p:cNvPr id="4" name="슬라이드 번호 개체 틀 3"/>
          <p:cNvSpPr>
            <a:spLocks noGrp="1"/>
          </p:cNvSpPr>
          <p:nvPr>
            <p:ph type="sldNum" sz="quarter" idx="12"/>
          </p:nvPr>
        </p:nvSpPr>
        <p:spPr>
          <a:xfrm>
            <a:off x="7663603" y="7008172"/>
            <a:ext cx="2495127" cy="402567"/>
          </a:xfrm>
          <a:prstGeom prst="rect">
            <a:avLst/>
          </a:prstGeom>
        </p:spPr>
        <p:txBody>
          <a:bodyPr/>
          <a:lstStyle/>
          <a:p>
            <a:fld id="{013AEA85-445F-412C-935A-CADA5D36744B}"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534672" y="301050"/>
            <a:ext cx="3518055" cy="1281214"/>
          </a:xfrm>
          <a:prstGeom prst="rect">
            <a:avLst/>
          </a:prstGeom>
        </p:spPr>
        <p:txBody>
          <a:bodyPr anchor="b"/>
          <a:lstStyle>
            <a:lvl1pPr algn="l">
              <a:defRPr sz="23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4180822" y="301051"/>
            <a:ext cx="5977908" cy="6453328"/>
          </a:xfrm>
          <a:prstGeom prst="rect">
            <a:avLst/>
          </a:prstGeo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534672" y="1582265"/>
            <a:ext cx="3518055" cy="5172114"/>
          </a:xfrm>
          <a:prstGeom prst="rect">
            <a:avLst/>
          </a:prstGeom>
        </p:spPr>
        <p:txBody>
          <a:bodyPr/>
          <a:lstStyle>
            <a:lvl1pPr marL="0" indent="0">
              <a:buNone/>
              <a:defRPr sz="1600"/>
            </a:lvl1pPr>
            <a:lvl2pPr marL="521436" indent="0">
              <a:buNone/>
              <a:defRPr sz="1400"/>
            </a:lvl2pPr>
            <a:lvl3pPr marL="1042872" indent="0">
              <a:buNone/>
              <a:defRPr sz="1100"/>
            </a:lvl3pPr>
            <a:lvl4pPr marL="1564308" indent="0">
              <a:buNone/>
              <a:defRPr sz="1000"/>
            </a:lvl4pPr>
            <a:lvl5pPr marL="2085744" indent="0">
              <a:buNone/>
              <a:defRPr sz="1000"/>
            </a:lvl5pPr>
            <a:lvl6pPr marL="2607179" indent="0">
              <a:buNone/>
              <a:defRPr sz="1000"/>
            </a:lvl6pPr>
            <a:lvl7pPr marL="3128616" indent="0">
              <a:buNone/>
              <a:defRPr sz="1000"/>
            </a:lvl7pPr>
            <a:lvl8pPr marL="3650052" indent="0">
              <a:buNone/>
              <a:defRPr sz="1000"/>
            </a:lvl8pPr>
            <a:lvl9pPr marL="4171487" indent="0">
              <a:buNone/>
              <a:defRPr sz="1000"/>
            </a:lvl9pPr>
          </a:lstStyle>
          <a:p>
            <a:pPr lvl="0"/>
            <a:r>
              <a:rPr lang="ko-KR" altLang="en-US" smtClean="0"/>
              <a:t>마스터 텍스트 스타일을 편집합니다</a:t>
            </a:r>
          </a:p>
        </p:txBody>
      </p:sp>
      <p:sp>
        <p:nvSpPr>
          <p:cNvPr id="5" name="날짜 개체 틀 4"/>
          <p:cNvSpPr>
            <a:spLocks noGrp="1"/>
          </p:cNvSpPr>
          <p:nvPr>
            <p:ph type="dt" sz="half" idx="10"/>
          </p:nvPr>
        </p:nvSpPr>
        <p:spPr>
          <a:xfrm>
            <a:off x="534671" y="7008172"/>
            <a:ext cx="2495127" cy="402567"/>
          </a:xfrm>
          <a:prstGeom prst="rect">
            <a:avLst/>
          </a:prstGeom>
        </p:spPr>
        <p:txBody>
          <a:bodyPr/>
          <a:lstStyle/>
          <a:p>
            <a:fld id="{1A3BD1D5-F371-4E7C-B709-7B287A510892}" type="datetimeFigureOut">
              <a:rPr lang="ko-KR" altLang="en-US" smtClean="0"/>
              <a:pPr/>
              <a:t>2013-04-09</a:t>
            </a:fld>
            <a:endParaRPr lang="ko-KR" altLang="en-US"/>
          </a:p>
        </p:txBody>
      </p:sp>
      <p:sp>
        <p:nvSpPr>
          <p:cNvPr id="6" name="바닥글 개체 틀 5"/>
          <p:cNvSpPr>
            <a:spLocks noGrp="1"/>
          </p:cNvSpPr>
          <p:nvPr>
            <p:ph type="ftr" sz="quarter" idx="11"/>
          </p:nvPr>
        </p:nvSpPr>
        <p:spPr>
          <a:xfrm>
            <a:off x="3653580" y="7008172"/>
            <a:ext cx="3386243" cy="402567"/>
          </a:xfrm>
          <a:prstGeom prst="rect">
            <a:avLst/>
          </a:prstGeom>
        </p:spPr>
        <p:txBody>
          <a:bodyPr/>
          <a:lstStyle/>
          <a:p>
            <a:endParaRPr lang="ko-KR" altLang="en-US"/>
          </a:p>
        </p:txBody>
      </p:sp>
      <p:sp>
        <p:nvSpPr>
          <p:cNvPr id="7" name="슬라이드 번호 개체 틀 6"/>
          <p:cNvSpPr>
            <a:spLocks noGrp="1"/>
          </p:cNvSpPr>
          <p:nvPr>
            <p:ph type="sldNum" sz="quarter" idx="12"/>
          </p:nvPr>
        </p:nvSpPr>
        <p:spPr>
          <a:xfrm>
            <a:off x="7663603" y="7008172"/>
            <a:ext cx="2495127" cy="402567"/>
          </a:xfrm>
          <a:prstGeom prst="rect">
            <a:avLst/>
          </a:prstGeom>
        </p:spPr>
        <p:txBody>
          <a:bodyPr/>
          <a:lstStyle/>
          <a:p>
            <a:fld id="{013AEA85-445F-412C-935A-CADA5D36744B}"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095981" y="5292884"/>
            <a:ext cx="6416040" cy="624855"/>
          </a:xfrm>
          <a:prstGeom prst="rect">
            <a:avLst/>
          </a:prstGeom>
        </p:spPr>
        <p:txBody>
          <a:bodyPr anchor="b"/>
          <a:lstStyle>
            <a:lvl1pPr algn="l">
              <a:defRPr sz="23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2095981" y="675613"/>
            <a:ext cx="6416040" cy="4536758"/>
          </a:xfrm>
          <a:prstGeom prst="rect">
            <a:avLst/>
          </a:prstGeom>
        </p:spPr>
        <p:txBody>
          <a:bodyPr/>
          <a:lstStyle>
            <a:lvl1pPr marL="0" indent="0">
              <a:buNone/>
              <a:defRPr sz="3700"/>
            </a:lvl1pPr>
            <a:lvl2pPr marL="521436" indent="0">
              <a:buNone/>
              <a:defRPr sz="3200"/>
            </a:lvl2pPr>
            <a:lvl3pPr marL="1042872" indent="0">
              <a:buNone/>
              <a:defRPr sz="2700"/>
            </a:lvl3pPr>
            <a:lvl4pPr marL="1564308" indent="0">
              <a:buNone/>
              <a:defRPr sz="2300"/>
            </a:lvl4pPr>
            <a:lvl5pPr marL="2085744" indent="0">
              <a:buNone/>
              <a:defRPr sz="2300"/>
            </a:lvl5pPr>
            <a:lvl6pPr marL="2607179" indent="0">
              <a:buNone/>
              <a:defRPr sz="2300"/>
            </a:lvl6pPr>
            <a:lvl7pPr marL="3128616" indent="0">
              <a:buNone/>
              <a:defRPr sz="2300"/>
            </a:lvl7pPr>
            <a:lvl8pPr marL="3650052" indent="0">
              <a:buNone/>
              <a:defRPr sz="2300"/>
            </a:lvl8pPr>
            <a:lvl9pPr marL="4171487" indent="0">
              <a:buNone/>
              <a:defRPr sz="2300"/>
            </a:lvl9pPr>
          </a:lstStyle>
          <a:p>
            <a:endParaRPr lang="ko-KR" altLang="en-US"/>
          </a:p>
        </p:txBody>
      </p:sp>
      <p:sp>
        <p:nvSpPr>
          <p:cNvPr id="4" name="텍스트 개체 틀 3"/>
          <p:cNvSpPr>
            <a:spLocks noGrp="1"/>
          </p:cNvSpPr>
          <p:nvPr>
            <p:ph type="body" sz="half" idx="2"/>
          </p:nvPr>
        </p:nvSpPr>
        <p:spPr>
          <a:xfrm>
            <a:off x="2095981" y="5917739"/>
            <a:ext cx="6416040" cy="887398"/>
          </a:xfrm>
          <a:prstGeom prst="rect">
            <a:avLst/>
          </a:prstGeom>
        </p:spPr>
        <p:txBody>
          <a:bodyPr/>
          <a:lstStyle>
            <a:lvl1pPr marL="0" indent="0">
              <a:buNone/>
              <a:defRPr sz="1600"/>
            </a:lvl1pPr>
            <a:lvl2pPr marL="521436" indent="0">
              <a:buNone/>
              <a:defRPr sz="1400"/>
            </a:lvl2pPr>
            <a:lvl3pPr marL="1042872" indent="0">
              <a:buNone/>
              <a:defRPr sz="1100"/>
            </a:lvl3pPr>
            <a:lvl4pPr marL="1564308" indent="0">
              <a:buNone/>
              <a:defRPr sz="1000"/>
            </a:lvl4pPr>
            <a:lvl5pPr marL="2085744" indent="0">
              <a:buNone/>
              <a:defRPr sz="1000"/>
            </a:lvl5pPr>
            <a:lvl6pPr marL="2607179" indent="0">
              <a:buNone/>
              <a:defRPr sz="1000"/>
            </a:lvl6pPr>
            <a:lvl7pPr marL="3128616" indent="0">
              <a:buNone/>
              <a:defRPr sz="1000"/>
            </a:lvl7pPr>
            <a:lvl8pPr marL="3650052" indent="0">
              <a:buNone/>
              <a:defRPr sz="1000"/>
            </a:lvl8pPr>
            <a:lvl9pPr marL="4171487" indent="0">
              <a:buNone/>
              <a:defRPr sz="1000"/>
            </a:lvl9pPr>
          </a:lstStyle>
          <a:p>
            <a:pPr lvl="0"/>
            <a:r>
              <a:rPr lang="ko-KR" altLang="en-US" smtClean="0"/>
              <a:t>마스터 텍스트 스타일을 편집합니다</a:t>
            </a:r>
          </a:p>
        </p:txBody>
      </p:sp>
      <p:sp>
        <p:nvSpPr>
          <p:cNvPr id="5" name="날짜 개체 틀 4"/>
          <p:cNvSpPr>
            <a:spLocks noGrp="1"/>
          </p:cNvSpPr>
          <p:nvPr>
            <p:ph type="dt" sz="half" idx="10"/>
          </p:nvPr>
        </p:nvSpPr>
        <p:spPr>
          <a:xfrm>
            <a:off x="534671" y="7008172"/>
            <a:ext cx="2495127" cy="402567"/>
          </a:xfrm>
          <a:prstGeom prst="rect">
            <a:avLst/>
          </a:prstGeom>
        </p:spPr>
        <p:txBody>
          <a:bodyPr/>
          <a:lstStyle/>
          <a:p>
            <a:fld id="{1A3BD1D5-F371-4E7C-B709-7B287A510892}" type="datetimeFigureOut">
              <a:rPr lang="ko-KR" altLang="en-US" smtClean="0"/>
              <a:pPr/>
              <a:t>2013-04-09</a:t>
            </a:fld>
            <a:endParaRPr lang="ko-KR" altLang="en-US"/>
          </a:p>
        </p:txBody>
      </p:sp>
      <p:sp>
        <p:nvSpPr>
          <p:cNvPr id="6" name="바닥글 개체 틀 5"/>
          <p:cNvSpPr>
            <a:spLocks noGrp="1"/>
          </p:cNvSpPr>
          <p:nvPr>
            <p:ph type="ftr" sz="quarter" idx="11"/>
          </p:nvPr>
        </p:nvSpPr>
        <p:spPr>
          <a:xfrm>
            <a:off x="3653580" y="7008172"/>
            <a:ext cx="3386243" cy="402567"/>
          </a:xfrm>
          <a:prstGeom prst="rect">
            <a:avLst/>
          </a:prstGeom>
        </p:spPr>
        <p:txBody>
          <a:bodyPr/>
          <a:lstStyle/>
          <a:p>
            <a:endParaRPr lang="ko-KR" altLang="en-US"/>
          </a:p>
        </p:txBody>
      </p:sp>
      <p:sp>
        <p:nvSpPr>
          <p:cNvPr id="7" name="슬라이드 번호 개체 틀 6"/>
          <p:cNvSpPr>
            <a:spLocks noGrp="1"/>
          </p:cNvSpPr>
          <p:nvPr>
            <p:ph type="sldNum" sz="quarter" idx="12"/>
          </p:nvPr>
        </p:nvSpPr>
        <p:spPr>
          <a:xfrm>
            <a:off x="7663603" y="7008172"/>
            <a:ext cx="2495127" cy="402567"/>
          </a:xfrm>
          <a:prstGeom prst="rect">
            <a:avLst/>
          </a:prstGeom>
        </p:spPr>
        <p:txBody>
          <a:bodyPr/>
          <a:lstStyle/>
          <a:p>
            <a:fld id="{013AEA85-445F-412C-935A-CADA5D36744B}"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 name="직사각형 19"/>
          <p:cNvSpPr/>
          <p:nvPr userDrawn="1"/>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21" name="직사각형 20"/>
          <p:cNvSpPr/>
          <p:nvPr userDrawn="1"/>
        </p:nvSpPr>
        <p:spPr>
          <a:xfrm>
            <a:off x="0" y="0"/>
            <a:ext cx="10693400" cy="7672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슬라이드 번호 개체 틀 8"/>
          <p:cNvSpPr>
            <a:spLocks noGrp="1"/>
          </p:cNvSpPr>
          <p:nvPr>
            <p:ph type="sldNum" sz="quarter" idx="4"/>
          </p:nvPr>
        </p:nvSpPr>
        <p:spPr>
          <a:xfrm flipH="1">
            <a:off x="9972675" y="7345363"/>
            <a:ext cx="720725" cy="215900"/>
          </a:xfrm>
          <a:prstGeom prst="round2DiagRect">
            <a:avLst>
              <a:gd name="adj1" fmla="val 16667"/>
              <a:gd name="adj2" fmla="val 37915"/>
            </a:avLst>
          </a:prstGeom>
          <a:solidFill>
            <a:schemeClr val="tx2"/>
          </a:solidFill>
        </p:spPr>
        <p:txBody>
          <a:bodyPr anchor="ctr"/>
          <a:lstStyle>
            <a:lvl1pPr algn="ctr">
              <a:defRPr sz="1400">
                <a:solidFill>
                  <a:schemeClr val="bg1"/>
                </a:solidFill>
                <a:latin typeface="굴림" pitchFamily="50" charset="-127"/>
                <a:ea typeface="굴림" pitchFamily="50" charset="-127"/>
              </a:defRPr>
            </a:lvl1pPr>
          </a:lstStyle>
          <a:p>
            <a:pPr>
              <a:defRPr/>
            </a:pPr>
            <a:fld id="{EED03064-5C48-4D06-A34D-6F597D9FA598}" type="slidenum">
              <a:rPr lang="ko-KR" altLang="en-US"/>
              <a:pPr>
                <a:defRPr/>
              </a:pPr>
              <a:t>‹#›</a:t>
            </a:fld>
            <a:endParaRPr lang="ko-KR" altLang="en-US"/>
          </a:p>
        </p:txBody>
      </p:sp>
      <p:sp>
        <p:nvSpPr>
          <p:cNvPr id="23" name="자유형 22"/>
          <p:cNvSpPr/>
          <p:nvPr userDrawn="1"/>
        </p:nvSpPr>
        <p:spPr>
          <a:xfrm>
            <a:off x="-10510" y="777828"/>
            <a:ext cx="10699531" cy="0"/>
          </a:xfrm>
          <a:custGeom>
            <a:avLst/>
            <a:gdLst>
              <a:gd name="connsiteX0" fmla="*/ 0 w 10699531"/>
              <a:gd name="connsiteY0" fmla="*/ 0 h 105103"/>
              <a:gd name="connsiteX1" fmla="*/ 10699531 w 10699531"/>
              <a:gd name="connsiteY1" fmla="*/ 105103 h 105103"/>
            </a:gdLst>
            <a:ahLst/>
            <a:cxnLst>
              <a:cxn ang="0">
                <a:pos x="connsiteX0" y="connsiteY0"/>
              </a:cxn>
              <a:cxn ang="0">
                <a:pos x="connsiteX1" y="connsiteY1"/>
              </a:cxn>
            </a:cxnLst>
            <a:rect l="l" t="t" r="r" b="b"/>
            <a:pathLst>
              <a:path w="10699531" h="105103">
                <a:moveTo>
                  <a:pt x="0" y="0"/>
                </a:moveTo>
                <a:lnTo>
                  <a:pt x="10699531" y="105103"/>
                </a:lnTo>
              </a:path>
            </a:pathLst>
          </a:cu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grpSp>
        <p:nvGrpSpPr>
          <p:cNvPr id="24" name="그룹 23"/>
          <p:cNvGrpSpPr/>
          <p:nvPr userDrawn="1"/>
        </p:nvGrpSpPr>
        <p:grpSpPr>
          <a:xfrm>
            <a:off x="9093200" y="-736600"/>
            <a:ext cx="1981200" cy="1498600"/>
            <a:chOff x="9093200" y="-736600"/>
            <a:chExt cx="1981200" cy="1498600"/>
          </a:xfrm>
        </p:grpSpPr>
        <p:sp>
          <p:nvSpPr>
            <p:cNvPr id="25" name="타원 24"/>
            <p:cNvSpPr/>
            <p:nvPr userDrawn="1"/>
          </p:nvSpPr>
          <p:spPr>
            <a:xfrm>
              <a:off x="10439400" y="0"/>
              <a:ext cx="254000" cy="254000"/>
            </a:xfrm>
            <a:prstGeom prst="ellipse">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26" name="타원 25"/>
            <p:cNvSpPr/>
            <p:nvPr userDrawn="1"/>
          </p:nvSpPr>
          <p:spPr>
            <a:xfrm>
              <a:off x="9931400" y="-228600"/>
              <a:ext cx="762000" cy="762000"/>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27" name="타원 26"/>
            <p:cNvSpPr/>
            <p:nvPr userDrawn="1"/>
          </p:nvSpPr>
          <p:spPr>
            <a:xfrm>
              <a:off x="10020300" y="330200"/>
              <a:ext cx="107950" cy="107950"/>
            </a:xfrm>
            <a:prstGeom prst="ellipse">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28" name="타원 27"/>
            <p:cNvSpPr/>
            <p:nvPr userDrawn="1"/>
          </p:nvSpPr>
          <p:spPr>
            <a:xfrm>
              <a:off x="10248900" y="406400"/>
              <a:ext cx="254000" cy="254000"/>
            </a:xfrm>
            <a:prstGeom prst="ellipse">
              <a:avLst/>
            </a:prstGeom>
            <a:solidFill>
              <a:schemeClr val="bg1">
                <a:alpha val="5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29" name="타원 28"/>
            <p:cNvSpPr/>
            <p:nvPr userDrawn="1"/>
          </p:nvSpPr>
          <p:spPr>
            <a:xfrm>
              <a:off x="9404350" y="107950"/>
              <a:ext cx="222250" cy="222250"/>
            </a:xfrm>
            <a:prstGeom prst="ellipse">
              <a:avLst/>
            </a:prstGeom>
            <a:solidFill>
              <a:schemeClr val="bg1"/>
            </a:solidFill>
            <a:ln w="127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30" name="타원 29"/>
            <p:cNvSpPr/>
            <p:nvPr userDrawn="1"/>
          </p:nvSpPr>
          <p:spPr>
            <a:xfrm>
              <a:off x="9759950" y="-111125"/>
              <a:ext cx="222250" cy="222250"/>
            </a:xfrm>
            <a:prstGeom prst="ellipse">
              <a:avLst/>
            </a:prstGeom>
            <a:solidFill>
              <a:schemeClr val="bg1">
                <a:alpha val="70000"/>
              </a:schemeClr>
            </a:solidFill>
            <a:ln w="127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31" name="타원 30"/>
            <p:cNvSpPr/>
            <p:nvPr userDrawn="1"/>
          </p:nvSpPr>
          <p:spPr>
            <a:xfrm>
              <a:off x="10312400" y="0"/>
              <a:ext cx="762000" cy="762000"/>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32" name="타원 31"/>
            <p:cNvSpPr/>
            <p:nvPr userDrawn="1"/>
          </p:nvSpPr>
          <p:spPr>
            <a:xfrm>
              <a:off x="9093200" y="-736600"/>
              <a:ext cx="1117600" cy="1117600"/>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1042872" rtl="0" eaLnBrk="1" latinLnBrk="1" hangingPunct="1">
        <a:spcBef>
          <a:spcPct val="0"/>
        </a:spcBef>
        <a:buNone/>
        <a:defRPr sz="5000" kern="1200">
          <a:solidFill>
            <a:schemeClr val="tx1"/>
          </a:solidFill>
          <a:latin typeface="+mj-lt"/>
          <a:ea typeface="+mj-ea"/>
          <a:cs typeface="+mj-cs"/>
        </a:defRPr>
      </a:lvl1pPr>
    </p:titleStyle>
    <p:bodyStyle>
      <a:lvl1pPr marL="391076" indent="-391076" algn="l" defTabSz="1042872" rtl="0" eaLnBrk="1" latinLnBrk="1" hangingPunct="1">
        <a:spcBef>
          <a:spcPct val="20000"/>
        </a:spcBef>
        <a:buFont typeface="Arial" pitchFamily="34" charset="0"/>
        <a:buChar char="•"/>
        <a:defRPr sz="3700" kern="1200">
          <a:solidFill>
            <a:schemeClr val="tx1"/>
          </a:solidFill>
          <a:latin typeface="+mn-lt"/>
          <a:ea typeface="+mn-ea"/>
          <a:cs typeface="+mn-cs"/>
        </a:defRPr>
      </a:lvl1pPr>
      <a:lvl2pPr marL="847334" indent="-325898" algn="l" defTabSz="1042872" rtl="0" eaLnBrk="1" latinLnBrk="1" hangingPunct="1">
        <a:spcBef>
          <a:spcPct val="20000"/>
        </a:spcBef>
        <a:buFont typeface="Arial" pitchFamily="34" charset="0"/>
        <a:buChar char="–"/>
        <a:defRPr sz="3200" kern="1200">
          <a:solidFill>
            <a:schemeClr val="tx1"/>
          </a:solidFill>
          <a:latin typeface="+mn-lt"/>
          <a:ea typeface="+mn-ea"/>
          <a:cs typeface="+mn-cs"/>
        </a:defRPr>
      </a:lvl2pPr>
      <a:lvl3pPr marL="1303590" indent="-260718" algn="l" defTabSz="1042872" rtl="0" eaLnBrk="1" latinLnBrk="1" hangingPunct="1">
        <a:spcBef>
          <a:spcPct val="20000"/>
        </a:spcBef>
        <a:buFont typeface="Arial" pitchFamily="34" charset="0"/>
        <a:buChar char="•"/>
        <a:defRPr sz="2700" kern="1200">
          <a:solidFill>
            <a:schemeClr val="tx1"/>
          </a:solidFill>
          <a:latin typeface="+mn-lt"/>
          <a:ea typeface="+mn-ea"/>
          <a:cs typeface="+mn-cs"/>
        </a:defRPr>
      </a:lvl3pPr>
      <a:lvl4pPr marL="1825026" indent="-260718" algn="l" defTabSz="1042872" rtl="0" eaLnBrk="1" latinLnBrk="1" hangingPunct="1">
        <a:spcBef>
          <a:spcPct val="20000"/>
        </a:spcBef>
        <a:buFont typeface="Arial" pitchFamily="34" charset="0"/>
        <a:buChar char="–"/>
        <a:defRPr sz="2300" kern="1200">
          <a:solidFill>
            <a:schemeClr val="tx1"/>
          </a:solidFill>
          <a:latin typeface="+mn-lt"/>
          <a:ea typeface="+mn-ea"/>
          <a:cs typeface="+mn-cs"/>
        </a:defRPr>
      </a:lvl4pPr>
      <a:lvl5pPr marL="2346462" indent="-260718" algn="l" defTabSz="1042872" rtl="0" eaLnBrk="1" latinLnBrk="1" hangingPunct="1">
        <a:spcBef>
          <a:spcPct val="20000"/>
        </a:spcBef>
        <a:buFont typeface="Arial" pitchFamily="34" charset="0"/>
        <a:buChar char="»"/>
        <a:defRPr sz="2300" kern="1200">
          <a:solidFill>
            <a:schemeClr val="tx1"/>
          </a:solidFill>
          <a:latin typeface="+mn-lt"/>
          <a:ea typeface="+mn-ea"/>
          <a:cs typeface="+mn-cs"/>
        </a:defRPr>
      </a:lvl5pPr>
      <a:lvl6pPr marL="2867898" indent="-260718" algn="l" defTabSz="1042872" rtl="0" eaLnBrk="1" latinLnBrk="1" hangingPunct="1">
        <a:spcBef>
          <a:spcPct val="20000"/>
        </a:spcBef>
        <a:buFont typeface="Arial" pitchFamily="34" charset="0"/>
        <a:buChar char="•"/>
        <a:defRPr sz="2300" kern="1200">
          <a:solidFill>
            <a:schemeClr val="tx1"/>
          </a:solidFill>
          <a:latin typeface="+mn-lt"/>
          <a:ea typeface="+mn-ea"/>
          <a:cs typeface="+mn-cs"/>
        </a:defRPr>
      </a:lvl6pPr>
      <a:lvl7pPr marL="3389333" indent="-260718" algn="l" defTabSz="1042872" rtl="0" eaLnBrk="1" latinLnBrk="1" hangingPunct="1">
        <a:spcBef>
          <a:spcPct val="20000"/>
        </a:spcBef>
        <a:buFont typeface="Arial" pitchFamily="34" charset="0"/>
        <a:buChar char="•"/>
        <a:defRPr sz="2300" kern="1200">
          <a:solidFill>
            <a:schemeClr val="tx1"/>
          </a:solidFill>
          <a:latin typeface="+mn-lt"/>
          <a:ea typeface="+mn-ea"/>
          <a:cs typeface="+mn-cs"/>
        </a:defRPr>
      </a:lvl7pPr>
      <a:lvl8pPr marL="3910770" indent="-260718" algn="l" defTabSz="1042872" rtl="0" eaLnBrk="1" latinLnBrk="1" hangingPunct="1">
        <a:spcBef>
          <a:spcPct val="20000"/>
        </a:spcBef>
        <a:buFont typeface="Arial" pitchFamily="34" charset="0"/>
        <a:buChar char="•"/>
        <a:defRPr sz="2300" kern="1200">
          <a:solidFill>
            <a:schemeClr val="tx1"/>
          </a:solidFill>
          <a:latin typeface="+mn-lt"/>
          <a:ea typeface="+mn-ea"/>
          <a:cs typeface="+mn-cs"/>
        </a:defRPr>
      </a:lvl8pPr>
      <a:lvl9pPr marL="4432206" indent="-260718" algn="l" defTabSz="1042872" rtl="0" eaLnBrk="1" latinLnBrk="1"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ko-KR"/>
      </a:defPPr>
      <a:lvl1pPr marL="0" algn="l" defTabSz="1042872" rtl="0" eaLnBrk="1" latinLnBrk="1" hangingPunct="1">
        <a:defRPr sz="2100" kern="1200">
          <a:solidFill>
            <a:schemeClr val="tx1"/>
          </a:solidFill>
          <a:latin typeface="+mn-lt"/>
          <a:ea typeface="+mn-ea"/>
          <a:cs typeface="+mn-cs"/>
        </a:defRPr>
      </a:lvl1pPr>
      <a:lvl2pPr marL="521436" algn="l" defTabSz="1042872" rtl="0" eaLnBrk="1" latinLnBrk="1" hangingPunct="1">
        <a:defRPr sz="2100" kern="1200">
          <a:solidFill>
            <a:schemeClr val="tx1"/>
          </a:solidFill>
          <a:latin typeface="+mn-lt"/>
          <a:ea typeface="+mn-ea"/>
          <a:cs typeface="+mn-cs"/>
        </a:defRPr>
      </a:lvl2pPr>
      <a:lvl3pPr marL="1042872" algn="l" defTabSz="1042872" rtl="0" eaLnBrk="1" latinLnBrk="1" hangingPunct="1">
        <a:defRPr sz="2100" kern="1200">
          <a:solidFill>
            <a:schemeClr val="tx1"/>
          </a:solidFill>
          <a:latin typeface="+mn-lt"/>
          <a:ea typeface="+mn-ea"/>
          <a:cs typeface="+mn-cs"/>
        </a:defRPr>
      </a:lvl3pPr>
      <a:lvl4pPr marL="1564308" algn="l" defTabSz="1042872" rtl="0" eaLnBrk="1" latinLnBrk="1" hangingPunct="1">
        <a:defRPr sz="2100" kern="1200">
          <a:solidFill>
            <a:schemeClr val="tx1"/>
          </a:solidFill>
          <a:latin typeface="+mn-lt"/>
          <a:ea typeface="+mn-ea"/>
          <a:cs typeface="+mn-cs"/>
        </a:defRPr>
      </a:lvl4pPr>
      <a:lvl5pPr marL="2085744" algn="l" defTabSz="1042872" rtl="0" eaLnBrk="1" latinLnBrk="1" hangingPunct="1">
        <a:defRPr sz="2100" kern="1200">
          <a:solidFill>
            <a:schemeClr val="tx1"/>
          </a:solidFill>
          <a:latin typeface="+mn-lt"/>
          <a:ea typeface="+mn-ea"/>
          <a:cs typeface="+mn-cs"/>
        </a:defRPr>
      </a:lvl5pPr>
      <a:lvl6pPr marL="2607179" algn="l" defTabSz="1042872" rtl="0" eaLnBrk="1" latinLnBrk="1" hangingPunct="1">
        <a:defRPr sz="2100" kern="1200">
          <a:solidFill>
            <a:schemeClr val="tx1"/>
          </a:solidFill>
          <a:latin typeface="+mn-lt"/>
          <a:ea typeface="+mn-ea"/>
          <a:cs typeface="+mn-cs"/>
        </a:defRPr>
      </a:lvl6pPr>
      <a:lvl7pPr marL="3128616" algn="l" defTabSz="1042872" rtl="0" eaLnBrk="1" latinLnBrk="1" hangingPunct="1">
        <a:defRPr sz="2100" kern="1200">
          <a:solidFill>
            <a:schemeClr val="tx1"/>
          </a:solidFill>
          <a:latin typeface="+mn-lt"/>
          <a:ea typeface="+mn-ea"/>
          <a:cs typeface="+mn-cs"/>
        </a:defRPr>
      </a:lvl7pPr>
      <a:lvl8pPr marL="3650052" algn="l" defTabSz="1042872" rtl="0" eaLnBrk="1" latinLnBrk="1" hangingPunct="1">
        <a:defRPr sz="2100" kern="1200">
          <a:solidFill>
            <a:schemeClr val="tx1"/>
          </a:solidFill>
          <a:latin typeface="+mn-lt"/>
          <a:ea typeface="+mn-ea"/>
          <a:cs typeface="+mn-cs"/>
        </a:defRPr>
      </a:lvl8pPr>
      <a:lvl9pPr marL="4171487" algn="l" defTabSz="1042872" rtl="0" eaLnBrk="1" latinLnBrk="1"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원형 6"/>
          <p:cNvSpPr/>
          <p:nvPr userDrawn="1"/>
        </p:nvSpPr>
        <p:spPr>
          <a:xfrm>
            <a:off x="-964974" y="-898525"/>
            <a:ext cx="1916113" cy="1804988"/>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lIns="104305" tIns="52153" rIns="104305" bIns="52153" anchor="ctr"/>
          <a:lstStyle>
            <a:extLst/>
          </a:lstStyle>
          <a:p>
            <a:pPr algn="ctr" defTabSz="1043050" fontAlgn="auto" latinLnBrk="0">
              <a:spcBef>
                <a:spcPts val="0"/>
              </a:spcBef>
              <a:spcAft>
                <a:spcPts val="0"/>
              </a:spcAft>
              <a:defRPr/>
            </a:pPr>
            <a:endParaRPr kumimoji="0" lang="en-US" dirty="0"/>
          </a:p>
        </p:txBody>
      </p:sp>
      <p:sp>
        <p:nvSpPr>
          <p:cNvPr id="8" name="타원 7"/>
          <p:cNvSpPr/>
          <p:nvPr userDrawn="1"/>
        </p:nvSpPr>
        <p:spPr>
          <a:xfrm>
            <a:off x="185964" y="23813"/>
            <a:ext cx="1990725" cy="1876425"/>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lIns="104305" tIns="52153" rIns="104305" bIns="52153" anchor="ctr"/>
          <a:lstStyle>
            <a:extLst/>
          </a:lstStyle>
          <a:p>
            <a:pPr algn="ctr" defTabSz="1043050" fontAlgn="auto" latinLnBrk="0">
              <a:spcBef>
                <a:spcPts val="0"/>
              </a:spcBef>
              <a:spcAft>
                <a:spcPts val="0"/>
              </a:spcAft>
              <a:defRPr/>
            </a:pPr>
            <a:endParaRPr kumimoji="0" lang="en-US" dirty="0"/>
          </a:p>
        </p:txBody>
      </p:sp>
      <p:sp>
        <p:nvSpPr>
          <p:cNvPr id="9" name="타원 8"/>
          <p:cNvSpPr/>
          <p:nvPr userDrawn="1"/>
        </p:nvSpPr>
        <p:spPr>
          <a:xfrm>
            <a:off x="-777649" y="366713"/>
            <a:ext cx="1990726" cy="1876425"/>
          </a:xfrm>
          <a:prstGeom prst="ellipse">
            <a:avLst/>
          </a:prstGeom>
          <a:noFill/>
          <a:ln w="27305" cap="rnd" cmpd="sng" algn="ctr">
            <a:solidFill>
              <a:schemeClr val="accent1">
                <a:lumMod val="40000"/>
                <a:lumOff val="6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lIns="104305" tIns="52153" rIns="104305" bIns="52153" anchor="ctr"/>
          <a:lstStyle>
            <a:extLst/>
          </a:lstStyle>
          <a:p>
            <a:pPr algn="ctr" defTabSz="1043050" fontAlgn="auto" latinLnBrk="0">
              <a:spcBef>
                <a:spcPts val="0"/>
              </a:spcBef>
              <a:spcAft>
                <a:spcPts val="0"/>
              </a:spcAft>
              <a:defRPr/>
            </a:pPr>
            <a:endParaRPr kumimoji="0" lang="en-US" dirty="0"/>
          </a:p>
        </p:txBody>
      </p:sp>
      <p:sp>
        <p:nvSpPr>
          <p:cNvPr id="10" name="타원 9"/>
          <p:cNvSpPr/>
          <p:nvPr userDrawn="1"/>
        </p:nvSpPr>
        <p:spPr>
          <a:xfrm>
            <a:off x="10025732" y="805564"/>
            <a:ext cx="254000" cy="254000"/>
          </a:xfrm>
          <a:prstGeom prst="ellipse">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1" name="타원 10"/>
          <p:cNvSpPr/>
          <p:nvPr userDrawn="1"/>
        </p:nvSpPr>
        <p:spPr>
          <a:xfrm>
            <a:off x="9517732" y="576964"/>
            <a:ext cx="762000" cy="762000"/>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2" name="타원 11"/>
          <p:cNvSpPr/>
          <p:nvPr userDrawn="1"/>
        </p:nvSpPr>
        <p:spPr>
          <a:xfrm>
            <a:off x="9606632" y="1135764"/>
            <a:ext cx="107950" cy="107950"/>
          </a:xfrm>
          <a:prstGeom prst="ellipse">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3" name="타원 12"/>
          <p:cNvSpPr/>
          <p:nvPr userDrawn="1"/>
        </p:nvSpPr>
        <p:spPr>
          <a:xfrm>
            <a:off x="9835232" y="1211964"/>
            <a:ext cx="254000" cy="254000"/>
          </a:xfrm>
          <a:prstGeom prst="ellipse">
            <a:avLst/>
          </a:prstGeom>
          <a:solidFill>
            <a:schemeClr val="bg1">
              <a:alpha val="5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4" name="타원 13"/>
          <p:cNvSpPr/>
          <p:nvPr userDrawn="1"/>
        </p:nvSpPr>
        <p:spPr>
          <a:xfrm>
            <a:off x="8990682" y="913514"/>
            <a:ext cx="222250" cy="222250"/>
          </a:xfrm>
          <a:prstGeom prst="ellipse">
            <a:avLst/>
          </a:prstGeom>
          <a:solidFill>
            <a:schemeClr val="bg1"/>
          </a:solidFill>
          <a:ln w="127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5" name="타원 14"/>
          <p:cNvSpPr/>
          <p:nvPr userDrawn="1"/>
        </p:nvSpPr>
        <p:spPr>
          <a:xfrm>
            <a:off x="9346282" y="694439"/>
            <a:ext cx="222250" cy="222250"/>
          </a:xfrm>
          <a:prstGeom prst="ellipse">
            <a:avLst/>
          </a:prstGeom>
          <a:solidFill>
            <a:schemeClr val="bg1">
              <a:alpha val="70000"/>
            </a:schemeClr>
          </a:solidFill>
          <a:ln w="127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6" name="타원 15"/>
          <p:cNvSpPr/>
          <p:nvPr userDrawn="1"/>
        </p:nvSpPr>
        <p:spPr>
          <a:xfrm>
            <a:off x="9898732" y="805564"/>
            <a:ext cx="762000" cy="762000"/>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7" name="타원 16"/>
          <p:cNvSpPr/>
          <p:nvPr userDrawn="1"/>
        </p:nvSpPr>
        <p:spPr>
          <a:xfrm>
            <a:off x="8679532" y="68964"/>
            <a:ext cx="1117600" cy="1117600"/>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8" name="직사각형 17"/>
          <p:cNvSpPr/>
          <p:nvPr userDrawn="1"/>
        </p:nvSpPr>
        <p:spPr>
          <a:xfrm>
            <a:off x="0" y="-1"/>
            <a:ext cx="10693400" cy="7561264"/>
          </a:xfrm>
          <a:prstGeom prst="rect">
            <a:avLst/>
          </a:prstGeom>
          <a:gradFill>
            <a:gsLst>
              <a:gs pos="0">
                <a:schemeClr val="accent1">
                  <a:alpha val="50000"/>
                </a:schemeClr>
              </a:gs>
              <a:gs pos="100000">
                <a:schemeClr val="accent1">
                  <a:tint val="23500"/>
                  <a:satMod val="160000"/>
                  <a:alpha val="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4657" tIns="32329" rIns="64657" bIns="32329" anchor="ctr"/>
          <a:lstStyle/>
          <a:p>
            <a:pPr algn="ctr" defTabSz="1043050" fontAlgn="auto">
              <a:spcBef>
                <a:spcPts val="0"/>
              </a:spcBef>
              <a:spcAft>
                <a:spcPts val="0"/>
              </a:spcAft>
              <a:defRPr/>
            </a:pPr>
            <a:endParaRPr kumimoji="0" lang="ko-KR" alt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원형 6"/>
          <p:cNvSpPr/>
          <p:nvPr userDrawn="1"/>
        </p:nvSpPr>
        <p:spPr>
          <a:xfrm>
            <a:off x="-964974" y="-898525"/>
            <a:ext cx="1916113" cy="1804988"/>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lIns="104305" tIns="52153" rIns="104305" bIns="52153" anchor="ctr"/>
          <a:lstStyle>
            <a:extLst/>
          </a:lstStyle>
          <a:p>
            <a:pPr algn="ctr" defTabSz="1043050" latinLnBrk="0">
              <a:defRPr/>
            </a:pPr>
            <a:endParaRPr lang="en-US" dirty="0">
              <a:solidFill>
                <a:prstClr val="white"/>
              </a:solidFill>
            </a:endParaRPr>
          </a:p>
        </p:txBody>
      </p:sp>
      <p:sp>
        <p:nvSpPr>
          <p:cNvPr id="8" name="타원 7"/>
          <p:cNvSpPr/>
          <p:nvPr userDrawn="1"/>
        </p:nvSpPr>
        <p:spPr>
          <a:xfrm>
            <a:off x="185964" y="23813"/>
            <a:ext cx="1990725" cy="1876425"/>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lIns="104305" tIns="52153" rIns="104305" bIns="52153" anchor="ctr"/>
          <a:lstStyle>
            <a:extLst/>
          </a:lstStyle>
          <a:p>
            <a:pPr algn="ctr" defTabSz="1043050" latinLnBrk="0">
              <a:defRPr/>
            </a:pPr>
            <a:endParaRPr lang="en-US" dirty="0">
              <a:solidFill>
                <a:prstClr val="white"/>
              </a:solidFill>
            </a:endParaRPr>
          </a:p>
        </p:txBody>
      </p:sp>
      <p:sp>
        <p:nvSpPr>
          <p:cNvPr id="9" name="타원 8"/>
          <p:cNvSpPr/>
          <p:nvPr userDrawn="1"/>
        </p:nvSpPr>
        <p:spPr>
          <a:xfrm>
            <a:off x="-777649" y="366713"/>
            <a:ext cx="1990726" cy="1876425"/>
          </a:xfrm>
          <a:prstGeom prst="ellipse">
            <a:avLst/>
          </a:prstGeom>
          <a:noFill/>
          <a:ln w="27305" cap="rnd" cmpd="sng" algn="ctr">
            <a:solidFill>
              <a:schemeClr val="accent1">
                <a:lumMod val="40000"/>
                <a:lumOff val="6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lIns="104305" tIns="52153" rIns="104305" bIns="52153" anchor="ctr"/>
          <a:lstStyle>
            <a:extLst/>
          </a:lstStyle>
          <a:p>
            <a:pPr algn="ctr" defTabSz="1043050" latinLnBrk="0">
              <a:defRPr/>
            </a:pPr>
            <a:endParaRPr lang="en-US" dirty="0">
              <a:solidFill>
                <a:prstClr val="white"/>
              </a:solidFill>
            </a:endParaRPr>
          </a:p>
        </p:txBody>
      </p:sp>
      <p:sp>
        <p:nvSpPr>
          <p:cNvPr id="10" name="타원 9"/>
          <p:cNvSpPr/>
          <p:nvPr userDrawn="1"/>
        </p:nvSpPr>
        <p:spPr>
          <a:xfrm>
            <a:off x="10025732" y="805564"/>
            <a:ext cx="254000" cy="254000"/>
          </a:xfrm>
          <a:prstGeom prst="ellipse">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1" name="타원 10"/>
          <p:cNvSpPr/>
          <p:nvPr userDrawn="1"/>
        </p:nvSpPr>
        <p:spPr>
          <a:xfrm>
            <a:off x="9517732" y="576964"/>
            <a:ext cx="762000" cy="762000"/>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2" name="타원 11"/>
          <p:cNvSpPr/>
          <p:nvPr userDrawn="1"/>
        </p:nvSpPr>
        <p:spPr>
          <a:xfrm>
            <a:off x="9606632" y="1135764"/>
            <a:ext cx="107950" cy="107950"/>
          </a:xfrm>
          <a:prstGeom prst="ellipse">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3" name="타원 12"/>
          <p:cNvSpPr/>
          <p:nvPr userDrawn="1"/>
        </p:nvSpPr>
        <p:spPr>
          <a:xfrm>
            <a:off x="9835232" y="1211964"/>
            <a:ext cx="254000" cy="254000"/>
          </a:xfrm>
          <a:prstGeom prst="ellipse">
            <a:avLst/>
          </a:prstGeom>
          <a:solidFill>
            <a:schemeClr val="bg1">
              <a:alpha val="5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4" name="타원 13"/>
          <p:cNvSpPr/>
          <p:nvPr userDrawn="1"/>
        </p:nvSpPr>
        <p:spPr>
          <a:xfrm>
            <a:off x="8990682" y="913514"/>
            <a:ext cx="222250" cy="222250"/>
          </a:xfrm>
          <a:prstGeom prst="ellipse">
            <a:avLst/>
          </a:prstGeom>
          <a:solidFill>
            <a:schemeClr val="bg1"/>
          </a:solidFill>
          <a:ln w="127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5" name="타원 14"/>
          <p:cNvSpPr/>
          <p:nvPr userDrawn="1"/>
        </p:nvSpPr>
        <p:spPr>
          <a:xfrm>
            <a:off x="9346282" y="694439"/>
            <a:ext cx="222250" cy="222250"/>
          </a:xfrm>
          <a:prstGeom prst="ellipse">
            <a:avLst/>
          </a:prstGeom>
          <a:solidFill>
            <a:schemeClr val="bg1">
              <a:alpha val="70000"/>
            </a:schemeClr>
          </a:solidFill>
          <a:ln w="127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6" name="타원 15"/>
          <p:cNvSpPr/>
          <p:nvPr userDrawn="1"/>
        </p:nvSpPr>
        <p:spPr>
          <a:xfrm>
            <a:off x="9898732" y="805564"/>
            <a:ext cx="762000" cy="762000"/>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7" name="타원 16"/>
          <p:cNvSpPr/>
          <p:nvPr userDrawn="1"/>
        </p:nvSpPr>
        <p:spPr>
          <a:xfrm>
            <a:off x="8679532" y="68964"/>
            <a:ext cx="1117600" cy="1117600"/>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8" name="직사각형 17"/>
          <p:cNvSpPr/>
          <p:nvPr userDrawn="1"/>
        </p:nvSpPr>
        <p:spPr>
          <a:xfrm>
            <a:off x="0" y="-1"/>
            <a:ext cx="10693400" cy="7561264"/>
          </a:xfrm>
          <a:prstGeom prst="rect">
            <a:avLst/>
          </a:prstGeom>
          <a:gradFill>
            <a:gsLst>
              <a:gs pos="0">
                <a:schemeClr val="accent1">
                  <a:alpha val="50000"/>
                </a:schemeClr>
              </a:gs>
              <a:gs pos="100000">
                <a:schemeClr val="accent1">
                  <a:tint val="23500"/>
                  <a:satMod val="160000"/>
                  <a:alpha val="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4657" tIns="32329" rIns="64657" bIns="32329" anchor="ctr"/>
          <a:lstStyle/>
          <a:p>
            <a:pPr algn="ctr" defTabSz="1043050">
              <a:defRPr/>
            </a:pPr>
            <a:endParaRPr lang="ko-KR" altLang="en-US" dirty="0">
              <a:solidFill>
                <a:prstClr val="white"/>
              </a:solidFill>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원형 6"/>
          <p:cNvSpPr/>
          <p:nvPr userDrawn="1"/>
        </p:nvSpPr>
        <p:spPr>
          <a:xfrm>
            <a:off x="-964974" y="-898525"/>
            <a:ext cx="1916113" cy="1804988"/>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lIns="104305" tIns="52153" rIns="104305" bIns="52153" anchor="ctr"/>
          <a:lstStyle>
            <a:extLst/>
          </a:lstStyle>
          <a:p>
            <a:pPr algn="ctr" defTabSz="1043050" latinLnBrk="0">
              <a:defRPr/>
            </a:pPr>
            <a:endParaRPr lang="en-US" dirty="0">
              <a:solidFill>
                <a:prstClr val="white"/>
              </a:solidFill>
            </a:endParaRPr>
          </a:p>
        </p:txBody>
      </p:sp>
      <p:sp>
        <p:nvSpPr>
          <p:cNvPr id="8" name="타원 7"/>
          <p:cNvSpPr/>
          <p:nvPr userDrawn="1"/>
        </p:nvSpPr>
        <p:spPr>
          <a:xfrm>
            <a:off x="185964" y="23813"/>
            <a:ext cx="1990725" cy="1876425"/>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lIns="104305" tIns="52153" rIns="104305" bIns="52153" anchor="ctr"/>
          <a:lstStyle>
            <a:extLst/>
          </a:lstStyle>
          <a:p>
            <a:pPr algn="ctr" defTabSz="1043050" latinLnBrk="0">
              <a:defRPr/>
            </a:pPr>
            <a:endParaRPr lang="en-US" dirty="0">
              <a:solidFill>
                <a:prstClr val="white"/>
              </a:solidFill>
            </a:endParaRPr>
          </a:p>
        </p:txBody>
      </p:sp>
      <p:sp>
        <p:nvSpPr>
          <p:cNvPr id="9" name="타원 8"/>
          <p:cNvSpPr/>
          <p:nvPr userDrawn="1"/>
        </p:nvSpPr>
        <p:spPr>
          <a:xfrm>
            <a:off x="-777649" y="366713"/>
            <a:ext cx="1990726" cy="1876425"/>
          </a:xfrm>
          <a:prstGeom prst="ellipse">
            <a:avLst/>
          </a:prstGeom>
          <a:noFill/>
          <a:ln w="27305" cap="rnd" cmpd="sng" algn="ctr">
            <a:solidFill>
              <a:schemeClr val="accent1">
                <a:lumMod val="40000"/>
                <a:lumOff val="6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lIns="104305" tIns="52153" rIns="104305" bIns="52153" anchor="ctr"/>
          <a:lstStyle>
            <a:extLst/>
          </a:lstStyle>
          <a:p>
            <a:pPr algn="ctr" defTabSz="1043050" latinLnBrk="0">
              <a:defRPr/>
            </a:pPr>
            <a:endParaRPr lang="en-US" dirty="0">
              <a:solidFill>
                <a:prstClr val="white"/>
              </a:solidFill>
            </a:endParaRPr>
          </a:p>
        </p:txBody>
      </p:sp>
      <p:sp>
        <p:nvSpPr>
          <p:cNvPr id="10" name="타원 9"/>
          <p:cNvSpPr/>
          <p:nvPr userDrawn="1"/>
        </p:nvSpPr>
        <p:spPr>
          <a:xfrm>
            <a:off x="10025732" y="805564"/>
            <a:ext cx="254000" cy="254000"/>
          </a:xfrm>
          <a:prstGeom prst="ellipse">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1" name="타원 10"/>
          <p:cNvSpPr/>
          <p:nvPr userDrawn="1"/>
        </p:nvSpPr>
        <p:spPr>
          <a:xfrm>
            <a:off x="9517732" y="576964"/>
            <a:ext cx="762000" cy="762000"/>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2" name="타원 11"/>
          <p:cNvSpPr/>
          <p:nvPr userDrawn="1"/>
        </p:nvSpPr>
        <p:spPr>
          <a:xfrm>
            <a:off x="9606632" y="1135764"/>
            <a:ext cx="107950" cy="107950"/>
          </a:xfrm>
          <a:prstGeom prst="ellipse">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3" name="타원 12"/>
          <p:cNvSpPr/>
          <p:nvPr userDrawn="1"/>
        </p:nvSpPr>
        <p:spPr>
          <a:xfrm>
            <a:off x="9835232" y="1211964"/>
            <a:ext cx="254000" cy="254000"/>
          </a:xfrm>
          <a:prstGeom prst="ellipse">
            <a:avLst/>
          </a:prstGeom>
          <a:solidFill>
            <a:schemeClr val="bg1">
              <a:alpha val="5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4" name="타원 13"/>
          <p:cNvSpPr/>
          <p:nvPr userDrawn="1"/>
        </p:nvSpPr>
        <p:spPr>
          <a:xfrm>
            <a:off x="8990682" y="913514"/>
            <a:ext cx="222250" cy="222250"/>
          </a:xfrm>
          <a:prstGeom prst="ellipse">
            <a:avLst/>
          </a:prstGeom>
          <a:solidFill>
            <a:schemeClr val="bg1"/>
          </a:solidFill>
          <a:ln w="127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5" name="타원 14"/>
          <p:cNvSpPr/>
          <p:nvPr userDrawn="1"/>
        </p:nvSpPr>
        <p:spPr>
          <a:xfrm>
            <a:off x="9346282" y="694439"/>
            <a:ext cx="222250" cy="222250"/>
          </a:xfrm>
          <a:prstGeom prst="ellipse">
            <a:avLst/>
          </a:prstGeom>
          <a:solidFill>
            <a:schemeClr val="bg1">
              <a:alpha val="70000"/>
            </a:schemeClr>
          </a:solidFill>
          <a:ln w="127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6" name="타원 15"/>
          <p:cNvSpPr/>
          <p:nvPr userDrawn="1"/>
        </p:nvSpPr>
        <p:spPr>
          <a:xfrm>
            <a:off x="9898732" y="805564"/>
            <a:ext cx="762000" cy="762000"/>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7" name="타원 16"/>
          <p:cNvSpPr/>
          <p:nvPr userDrawn="1"/>
        </p:nvSpPr>
        <p:spPr>
          <a:xfrm>
            <a:off x="8679532" y="68964"/>
            <a:ext cx="1117600" cy="1117600"/>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solidFill>
                <a:prstClr val="white"/>
              </a:solidFill>
            </a:endParaRPr>
          </a:p>
        </p:txBody>
      </p:sp>
      <p:sp>
        <p:nvSpPr>
          <p:cNvPr id="18" name="직사각형 17"/>
          <p:cNvSpPr/>
          <p:nvPr userDrawn="1"/>
        </p:nvSpPr>
        <p:spPr>
          <a:xfrm>
            <a:off x="0" y="-1"/>
            <a:ext cx="10693400" cy="7561264"/>
          </a:xfrm>
          <a:prstGeom prst="rect">
            <a:avLst/>
          </a:prstGeom>
          <a:gradFill>
            <a:gsLst>
              <a:gs pos="0">
                <a:schemeClr val="accent1">
                  <a:alpha val="50000"/>
                </a:schemeClr>
              </a:gs>
              <a:gs pos="100000">
                <a:schemeClr val="accent1">
                  <a:tint val="23500"/>
                  <a:satMod val="160000"/>
                  <a:alpha val="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4657" tIns="32329" rIns="64657" bIns="32329" anchor="ctr"/>
          <a:lstStyle/>
          <a:p>
            <a:pPr algn="ctr" defTabSz="1043050">
              <a:defRPr/>
            </a:pPr>
            <a:endParaRPr lang="ko-KR" altLang="en-US" dirty="0">
              <a:solidFill>
                <a:prstClr val="white"/>
              </a:solidFill>
            </a:endParaRP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2.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직사각형 8"/>
          <p:cNvSpPr/>
          <p:nvPr/>
        </p:nvSpPr>
        <p:spPr>
          <a:xfrm>
            <a:off x="0" y="2111748"/>
            <a:ext cx="10693400" cy="1048215"/>
          </a:xfrm>
          <a:prstGeom prst="rect">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266" name="Rectangle 2"/>
          <p:cNvSpPr>
            <a:spLocks noChangeArrowheads="1"/>
          </p:cNvSpPr>
          <p:nvPr/>
        </p:nvSpPr>
        <p:spPr bwMode="auto">
          <a:xfrm>
            <a:off x="0" y="0"/>
            <a:ext cx="10693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2" name="제목 1"/>
          <p:cNvSpPr txBox="1">
            <a:spLocks/>
          </p:cNvSpPr>
          <p:nvPr/>
        </p:nvSpPr>
        <p:spPr>
          <a:xfrm>
            <a:off x="306140" y="1116335"/>
            <a:ext cx="10081120" cy="1620838"/>
          </a:xfrm>
          <a:prstGeom prst="rect">
            <a:avLst/>
          </a:prstGeom>
        </p:spPr>
        <p:txBody>
          <a:bodyPr/>
          <a:lstStyle/>
          <a:p>
            <a:pPr marL="0" marR="0" lvl="0" indent="0" algn="ctr" defTabSz="914400" rtl="0" eaLnBrk="1" fontAlgn="auto" latinLnBrk="1" hangingPunct="1">
              <a:lnSpc>
                <a:spcPct val="200000"/>
              </a:lnSpc>
              <a:spcBef>
                <a:spcPct val="0"/>
              </a:spcBef>
              <a:spcAft>
                <a:spcPts val="0"/>
              </a:spcAft>
              <a:buClrTx/>
              <a:buSzTx/>
              <a:buFontTx/>
              <a:buNone/>
              <a:tabLst/>
              <a:defRPr/>
            </a:pPr>
            <a:r>
              <a:rPr kumimoji="0" lang="ko-KR" altLang="en-US" sz="2400" b="0" i="0" u="none" strike="noStrike" kern="1200" cap="none" spc="0" normalizeH="0" baseline="0" noProof="0" dirty="0" smtClean="0">
                <a:ln>
                  <a:noFill/>
                </a:ln>
                <a:solidFill>
                  <a:schemeClr val="accent1"/>
                </a:solidFill>
                <a:effectLst/>
                <a:uLnTx/>
                <a:uFillTx/>
                <a:latin typeface="-윤고딕340" pitchFamily="18" charset="-127"/>
                <a:ea typeface="-윤고딕340" pitchFamily="18" charset="-127"/>
                <a:cs typeface="+mj-cs"/>
              </a:rPr>
              <a:t>기반시설 기부채납의 가이드라인 마련을 위한 세미나</a:t>
            </a:r>
            <a:r>
              <a:rPr kumimoji="0" lang="en-US" altLang="ko-KR" sz="2400" b="0" i="0" u="none" strike="noStrike" kern="1200" cap="none" spc="0" normalizeH="0" baseline="0" noProof="0" dirty="0" smtClean="0">
                <a:ln>
                  <a:noFill/>
                </a:ln>
                <a:solidFill>
                  <a:schemeClr val="accent1"/>
                </a:solidFill>
                <a:effectLst/>
                <a:uLnTx/>
                <a:uFillTx/>
                <a:latin typeface="-윤고딕340" pitchFamily="18" charset="-127"/>
                <a:ea typeface="-윤고딕340" pitchFamily="18" charset="-127"/>
                <a:cs typeface="+mj-cs"/>
              </a:rPr>
              <a:t/>
            </a:r>
            <a:br>
              <a:rPr kumimoji="0" lang="en-US" altLang="ko-KR" sz="2400" b="0" i="0" u="none" strike="noStrike" kern="1200" cap="none" spc="0" normalizeH="0" baseline="0" noProof="0" dirty="0" smtClean="0">
                <a:ln>
                  <a:noFill/>
                </a:ln>
                <a:solidFill>
                  <a:schemeClr val="accent1"/>
                </a:solidFill>
                <a:effectLst/>
                <a:uLnTx/>
                <a:uFillTx/>
                <a:latin typeface="-윤고딕340" pitchFamily="18" charset="-127"/>
                <a:ea typeface="-윤고딕340" pitchFamily="18" charset="-127"/>
                <a:cs typeface="+mj-cs"/>
              </a:rPr>
            </a:br>
            <a:r>
              <a:rPr kumimoji="0" lang="ko-KR" altLang="en-US" sz="3600" b="0" i="0" u="none" strike="noStrike" kern="1200" cap="none" spc="-100" normalizeH="0" noProof="0" dirty="0" smtClean="0">
                <a:ln>
                  <a:noFill/>
                </a:ln>
                <a:solidFill>
                  <a:schemeClr val="tx2"/>
                </a:solidFill>
                <a:effectLst/>
                <a:uLnTx/>
                <a:uFillTx/>
                <a:latin typeface="-윤고딕340" pitchFamily="18" charset="-127"/>
                <a:ea typeface="-윤고딕340" pitchFamily="18" charset="-127"/>
                <a:cs typeface="+mj-cs"/>
              </a:rPr>
              <a:t>기반시설 기부채납제도의 이론적 고찰 및 해외사례</a:t>
            </a:r>
            <a:endParaRPr kumimoji="0" lang="ko-KR" altLang="en-US" sz="4000" b="0" i="0" u="none" strike="noStrike" kern="1200" cap="none" spc="-100" normalizeH="0" noProof="0" dirty="0" smtClean="0">
              <a:ln>
                <a:noFill/>
              </a:ln>
              <a:solidFill>
                <a:schemeClr val="tx2"/>
              </a:solidFill>
              <a:effectLst/>
              <a:uLnTx/>
              <a:uFillTx/>
              <a:latin typeface="-윤고딕340" pitchFamily="18" charset="-127"/>
              <a:ea typeface="-윤고딕340" pitchFamily="18" charset="-127"/>
              <a:cs typeface="+mj-cs"/>
            </a:endParaRPr>
          </a:p>
        </p:txBody>
      </p:sp>
      <p:sp>
        <p:nvSpPr>
          <p:cNvPr id="13" name="부제목 2"/>
          <p:cNvSpPr txBox="1">
            <a:spLocks/>
          </p:cNvSpPr>
          <p:nvPr/>
        </p:nvSpPr>
        <p:spPr>
          <a:xfrm>
            <a:off x="1588510" y="4140671"/>
            <a:ext cx="7486650" cy="618738"/>
          </a:xfrm>
          <a:prstGeom prst="rect">
            <a:avLst/>
          </a:prstGeom>
        </p:spPr>
        <p:txBody>
          <a:bodyPr/>
          <a:lstStyle/>
          <a:p>
            <a:pPr marL="0" marR="0" lvl="0" indent="0" algn="ctr" defTabSz="914400" rtl="0" eaLnBrk="1" fontAlgn="auto" latinLnBrk="1" hangingPunct="1">
              <a:lnSpc>
                <a:spcPct val="100000"/>
              </a:lnSpc>
              <a:spcBef>
                <a:spcPct val="20000"/>
              </a:spcBef>
              <a:spcAft>
                <a:spcPts val="0"/>
              </a:spcAft>
              <a:buClrTx/>
              <a:buSzTx/>
              <a:buFont typeface="Arial" pitchFamily="34" charset="0"/>
              <a:buNone/>
              <a:tabLst/>
              <a:defRPr/>
            </a:pPr>
            <a:r>
              <a:rPr kumimoji="0" lang="en-US" altLang="ko-KR" sz="2000" b="0" i="0" u="none" strike="noStrike" kern="1200" cap="none" spc="0" normalizeH="0" baseline="0" noProof="0" dirty="0" smtClean="0">
                <a:ln>
                  <a:noFill/>
                </a:ln>
                <a:effectLst/>
                <a:uLnTx/>
                <a:uFillTx/>
                <a:latin typeface="-윤고딕340" pitchFamily="18" charset="-127"/>
                <a:ea typeface="-윤고딕340" pitchFamily="18" charset="-127"/>
                <a:cs typeface="+mn-cs"/>
              </a:rPr>
              <a:t>2013.04.10</a:t>
            </a:r>
            <a:endParaRPr kumimoji="0" lang="ko-KR" altLang="en-US" sz="2000" b="0" i="0" u="none" strike="noStrike" kern="1200" cap="none" spc="0" normalizeH="0" baseline="0" noProof="0" dirty="0" smtClean="0">
              <a:ln>
                <a:noFill/>
              </a:ln>
              <a:effectLst/>
              <a:uLnTx/>
              <a:uFillTx/>
              <a:latin typeface="-윤고딕340" pitchFamily="18" charset="-127"/>
              <a:ea typeface="-윤고딕340" pitchFamily="18" charset="-127"/>
              <a:cs typeface="+mn-cs"/>
            </a:endParaRPr>
          </a:p>
        </p:txBody>
      </p:sp>
      <p:sp>
        <p:nvSpPr>
          <p:cNvPr id="14" name="부제목 2"/>
          <p:cNvSpPr txBox="1">
            <a:spLocks/>
          </p:cNvSpPr>
          <p:nvPr/>
        </p:nvSpPr>
        <p:spPr>
          <a:xfrm>
            <a:off x="1591133" y="5250125"/>
            <a:ext cx="7486650" cy="618738"/>
          </a:xfrm>
          <a:prstGeom prst="rect">
            <a:avLst/>
          </a:prstGeom>
        </p:spPr>
        <p:txBody>
          <a:bodyPr/>
          <a:lstStyle/>
          <a:p>
            <a:pPr marL="0" marR="0" lvl="0" indent="0" algn="ctr" defTabSz="914400" rtl="0" eaLnBrk="1" fontAlgn="auto" latinLnBrk="1" hangingPunct="1">
              <a:lnSpc>
                <a:spcPct val="100000"/>
              </a:lnSpc>
              <a:spcBef>
                <a:spcPct val="20000"/>
              </a:spcBef>
              <a:spcAft>
                <a:spcPts val="0"/>
              </a:spcAft>
              <a:buClrTx/>
              <a:buSzTx/>
              <a:buFont typeface="Arial" pitchFamily="34" charset="0"/>
              <a:buNone/>
              <a:tabLst/>
              <a:defRPr/>
            </a:pPr>
            <a:r>
              <a:rPr kumimoji="0" lang="ko-KR" altLang="en-US" sz="2800" b="0" i="0" u="none" strike="noStrike" kern="1200" cap="none" spc="0" normalizeH="0" baseline="0" noProof="0" dirty="0" smtClean="0">
                <a:ln>
                  <a:noFill/>
                </a:ln>
                <a:effectLst/>
                <a:uLnTx/>
                <a:uFillTx/>
                <a:latin typeface="-윤고딕340" pitchFamily="18" charset="-127"/>
                <a:ea typeface="-윤고딕340" pitchFamily="18" charset="-127"/>
                <a:cs typeface="+mn-cs"/>
              </a:rPr>
              <a:t>강우원 </a:t>
            </a:r>
            <a:endParaRPr kumimoji="0" lang="en-US" altLang="ko-KR" sz="2800" b="0" i="0" u="none" strike="noStrike" kern="1200" cap="none" spc="0" normalizeH="0" baseline="0" noProof="0" dirty="0" smtClean="0">
              <a:ln>
                <a:noFill/>
              </a:ln>
              <a:effectLst/>
              <a:uLnTx/>
              <a:uFillTx/>
              <a:latin typeface="-윤고딕340" pitchFamily="18" charset="-127"/>
              <a:ea typeface="-윤고딕340" pitchFamily="18" charset="-127"/>
              <a:cs typeface="+mn-cs"/>
            </a:endParaRPr>
          </a:p>
          <a:p>
            <a:pPr marL="0" marR="0" lvl="0" indent="0" algn="ctr" defTabSz="914400" rtl="0" eaLnBrk="1" fontAlgn="auto" latinLnBrk="1" hangingPunct="1">
              <a:lnSpc>
                <a:spcPct val="100000"/>
              </a:lnSpc>
              <a:spcBef>
                <a:spcPct val="20000"/>
              </a:spcBef>
              <a:spcAft>
                <a:spcPts val="0"/>
              </a:spcAft>
              <a:buClrTx/>
              <a:buSzTx/>
              <a:buFont typeface="Arial" pitchFamily="34" charset="0"/>
              <a:buNone/>
              <a:tabLst/>
              <a:defRPr/>
            </a:pPr>
            <a:r>
              <a:rPr lang="ko-KR" altLang="en-US" sz="2000" dirty="0" smtClean="0">
                <a:latin typeface="-윤고딕340" pitchFamily="18" charset="-127"/>
                <a:ea typeface="-윤고딕340" pitchFamily="18" charset="-127"/>
              </a:rPr>
              <a:t>세종사이버대학교</a:t>
            </a:r>
            <a:endParaRPr kumimoji="0" lang="ko-KR" altLang="en-US" sz="2000" b="0" i="0" u="none" strike="noStrike" kern="1200" cap="none" spc="0" normalizeH="0" baseline="0" noProof="0" dirty="0" smtClean="0">
              <a:ln>
                <a:noFill/>
              </a:ln>
              <a:effectLst/>
              <a:uLnTx/>
              <a:uFillTx/>
              <a:latin typeface="-윤고딕340" pitchFamily="18" charset="-127"/>
              <a:ea typeface="-윤고딕340" pitchFamily="18" charset="-127"/>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txBox="1">
            <a:spLocks/>
          </p:cNvSpPr>
          <p:nvPr/>
        </p:nvSpPr>
        <p:spPr bwMode="auto">
          <a:xfrm>
            <a:off x="234471" y="897252"/>
            <a:ext cx="9855200" cy="500063"/>
          </a:xfrm>
          <a:prstGeom prst="rect">
            <a:avLst/>
          </a:prstGeom>
          <a:ln>
            <a:miter lim="800000"/>
            <a:headEnd/>
            <a:tailEnd/>
          </a:ln>
        </p:spPr>
        <p:txBody>
          <a:bodyPr/>
          <a:lstStyle/>
          <a:p>
            <a:pPr>
              <a:defRPr/>
            </a:pPr>
            <a:r>
              <a:rPr lang="en-US" altLang="ko-KR" sz="2800" dirty="0" smtClean="0">
                <a:solidFill>
                  <a:schemeClr val="tx2"/>
                </a:solidFill>
                <a:latin typeface="-윤고딕350" pitchFamily="18" charset="-127"/>
                <a:ea typeface="-윤고딕350" pitchFamily="18" charset="-127"/>
                <a:cs typeface="Arial" pitchFamily="34" charset="0"/>
              </a:rPr>
              <a:t>3</a:t>
            </a:r>
            <a:r>
              <a:rPr kumimoji="0" lang="en-US" altLang="ko-KR" sz="2800" dirty="0" smtClean="0">
                <a:solidFill>
                  <a:schemeClr val="tx2"/>
                </a:solidFill>
                <a:latin typeface="-윤고딕350" pitchFamily="18" charset="-127"/>
                <a:ea typeface="-윤고딕350" pitchFamily="18" charset="-127"/>
                <a:cs typeface="Arial" pitchFamily="34" charset="0"/>
              </a:rPr>
              <a:t>. </a:t>
            </a:r>
            <a:r>
              <a:rPr kumimoji="0" lang="ko-KR" altLang="en-US" sz="2800" dirty="0" smtClean="0">
                <a:solidFill>
                  <a:schemeClr val="tx2"/>
                </a:solidFill>
                <a:latin typeface="-윤고딕350" pitchFamily="18" charset="-127"/>
                <a:ea typeface="-윤고딕350" pitchFamily="18" charset="-127"/>
                <a:cs typeface="Arial" pitchFamily="34" charset="0"/>
              </a:rPr>
              <a:t>기부채납의 구성</a:t>
            </a:r>
            <a:endParaRPr kumimoji="0" lang="ko-KR" altLang="en-US" sz="2800" dirty="0">
              <a:solidFill>
                <a:schemeClr val="tx2"/>
              </a:solidFill>
              <a:latin typeface="-윤고딕350" pitchFamily="18" charset="-127"/>
              <a:ea typeface="-윤고딕350" pitchFamily="18" charset="-127"/>
            </a:endParaRPr>
          </a:p>
        </p:txBody>
      </p:sp>
      <p:sp>
        <p:nvSpPr>
          <p:cNvPr id="3" name="TextBox 7"/>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기부채납의 개념과 법리</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4"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01</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5" name="TextBox 4"/>
          <p:cNvSpPr txBox="1"/>
          <p:nvPr/>
        </p:nvSpPr>
        <p:spPr>
          <a:xfrm>
            <a:off x="499862" y="1548383"/>
            <a:ext cx="4212692"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민간 개발사업에서의 기부채납의 구성 </a:t>
            </a:r>
            <a:endParaRPr lang="ko-KR" altLang="en-US" sz="1800" dirty="0">
              <a:solidFill>
                <a:srgbClr val="4F81BD"/>
              </a:solidFill>
              <a:latin typeface="-윤고딕360" pitchFamily="18" charset="-127"/>
              <a:ea typeface="-윤고딕360" pitchFamily="18" charset="-127"/>
            </a:endParaRPr>
          </a:p>
        </p:txBody>
      </p:sp>
      <p:sp>
        <p:nvSpPr>
          <p:cNvPr id="6" name="모서리가 둥근 직사각형 5"/>
          <p:cNvSpPr/>
          <p:nvPr/>
        </p:nvSpPr>
        <p:spPr>
          <a:xfrm>
            <a:off x="810966" y="1980631"/>
            <a:ext cx="2929256" cy="936104"/>
          </a:xfrm>
          <a:prstGeom prst="roundRect">
            <a:avLst>
              <a:gd name="adj" fmla="val 9556"/>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ctr" anchorCtr="0"/>
          <a:lstStyle/>
          <a:p>
            <a:pPr algn="ctr"/>
            <a:r>
              <a:rPr lang="ko-KR" altLang="en-US" sz="2000" spc="-150" dirty="0" err="1" smtClean="0">
                <a:solidFill>
                  <a:schemeClr val="accent6"/>
                </a:solidFill>
                <a:effectLst>
                  <a:outerShdw blurRad="38100" dist="38100" dir="2700000" algn="tl">
                    <a:srgbClr val="000000">
                      <a:alpha val="43137"/>
                    </a:srgbClr>
                  </a:outerShdw>
                </a:effectLst>
                <a:latin typeface="-윤고딕340" pitchFamily="18" charset="-127"/>
                <a:ea typeface="-윤고딕340" pitchFamily="18" charset="-127"/>
              </a:rPr>
              <a:t>원인자</a:t>
            </a:r>
            <a:r>
              <a:rPr lang="ko-KR" altLang="en-US" sz="2000" spc="-150" dirty="0" smtClean="0">
                <a:solidFill>
                  <a:schemeClr val="accent6"/>
                </a:solidFill>
                <a:effectLst>
                  <a:outerShdw blurRad="38100" dist="38100" dir="2700000" algn="tl">
                    <a:srgbClr val="000000">
                      <a:alpha val="43137"/>
                    </a:srgbClr>
                  </a:outerShdw>
                </a:effectLst>
                <a:latin typeface="-윤고딕340" pitchFamily="18" charset="-127"/>
                <a:ea typeface="-윤고딕340" pitchFamily="18" charset="-127"/>
              </a:rPr>
              <a:t> 부담형태 </a:t>
            </a:r>
            <a:r>
              <a:rPr lang="ko-KR" altLang="en-US" sz="1800" spc="-150" dirty="0" smtClean="0">
                <a:solidFill>
                  <a:schemeClr val="tx1"/>
                </a:solidFill>
                <a:latin typeface="-윤고딕340" pitchFamily="18" charset="-127"/>
                <a:ea typeface="-윤고딕340" pitchFamily="18" charset="-127"/>
              </a:rPr>
              <a:t>필수기반시설 설치를 위한 기부채납</a:t>
            </a:r>
            <a:endParaRPr lang="ko-KR" altLang="en-US" sz="1800" spc="-150" dirty="0">
              <a:solidFill>
                <a:schemeClr val="tx1"/>
              </a:solidFill>
              <a:latin typeface="-윤고딕340" pitchFamily="18" charset="-127"/>
              <a:ea typeface="-윤고딕340" pitchFamily="18" charset="-127"/>
            </a:endParaRPr>
          </a:p>
        </p:txBody>
      </p:sp>
      <p:sp>
        <p:nvSpPr>
          <p:cNvPr id="8" name="모서리가 둥근 직사각형 7"/>
          <p:cNvSpPr/>
          <p:nvPr/>
        </p:nvSpPr>
        <p:spPr>
          <a:xfrm>
            <a:off x="3929612" y="1980431"/>
            <a:ext cx="2929256" cy="936104"/>
          </a:xfrm>
          <a:prstGeom prst="roundRect">
            <a:avLst>
              <a:gd name="adj" fmla="val 10711"/>
            </a:avLst>
          </a:prstGeom>
          <a:solidFill>
            <a:schemeClr val="accent2">
              <a:lumMod val="20000"/>
              <a:lumOff val="80000"/>
            </a:schemeClr>
          </a:solidFill>
          <a:ln w="317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ctr" anchorCtr="0"/>
          <a:lstStyle/>
          <a:p>
            <a:pPr algn="ctr"/>
            <a:r>
              <a:rPr lang="ko-KR" altLang="en-US" sz="2000" spc="-150" dirty="0" smtClean="0">
                <a:solidFill>
                  <a:schemeClr val="accent6"/>
                </a:solidFill>
                <a:effectLst>
                  <a:outerShdw blurRad="38100" dist="38100" dir="2700000" algn="tl">
                    <a:srgbClr val="000000">
                      <a:alpha val="43137"/>
                    </a:srgbClr>
                  </a:outerShdw>
                </a:effectLst>
                <a:latin typeface="-윤고딕340" pitchFamily="18" charset="-127"/>
                <a:ea typeface="-윤고딕340" pitchFamily="18" charset="-127"/>
              </a:rPr>
              <a:t>개발이익 환수차원</a:t>
            </a:r>
            <a:r>
              <a:rPr lang="ko-KR" altLang="en-US" sz="1800" spc="-150" dirty="0" smtClean="0">
                <a:solidFill>
                  <a:schemeClr val="tx1"/>
                </a:solidFill>
                <a:latin typeface="-윤고딕340" pitchFamily="18" charset="-127"/>
                <a:ea typeface="-윤고딕340" pitchFamily="18" charset="-127"/>
              </a:rPr>
              <a:t>의</a:t>
            </a:r>
            <a:endParaRPr lang="en-US" altLang="ko-KR" sz="1800" spc="-150" dirty="0" smtClean="0">
              <a:solidFill>
                <a:schemeClr val="tx1"/>
              </a:solidFill>
              <a:latin typeface="-윤고딕340" pitchFamily="18" charset="-127"/>
              <a:ea typeface="-윤고딕340" pitchFamily="18" charset="-127"/>
            </a:endParaRPr>
          </a:p>
          <a:p>
            <a:pPr algn="ctr"/>
            <a:r>
              <a:rPr lang="ko-KR" altLang="en-US" sz="1800" spc="-150" dirty="0" smtClean="0">
                <a:solidFill>
                  <a:schemeClr val="tx1"/>
                </a:solidFill>
                <a:latin typeface="-윤고딕340" pitchFamily="18" charset="-127"/>
                <a:ea typeface="-윤고딕340" pitchFamily="18" charset="-127"/>
              </a:rPr>
              <a:t>기부채납</a:t>
            </a:r>
            <a:endParaRPr lang="ko-KR" altLang="en-US" sz="1800" spc="-150" dirty="0">
              <a:solidFill>
                <a:schemeClr val="tx1"/>
              </a:solidFill>
              <a:latin typeface="-윤고딕340" pitchFamily="18" charset="-127"/>
              <a:ea typeface="-윤고딕340" pitchFamily="18" charset="-127"/>
            </a:endParaRPr>
          </a:p>
        </p:txBody>
      </p:sp>
      <p:sp>
        <p:nvSpPr>
          <p:cNvPr id="10" name="모서리가 둥근 직사각형 9"/>
          <p:cNvSpPr/>
          <p:nvPr/>
        </p:nvSpPr>
        <p:spPr>
          <a:xfrm>
            <a:off x="7063741" y="1980431"/>
            <a:ext cx="2929256" cy="936104"/>
          </a:xfrm>
          <a:prstGeom prst="roundRect">
            <a:avLst>
              <a:gd name="adj" fmla="val 13912"/>
            </a:avLst>
          </a:prstGeom>
          <a:solidFill>
            <a:schemeClr val="accent3">
              <a:lumMod val="20000"/>
              <a:lumOff val="80000"/>
            </a:schemeClr>
          </a:solidFill>
          <a:ln w="317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ctr" anchorCtr="0"/>
          <a:lstStyle/>
          <a:p>
            <a:pPr algn="ctr">
              <a:spcAft>
                <a:spcPts val="600"/>
              </a:spcAft>
            </a:pPr>
            <a:r>
              <a:rPr lang="ko-KR" altLang="en-US" sz="2000" spc="-150" dirty="0" smtClean="0">
                <a:solidFill>
                  <a:schemeClr val="accent6"/>
                </a:solidFill>
                <a:effectLst>
                  <a:outerShdw blurRad="38100" dist="38100" dir="2700000" algn="tl">
                    <a:srgbClr val="000000">
                      <a:alpha val="43137"/>
                    </a:srgbClr>
                  </a:outerShdw>
                </a:effectLst>
                <a:latin typeface="-윤고딕340" pitchFamily="18" charset="-127"/>
                <a:ea typeface="-윤고딕340" pitchFamily="18" charset="-127"/>
              </a:rPr>
              <a:t>순수한 공공목적</a:t>
            </a:r>
            <a:r>
              <a:rPr lang="ko-KR" altLang="en-US" sz="1800" spc="-150" dirty="0" smtClean="0">
                <a:solidFill>
                  <a:schemeClr val="tx1"/>
                </a:solidFill>
                <a:latin typeface="-윤고딕340" pitchFamily="18" charset="-127"/>
                <a:ea typeface="-윤고딕340" pitchFamily="18" charset="-127"/>
              </a:rPr>
              <a:t>을 위한 </a:t>
            </a:r>
            <a:endParaRPr lang="en-US" altLang="ko-KR" sz="1800" spc="-150" dirty="0" smtClean="0">
              <a:solidFill>
                <a:schemeClr val="tx1"/>
              </a:solidFill>
              <a:latin typeface="-윤고딕340" pitchFamily="18" charset="-127"/>
              <a:ea typeface="-윤고딕340" pitchFamily="18" charset="-127"/>
            </a:endParaRPr>
          </a:p>
          <a:p>
            <a:pPr algn="ctr">
              <a:spcAft>
                <a:spcPts val="600"/>
              </a:spcAft>
            </a:pPr>
            <a:r>
              <a:rPr lang="ko-KR" altLang="en-US" sz="1800" spc="-150" dirty="0" smtClean="0">
                <a:solidFill>
                  <a:schemeClr val="tx1"/>
                </a:solidFill>
                <a:latin typeface="-윤고딕340" pitchFamily="18" charset="-127"/>
                <a:ea typeface="-윤고딕340" pitchFamily="18" charset="-127"/>
              </a:rPr>
              <a:t>공공기여 기부채납</a:t>
            </a:r>
          </a:p>
        </p:txBody>
      </p:sp>
      <p:graphicFrame>
        <p:nvGraphicFramePr>
          <p:cNvPr id="12" name="표 11"/>
          <p:cNvGraphicFramePr>
            <a:graphicFrameLocks noGrp="1"/>
          </p:cNvGraphicFramePr>
          <p:nvPr/>
        </p:nvGraphicFramePr>
        <p:xfrm>
          <a:off x="809625" y="5364806"/>
          <a:ext cx="9285189" cy="1416138"/>
        </p:xfrm>
        <a:graphic>
          <a:graphicData uri="http://schemas.openxmlformats.org/drawingml/2006/table">
            <a:tbl>
              <a:tblPr/>
              <a:tblGrid>
                <a:gridCol w="2376835"/>
                <a:gridCol w="2232248"/>
                <a:gridCol w="2304256"/>
                <a:gridCol w="2371850"/>
              </a:tblGrid>
              <a:tr h="472046">
                <a:tc rowSpan="3">
                  <a:txBody>
                    <a:bodyPr/>
                    <a:lstStyle/>
                    <a:p>
                      <a:pPr marL="76200" marR="50800" algn="ctr">
                        <a:lnSpc>
                          <a:spcPct val="130000"/>
                        </a:lnSpc>
                        <a:spcBef>
                          <a:spcPts val="0"/>
                        </a:spcBef>
                        <a:spcAft>
                          <a:spcPts val="0"/>
                        </a:spcAft>
                      </a:pPr>
                      <a:r>
                        <a:rPr lang="ko-KR" altLang="en-US" sz="1500" dirty="0" smtClean="0">
                          <a:solidFill>
                            <a:srgbClr val="000000"/>
                          </a:solidFill>
                          <a:effectLst/>
                          <a:latin typeface="-윤고딕340" pitchFamily="18" charset="-127"/>
                          <a:ea typeface="-윤고딕340" pitchFamily="18" charset="-127"/>
                        </a:rPr>
                        <a:t>민간건설 면적 </a:t>
                      </a:r>
                      <a:endParaRPr lang="ko-KR" altLang="en-US" sz="1500" dirty="0">
                        <a:solidFill>
                          <a:srgbClr val="000000"/>
                        </a:solidFill>
                        <a:effectLst/>
                        <a:latin typeface="-윤고딕340" pitchFamily="18" charset="-127"/>
                        <a:ea typeface="-윤고딕340" pitchFamily="18" charset="-127"/>
                      </a:endParaRPr>
                    </a:p>
                  </a:txBody>
                  <a:tcPr marL="50938" marR="50938" marT="14083" marB="14083"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1">
                        <a:lumMod val="20000"/>
                        <a:lumOff val="80000"/>
                      </a:schemeClr>
                    </a:solidFill>
                  </a:tcPr>
                </a:tc>
                <a:tc>
                  <a:txBody>
                    <a:bodyPr/>
                    <a:lstStyle/>
                    <a:p>
                      <a:pPr marL="76200" marR="50800" algn="ctr">
                        <a:lnSpc>
                          <a:spcPct val="130000"/>
                        </a:lnSpc>
                        <a:spcBef>
                          <a:spcPts val="0"/>
                        </a:spcBef>
                        <a:spcAft>
                          <a:spcPts val="0"/>
                        </a:spcAft>
                      </a:pPr>
                      <a:r>
                        <a:rPr lang="ko-KR" altLang="en-US" sz="1500" dirty="0" smtClean="0">
                          <a:solidFill>
                            <a:srgbClr val="000000"/>
                          </a:solidFill>
                          <a:effectLst/>
                          <a:latin typeface="-윤고딕340" pitchFamily="18" charset="-127"/>
                          <a:ea typeface="-윤고딕340" pitchFamily="18" charset="-127"/>
                        </a:rPr>
                        <a:t>필수기반시설 설치면적</a:t>
                      </a:r>
                      <a:endParaRPr lang="ko-KR" altLang="en-US" sz="1500" dirty="0">
                        <a:solidFill>
                          <a:srgbClr val="000000"/>
                        </a:solidFill>
                        <a:effectLst/>
                        <a:latin typeface="-윤고딕340" pitchFamily="18" charset="-127"/>
                        <a:ea typeface="-윤고딕340" pitchFamily="18" charset="-127"/>
                      </a:endParaRPr>
                    </a:p>
                  </a:txBody>
                  <a:tcPr marL="50938" marR="50938" marT="14083" marB="14083"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tcPr>
                </a:tc>
                <a:tc rowSpan="3">
                  <a:txBody>
                    <a:bodyPr/>
                    <a:lstStyle/>
                    <a:p>
                      <a:pPr marL="76200" marR="50800" algn="ctr">
                        <a:lnSpc>
                          <a:spcPct val="130000"/>
                        </a:lnSpc>
                        <a:spcBef>
                          <a:spcPts val="0"/>
                        </a:spcBef>
                        <a:spcAft>
                          <a:spcPts val="0"/>
                        </a:spcAft>
                      </a:pPr>
                      <a:r>
                        <a:rPr lang="ko-KR" altLang="en-US" sz="1500" dirty="0" smtClean="0">
                          <a:solidFill>
                            <a:srgbClr val="000000"/>
                          </a:solidFill>
                          <a:effectLst/>
                          <a:latin typeface="-윤고딕340" pitchFamily="18" charset="-127"/>
                          <a:ea typeface="-윤고딕340" pitchFamily="18" charset="-127"/>
                        </a:rPr>
                        <a:t>기부채납</a:t>
                      </a:r>
                      <a:endParaRPr lang="ko-KR" altLang="en-US" sz="1500" dirty="0">
                        <a:solidFill>
                          <a:srgbClr val="000000"/>
                        </a:solidFill>
                        <a:effectLst/>
                        <a:latin typeface="-윤고딕340" pitchFamily="18" charset="-127"/>
                        <a:ea typeface="-윤고딕340" pitchFamily="18" charset="-127"/>
                      </a:endParaRPr>
                    </a:p>
                  </a:txBody>
                  <a:tcPr marL="50938" marR="50938" marT="14083" marB="14083"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1">
                        <a:lumMod val="20000"/>
                        <a:lumOff val="80000"/>
                      </a:schemeClr>
                    </a:solidFill>
                  </a:tcPr>
                </a:tc>
                <a:tc>
                  <a:txBody>
                    <a:bodyPr/>
                    <a:lstStyle/>
                    <a:p>
                      <a:pPr marL="76200" marR="50800" algn="ctr">
                        <a:lnSpc>
                          <a:spcPct val="130000"/>
                        </a:lnSpc>
                        <a:spcBef>
                          <a:spcPts val="0"/>
                        </a:spcBef>
                        <a:spcAft>
                          <a:spcPts val="0"/>
                        </a:spcAft>
                      </a:pPr>
                      <a:r>
                        <a:rPr lang="ko-KR" altLang="en-US" sz="1500" dirty="0" err="1" smtClean="0">
                          <a:solidFill>
                            <a:srgbClr val="000000"/>
                          </a:solidFill>
                          <a:effectLst/>
                          <a:latin typeface="-윤고딕340" pitchFamily="18" charset="-127"/>
                          <a:ea typeface="-윤고딕340" pitchFamily="18" charset="-127"/>
                        </a:rPr>
                        <a:t>원인자</a:t>
                      </a:r>
                      <a:r>
                        <a:rPr lang="ko-KR" altLang="en-US" sz="1500" dirty="0" smtClean="0">
                          <a:solidFill>
                            <a:srgbClr val="000000"/>
                          </a:solidFill>
                          <a:effectLst/>
                          <a:latin typeface="-윤고딕340" pitchFamily="18" charset="-127"/>
                          <a:ea typeface="-윤고딕340" pitchFamily="18" charset="-127"/>
                        </a:rPr>
                        <a:t> 부담</a:t>
                      </a:r>
                      <a:endParaRPr lang="ko-KR" altLang="en-US" sz="1500" dirty="0">
                        <a:solidFill>
                          <a:srgbClr val="000000"/>
                        </a:solidFill>
                        <a:effectLst/>
                        <a:latin typeface="-윤고딕340" pitchFamily="18" charset="-127"/>
                        <a:ea typeface="-윤고딕340" pitchFamily="18" charset="-127"/>
                      </a:endParaRPr>
                    </a:p>
                  </a:txBody>
                  <a:tcPr marL="50938" marR="50938" marT="14083" marB="14083"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tcPr>
                </a:tc>
              </a:tr>
              <a:tr h="472046">
                <a:tc vMerge="1">
                  <a:txBody>
                    <a:bodyPr/>
                    <a:lstStyle/>
                    <a:p>
                      <a:pPr latinLnBrk="1"/>
                      <a:endParaRPr lang="ko-KR" altLang="en-US"/>
                    </a:p>
                  </a:txBody>
                  <a:tcPr/>
                </a:tc>
                <a:tc rowSpan="2">
                  <a:txBody>
                    <a:bodyPr/>
                    <a:lstStyle/>
                    <a:p>
                      <a:pPr marL="76200" marR="50800" algn="ctr">
                        <a:lnSpc>
                          <a:spcPct val="130000"/>
                        </a:lnSpc>
                        <a:spcBef>
                          <a:spcPts val="0"/>
                        </a:spcBef>
                        <a:spcAft>
                          <a:spcPts val="0"/>
                        </a:spcAft>
                      </a:pPr>
                      <a:r>
                        <a:rPr lang="ko-KR" altLang="en-US" sz="1500" dirty="0" smtClean="0">
                          <a:solidFill>
                            <a:srgbClr val="000000"/>
                          </a:solidFill>
                          <a:effectLst/>
                          <a:latin typeface="-윤고딕340" pitchFamily="18" charset="-127"/>
                          <a:ea typeface="-윤고딕340" pitchFamily="18" charset="-127"/>
                        </a:rPr>
                        <a:t>공공기여 면적 </a:t>
                      </a:r>
                      <a:endParaRPr lang="ko-KR" altLang="en-US" sz="1500" dirty="0">
                        <a:solidFill>
                          <a:srgbClr val="000000"/>
                        </a:solidFill>
                        <a:effectLst/>
                        <a:latin typeface="-윤고딕340" pitchFamily="18" charset="-127"/>
                        <a:ea typeface="-윤고딕340" pitchFamily="18" charset="-127"/>
                      </a:endParaRPr>
                    </a:p>
                  </a:txBody>
                  <a:tcPr marL="50938" marR="50938" marT="14083" marB="14083"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tcPr>
                </a:tc>
                <a:tc vMerge="1">
                  <a:txBody>
                    <a:bodyPr/>
                    <a:lstStyle/>
                    <a:p>
                      <a:pPr latinLnBrk="1"/>
                      <a:endParaRPr lang="ko-KR" altLang="en-US"/>
                    </a:p>
                  </a:txBody>
                  <a:tcPr/>
                </a:tc>
                <a:tc>
                  <a:txBody>
                    <a:bodyPr/>
                    <a:lstStyle/>
                    <a:p>
                      <a:pPr marL="76200" marR="50800" algn="ctr">
                        <a:lnSpc>
                          <a:spcPct val="130000"/>
                        </a:lnSpc>
                        <a:spcBef>
                          <a:spcPts val="0"/>
                        </a:spcBef>
                        <a:spcAft>
                          <a:spcPts val="0"/>
                        </a:spcAft>
                      </a:pPr>
                      <a:r>
                        <a:rPr lang="ko-KR" altLang="en-US" sz="1500" dirty="0" smtClean="0">
                          <a:solidFill>
                            <a:srgbClr val="000000"/>
                          </a:solidFill>
                          <a:effectLst/>
                          <a:latin typeface="-윤고딕340" pitchFamily="18" charset="-127"/>
                          <a:ea typeface="-윤고딕340" pitchFamily="18" charset="-127"/>
                        </a:rPr>
                        <a:t>개발이익 환수</a:t>
                      </a:r>
                      <a:endParaRPr lang="ko-KR" altLang="en-US" sz="1500" dirty="0">
                        <a:solidFill>
                          <a:srgbClr val="000000"/>
                        </a:solidFill>
                        <a:effectLst/>
                        <a:latin typeface="-윤고딕340" pitchFamily="18" charset="-127"/>
                        <a:ea typeface="-윤고딕340" pitchFamily="18" charset="-127"/>
                      </a:endParaRPr>
                    </a:p>
                  </a:txBody>
                  <a:tcPr marL="50938" marR="50938" marT="14083" marB="14083"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tcPr>
                </a:tc>
              </a:tr>
              <a:tr h="472046">
                <a:tc vMerge="1">
                  <a:txBody>
                    <a:bodyPr/>
                    <a:lstStyle/>
                    <a:p>
                      <a:pPr latinLnBrk="1"/>
                      <a:endParaRPr lang="ko-KR" altLang="en-US"/>
                    </a:p>
                  </a:txBody>
                  <a:tcPr/>
                </a:tc>
                <a:tc vMerge="1">
                  <a:txBody>
                    <a:bodyPr/>
                    <a:lstStyle/>
                    <a:p>
                      <a:pPr latinLnBrk="1"/>
                      <a:endParaRPr lang="ko-KR" altLang="en-US"/>
                    </a:p>
                  </a:txBody>
                  <a:tcPr/>
                </a:tc>
                <a:tc vMerge="1">
                  <a:txBody>
                    <a:bodyPr/>
                    <a:lstStyle/>
                    <a:p>
                      <a:pPr latinLnBrk="1"/>
                      <a:endParaRPr lang="ko-KR" altLang="en-US"/>
                    </a:p>
                  </a:txBody>
                  <a:tcPr/>
                </a:tc>
                <a:tc>
                  <a:txBody>
                    <a:bodyPr/>
                    <a:lstStyle/>
                    <a:p>
                      <a:pPr marL="76200" marR="50800" algn="ctr">
                        <a:lnSpc>
                          <a:spcPct val="130000"/>
                        </a:lnSpc>
                        <a:spcBef>
                          <a:spcPts val="0"/>
                        </a:spcBef>
                        <a:spcAft>
                          <a:spcPts val="0"/>
                        </a:spcAft>
                      </a:pPr>
                      <a:r>
                        <a:rPr lang="ko-KR" altLang="en-US" sz="1500" dirty="0" err="1" smtClean="0">
                          <a:solidFill>
                            <a:srgbClr val="000000"/>
                          </a:solidFill>
                          <a:effectLst/>
                          <a:latin typeface="-윤고딕340" pitchFamily="18" charset="-127"/>
                          <a:ea typeface="-윤고딕340" pitchFamily="18" charset="-127"/>
                        </a:rPr>
                        <a:t>순공공기여</a:t>
                      </a:r>
                      <a:r>
                        <a:rPr lang="ko-KR" altLang="en-US" sz="1500" dirty="0" smtClean="0">
                          <a:solidFill>
                            <a:srgbClr val="000000"/>
                          </a:solidFill>
                          <a:effectLst/>
                          <a:latin typeface="-윤고딕340" pitchFamily="18" charset="-127"/>
                          <a:ea typeface="-윤고딕340" pitchFamily="18" charset="-127"/>
                        </a:rPr>
                        <a:t> </a:t>
                      </a:r>
                      <a:r>
                        <a:rPr lang="en-US" altLang="ko-KR" sz="1500" dirty="0" smtClean="0">
                          <a:solidFill>
                            <a:srgbClr val="000000"/>
                          </a:solidFill>
                          <a:effectLst/>
                          <a:latin typeface="-윤고딕340" pitchFamily="18" charset="-127"/>
                          <a:ea typeface="-윤고딕340" pitchFamily="18" charset="-127"/>
                        </a:rPr>
                        <a:t>(</a:t>
                      </a:r>
                      <a:r>
                        <a:rPr lang="ko-KR" altLang="en-US" sz="1500" dirty="0" smtClean="0">
                          <a:solidFill>
                            <a:srgbClr val="000000"/>
                          </a:solidFill>
                          <a:effectLst/>
                          <a:latin typeface="-윤고딕340" pitchFamily="18" charset="-127"/>
                          <a:ea typeface="-윤고딕340" pitchFamily="18" charset="-127"/>
                        </a:rPr>
                        <a:t>인센티브 보상</a:t>
                      </a:r>
                      <a:r>
                        <a:rPr lang="en-US" altLang="ko-KR" sz="1500" dirty="0" smtClean="0">
                          <a:solidFill>
                            <a:srgbClr val="000000"/>
                          </a:solidFill>
                          <a:effectLst/>
                          <a:latin typeface="-윤고딕340" pitchFamily="18" charset="-127"/>
                          <a:ea typeface="-윤고딕340" pitchFamily="18" charset="-127"/>
                        </a:rPr>
                        <a:t>)</a:t>
                      </a:r>
                      <a:endParaRPr lang="ko-KR" altLang="en-US" sz="1500" dirty="0">
                        <a:solidFill>
                          <a:srgbClr val="000000"/>
                        </a:solidFill>
                        <a:effectLst/>
                        <a:latin typeface="-윤고딕340" pitchFamily="18" charset="-127"/>
                        <a:ea typeface="-윤고딕340" pitchFamily="18" charset="-127"/>
                      </a:endParaRPr>
                    </a:p>
                  </a:txBody>
                  <a:tcPr marL="50938" marR="50938" marT="14083" marB="14083"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tcPr>
                </a:tc>
              </a:tr>
            </a:tbl>
          </a:graphicData>
        </a:graphic>
      </p:graphicFrame>
      <p:sp>
        <p:nvSpPr>
          <p:cNvPr id="13" name="TextBox 12"/>
          <p:cNvSpPr txBox="1"/>
          <p:nvPr/>
        </p:nvSpPr>
        <p:spPr>
          <a:xfrm>
            <a:off x="809625" y="6785222"/>
            <a:ext cx="1808508" cy="307777"/>
          </a:xfrm>
          <a:prstGeom prst="rect">
            <a:avLst/>
          </a:prstGeom>
          <a:noFill/>
        </p:spPr>
        <p:txBody>
          <a:bodyPr wrap="none" rtlCol="0">
            <a:spAutoFit/>
          </a:bodyPr>
          <a:lstStyle/>
          <a:p>
            <a:r>
              <a:rPr lang="ko-KR" altLang="en-US" sz="1400" dirty="0" smtClean="0">
                <a:solidFill>
                  <a:srgbClr val="0033CC"/>
                </a:solidFill>
                <a:latin typeface="-윤고딕330" pitchFamily="18" charset="-127"/>
                <a:ea typeface="-윤고딕330" pitchFamily="18" charset="-127"/>
              </a:rPr>
              <a:t>김상일</a:t>
            </a:r>
            <a:r>
              <a:rPr lang="en-US" altLang="ko-KR" sz="1400" dirty="0" smtClean="0">
                <a:solidFill>
                  <a:srgbClr val="0033CC"/>
                </a:solidFill>
                <a:latin typeface="-윤고딕330" pitchFamily="18" charset="-127"/>
                <a:ea typeface="-윤고딕330" pitchFamily="18" charset="-127"/>
              </a:rPr>
              <a:t>, </a:t>
            </a:r>
            <a:r>
              <a:rPr lang="ko-KR" altLang="en-US" sz="1400" dirty="0" smtClean="0">
                <a:solidFill>
                  <a:srgbClr val="0033CC"/>
                </a:solidFill>
                <a:latin typeface="-윤고딕330" pitchFamily="18" charset="-127"/>
                <a:ea typeface="-윤고딕330" pitchFamily="18" charset="-127"/>
              </a:rPr>
              <a:t>안내영</a:t>
            </a:r>
            <a:r>
              <a:rPr lang="en-US" altLang="ko-KR" sz="1400" dirty="0" smtClean="0">
                <a:solidFill>
                  <a:srgbClr val="0033CC"/>
                </a:solidFill>
                <a:latin typeface="-윤고딕330" pitchFamily="18" charset="-127"/>
                <a:ea typeface="-윤고딕330" pitchFamily="18" charset="-127"/>
              </a:rPr>
              <a:t>(2011)</a:t>
            </a:r>
            <a:endParaRPr lang="ko-KR" altLang="en-US" sz="1400" dirty="0">
              <a:solidFill>
                <a:srgbClr val="0033CC"/>
              </a:solidFill>
              <a:latin typeface="-윤고딕330" pitchFamily="18" charset="-127"/>
              <a:ea typeface="-윤고딕330" pitchFamily="18" charset="-127"/>
            </a:endParaRPr>
          </a:p>
        </p:txBody>
      </p:sp>
      <p:sp>
        <p:nvSpPr>
          <p:cNvPr id="14"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10</a:t>
            </a:fld>
            <a:endParaRPr lang="ko-KR" altLang="en-US" dirty="0">
              <a:solidFill>
                <a:prstClr val="white"/>
              </a:solidFill>
            </a:endParaRPr>
          </a:p>
        </p:txBody>
      </p:sp>
      <p:sp>
        <p:nvSpPr>
          <p:cNvPr id="15" name="직사각형 14"/>
          <p:cNvSpPr/>
          <p:nvPr/>
        </p:nvSpPr>
        <p:spPr>
          <a:xfrm>
            <a:off x="673009" y="3132559"/>
            <a:ext cx="9537148" cy="39185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800"/>
              </a:spcAft>
              <a:buFont typeface="Wingdings" pitchFamily="2" charset="2"/>
              <a:buChar char="§"/>
            </a:pPr>
            <a:r>
              <a:rPr lang="ko-KR" altLang="en-US" sz="1500" spc="-30" dirty="0" err="1" smtClean="0">
                <a:solidFill>
                  <a:srgbClr val="0000FF"/>
                </a:solidFill>
                <a:latin typeface="-윤고딕340" pitchFamily="18" charset="-127"/>
                <a:ea typeface="-윤고딕340" pitchFamily="18" charset="-127"/>
              </a:rPr>
              <a:t>원인자</a:t>
            </a:r>
            <a:r>
              <a:rPr lang="ko-KR" altLang="en-US" sz="1500" spc="-30" dirty="0" smtClean="0">
                <a:solidFill>
                  <a:srgbClr val="0000FF"/>
                </a:solidFill>
                <a:latin typeface="-윤고딕340" pitchFamily="18" charset="-127"/>
                <a:ea typeface="-윤고딕340" pitchFamily="18" charset="-127"/>
              </a:rPr>
              <a:t> 부담 </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기부채납이 관행적으로 부관으로서 인정되는 것은 당해 사업으로 발행하는 </a:t>
            </a:r>
            <a:r>
              <a:rPr lang="ko-KR" altLang="en-US" sz="1500" spc="-30" dirty="0" smtClean="0">
                <a:solidFill>
                  <a:srgbClr val="C00000"/>
                </a:solidFill>
                <a:latin typeface="-윤고딕340" pitchFamily="18" charset="-127"/>
                <a:ea typeface="-윤고딕340" pitchFamily="18" charset="-127"/>
              </a:rPr>
              <a:t>기반시설의 수요를 충당하는 </a:t>
            </a:r>
            <a:r>
              <a:rPr lang="ko-KR" altLang="en-US" sz="1500" spc="-30" dirty="0" err="1" smtClean="0">
                <a:solidFill>
                  <a:srgbClr val="C00000"/>
                </a:solidFill>
                <a:latin typeface="-윤고딕340" pitchFamily="18" charset="-127"/>
                <a:ea typeface="-윤고딕340" pitchFamily="18" charset="-127"/>
              </a:rPr>
              <a:t>원인자</a:t>
            </a:r>
            <a:r>
              <a:rPr lang="ko-KR" altLang="en-US" sz="1500" spc="-30" dirty="0" smtClean="0">
                <a:solidFill>
                  <a:srgbClr val="C00000"/>
                </a:solidFill>
                <a:latin typeface="-윤고딕340" pitchFamily="18" charset="-127"/>
                <a:ea typeface="-윤고딕340" pitchFamily="18" charset="-127"/>
              </a:rPr>
              <a:t> 부담의 성격을 인정</a:t>
            </a:r>
            <a:r>
              <a:rPr lang="ko-KR" altLang="en-US" sz="1500" spc="-30" dirty="0" smtClean="0">
                <a:solidFill>
                  <a:prstClr val="black"/>
                </a:solidFill>
                <a:latin typeface="-윤고딕320" pitchFamily="18" charset="-127"/>
                <a:ea typeface="-윤고딕320" pitchFamily="18" charset="-127"/>
              </a:rPr>
              <a:t>하기 때문이며</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따라서 필수기반시설을 </a:t>
            </a:r>
            <a:r>
              <a:rPr lang="ko-KR" altLang="en-US" sz="1500" spc="-30" dirty="0" err="1" smtClean="0">
                <a:solidFill>
                  <a:prstClr val="black"/>
                </a:solidFill>
                <a:latin typeface="-윤고딕320" pitchFamily="18" charset="-127"/>
                <a:ea typeface="-윤고딕320" pitchFamily="18" charset="-127"/>
              </a:rPr>
              <a:t>원인자</a:t>
            </a:r>
            <a:r>
              <a:rPr lang="ko-KR" altLang="en-US" sz="1500" spc="-30" dirty="0" smtClean="0">
                <a:solidFill>
                  <a:prstClr val="black"/>
                </a:solidFill>
                <a:latin typeface="-윤고딕320" pitchFamily="18" charset="-127"/>
                <a:ea typeface="-윤고딕320" pitchFamily="18" charset="-127"/>
              </a:rPr>
              <a:t> 부담 형태로 기부채납 하게 됨 </a:t>
            </a:r>
            <a:endParaRPr lang="en-US" altLang="ko-KR" sz="1500" spc="-30" dirty="0" smtClean="0">
              <a:solidFill>
                <a:prstClr val="black"/>
              </a:solidFill>
              <a:latin typeface="-윤고딕320" pitchFamily="18" charset="-127"/>
              <a:ea typeface="-윤고딕320" pitchFamily="18" charset="-127"/>
            </a:endParaRPr>
          </a:p>
        </p:txBody>
      </p:sp>
      <p:sp>
        <p:nvSpPr>
          <p:cNvPr id="16" name="직사각형 15"/>
          <p:cNvSpPr/>
          <p:nvPr/>
        </p:nvSpPr>
        <p:spPr>
          <a:xfrm>
            <a:off x="677331" y="3820823"/>
            <a:ext cx="9537148" cy="39185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1200"/>
              </a:spcAft>
              <a:buFont typeface="Wingdings" pitchFamily="2" charset="2"/>
              <a:buChar char="§"/>
            </a:pPr>
            <a:r>
              <a:rPr lang="ko-KR" altLang="en-US" sz="1500" spc="-30" dirty="0" smtClean="0">
                <a:solidFill>
                  <a:srgbClr val="0000FF"/>
                </a:solidFill>
                <a:latin typeface="-윤고딕340" pitchFamily="18" charset="-127"/>
                <a:ea typeface="-윤고딕340" pitchFamily="18" charset="-127"/>
              </a:rPr>
              <a:t>개발이익 환수 </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개발사업으로 인해 우발적으로 발생하는 개발이익의 환수 부분 포함 </a:t>
            </a:r>
            <a:endParaRPr lang="en-US" altLang="ko-KR" sz="1500" spc="-30" dirty="0" smtClean="0">
              <a:solidFill>
                <a:prstClr val="black"/>
              </a:solidFill>
              <a:latin typeface="-윤고딕320" pitchFamily="18" charset="-127"/>
              <a:ea typeface="-윤고딕320" pitchFamily="18" charset="-127"/>
            </a:endParaRPr>
          </a:p>
          <a:p>
            <a:pPr marL="188913" indent="-188913" algn="just">
              <a:spcAft>
                <a:spcPts val="800"/>
              </a:spcAft>
              <a:buFont typeface="Wingdings" pitchFamily="2" charset="2"/>
              <a:buChar char="§"/>
            </a:pPr>
            <a:r>
              <a:rPr lang="ko-KR" altLang="en-US" sz="1500" spc="-30" dirty="0" err="1" smtClean="0">
                <a:solidFill>
                  <a:srgbClr val="0000FF"/>
                </a:solidFill>
                <a:latin typeface="-윤고딕340" pitchFamily="18" charset="-127"/>
                <a:ea typeface="-윤고딕340" pitchFamily="18" charset="-127"/>
              </a:rPr>
              <a:t>순공공기여</a:t>
            </a:r>
            <a:r>
              <a:rPr lang="ko-KR" altLang="en-US" sz="1500" spc="-30" dirty="0" smtClean="0">
                <a:solidFill>
                  <a:prstClr val="black"/>
                </a:solidFill>
                <a:latin typeface="-윤고딕320" pitchFamily="18" charset="-127"/>
                <a:ea typeface="-윤고딕320" pitchFamily="18" charset="-127"/>
              </a:rPr>
              <a:t> </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순수한 공공기여의 목적으로 </a:t>
            </a:r>
            <a:r>
              <a:rPr lang="ko-KR" altLang="en-US" sz="1500" spc="-30" dirty="0" err="1" smtClean="0">
                <a:solidFill>
                  <a:prstClr val="black"/>
                </a:solidFill>
                <a:latin typeface="-윤고딕320" pitchFamily="18" charset="-127"/>
                <a:ea typeface="-윤고딕320" pitchFamily="18" charset="-127"/>
              </a:rPr>
              <a:t>기부채납하는</a:t>
            </a:r>
            <a:r>
              <a:rPr lang="ko-KR" altLang="en-US" sz="1500" spc="-30" dirty="0" smtClean="0">
                <a:solidFill>
                  <a:prstClr val="black"/>
                </a:solidFill>
                <a:latin typeface="-윤고딕320" pitchFamily="18" charset="-127"/>
                <a:ea typeface="-윤고딕320" pitchFamily="18" charset="-127"/>
              </a:rPr>
              <a:t> 부분으로 인센티브 보상이 필요함 </a:t>
            </a:r>
            <a:endParaRPr lang="en-US" altLang="ko-KR" sz="1500" spc="-30" dirty="0" smtClean="0">
              <a:solidFill>
                <a:prstClr val="black"/>
              </a:solidFill>
              <a:latin typeface="-윤고딕320" pitchFamily="18" charset="-127"/>
              <a:ea typeface="-윤고딕320" pitchFamily="18" charset="-127"/>
            </a:endParaRPr>
          </a:p>
          <a:p>
            <a:pPr marL="188913" indent="-188913" algn="just">
              <a:spcAft>
                <a:spcPts val="800"/>
              </a:spcAft>
            </a:pP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단 인센티브에 있어서도 </a:t>
            </a:r>
            <a:r>
              <a:rPr lang="ko-KR" altLang="en-US" sz="1500" spc="-30" dirty="0" smtClean="0">
                <a:solidFill>
                  <a:srgbClr val="C00000"/>
                </a:solidFill>
                <a:latin typeface="-윤고딕340" pitchFamily="18" charset="-127"/>
                <a:ea typeface="-윤고딕340" pitchFamily="18" charset="-127"/>
              </a:rPr>
              <a:t>공공기여의 정도가 인센티브 수준과 합당한가</a:t>
            </a:r>
            <a:r>
              <a:rPr lang="en-US" altLang="ko-KR" sz="1500" spc="-30" dirty="0" smtClean="0">
                <a:solidFill>
                  <a:srgbClr val="C00000"/>
                </a:solidFill>
                <a:latin typeface="-윤고딕340" pitchFamily="18" charset="-127"/>
                <a:ea typeface="-윤고딕340" pitchFamily="18" charset="-127"/>
              </a:rPr>
              <a:t>, </a:t>
            </a:r>
            <a:r>
              <a:rPr lang="ko-KR" altLang="en-US" sz="1500" spc="-30" dirty="0" smtClean="0">
                <a:solidFill>
                  <a:srgbClr val="C00000"/>
                </a:solidFill>
                <a:latin typeface="-윤고딕340" pitchFamily="18" charset="-127"/>
                <a:ea typeface="-윤고딕340" pitchFamily="18" charset="-127"/>
              </a:rPr>
              <a:t>기부채납 시설의 종류 및 효율성</a:t>
            </a:r>
            <a:r>
              <a:rPr lang="en-US" altLang="ko-KR" sz="1500" spc="-30" dirty="0" smtClean="0">
                <a:solidFill>
                  <a:srgbClr val="C00000"/>
                </a:solidFill>
                <a:latin typeface="-윤고딕340" pitchFamily="18" charset="-127"/>
                <a:ea typeface="-윤고딕340" pitchFamily="18" charset="-127"/>
              </a:rPr>
              <a:t>, </a:t>
            </a:r>
            <a:r>
              <a:rPr lang="ko-KR" altLang="en-US" sz="1500" spc="-30" dirty="0" smtClean="0">
                <a:solidFill>
                  <a:srgbClr val="C00000"/>
                </a:solidFill>
                <a:latin typeface="-윤고딕340" pitchFamily="18" charset="-127"/>
                <a:ea typeface="-윤고딕340" pitchFamily="18" charset="-127"/>
              </a:rPr>
              <a:t>인센티브의 일관성 및 과도한 인센티브 등의 논쟁</a:t>
            </a:r>
            <a:r>
              <a:rPr lang="ko-KR" altLang="en-US" sz="1500" spc="-30" dirty="0" smtClean="0">
                <a:solidFill>
                  <a:prstClr val="black"/>
                </a:solidFill>
                <a:latin typeface="-윤고딕320" pitchFamily="18" charset="-127"/>
                <a:ea typeface="-윤고딕320" pitchFamily="18" charset="-127"/>
              </a:rPr>
              <a:t>이 있음</a:t>
            </a:r>
            <a:r>
              <a:rPr lang="en-US" altLang="ko-KR" sz="1500" spc="-30" dirty="0" smtClean="0">
                <a:solidFill>
                  <a:prstClr val="black"/>
                </a:solidFill>
                <a:latin typeface="-윤고딕320" pitchFamily="18" charset="-127"/>
                <a:ea typeface="-윤고딕320" pitchFamily="18" charset="-127"/>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0" y="2609711"/>
            <a:ext cx="10693400" cy="14093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grpSp>
        <p:nvGrpSpPr>
          <p:cNvPr id="6" name="그룹 5"/>
          <p:cNvGrpSpPr/>
          <p:nvPr/>
        </p:nvGrpSpPr>
        <p:grpSpPr>
          <a:xfrm>
            <a:off x="2178348" y="3257084"/>
            <a:ext cx="8440899" cy="681801"/>
            <a:chOff x="5378776" y="3342148"/>
            <a:chExt cx="8440899" cy="681801"/>
          </a:xfrm>
        </p:grpSpPr>
        <p:sp>
          <p:nvSpPr>
            <p:cNvPr id="3" name="TextBox 7"/>
            <p:cNvSpPr txBox="1">
              <a:spLocks noChangeArrowheads="1"/>
            </p:cNvSpPr>
            <p:nvPr/>
          </p:nvSpPr>
          <p:spPr bwMode="auto">
            <a:xfrm>
              <a:off x="6552529" y="3343106"/>
              <a:ext cx="7267146" cy="680843"/>
            </a:xfrm>
            <a:prstGeom prst="rect">
              <a:avLst/>
            </a:prstGeom>
            <a:noFill/>
            <a:ln w="9525">
              <a:noFill/>
              <a:miter lim="800000"/>
              <a:headEnd/>
              <a:tailEnd/>
            </a:ln>
          </p:spPr>
          <p:txBody>
            <a:bodyPr wrap="none" lIns="64657" tIns="32329" rIns="64657" bIns="32329">
              <a:spAutoFit/>
            </a:bodyPr>
            <a:lstStyle/>
            <a:p>
              <a:r>
                <a:rPr lang="ko-KR" altLang="en-US" sz="4000" dirty="0" smtClean="0">
                  <a:solidFill>
                    <a:srgbClr val="1F497D">
                      <a:lumMod val="75000"/>
                    </a:srgbClr>
                  </a:solidFill>
                  <a:latin typeface="-윤고딕350" pitchFamily="18" charset="-127"/>
                  <a:ea typeface="-윤고딕350" pitchFamily="18" charset="-127"/>
                </a:rPr>
                <a:t>기부채납 관련 유사개념과 문제점</a:t>
              </a:r>
              <a:endParaRPr lang="ko-KR" altLang="en-US" sz="4000" dirty="0">
                <a:solidFill>
                  <a:srgbClr val="1F497D">
                    <a:lumMod val="75000"/>
                  </a:srgbClr>
                </a:solidFill>
                <a:latin typeface="-윤고딕350" pitchFamily="18" charset="-127"/>
                <a:ea typeface="-윤고딕350" pitchFamily="18" charset="-127"/>
              </a:endParaRPr>
            </a:p>
          </p:txBody>
        </p:sp>
        <p:sp>
          <p:nvSpPr>
            <p:cNvPr id="4" name="Rectangle 48"/>
            <p:cNvSpPr>
              <a:spLocks noChangeArrowheads="1"/>
            </p:cNvSpPr>
            <p:nvPr/>
          </p:nvSpPr>
          <p:spPr bwMode="auto">
            <a:xfrm>
              <a:off x="5378776" y="3342148"/>
              <a:ext cx="719137" cy="576263"/>
            </a:xfrm>
            <a:prstGeom prst="rect">
              <a:avLst/>
            </a:prstGeom>
            <a:noFill/>
            <a:ln w="6350">
              <a:noFill/>
              <a:miter lim="800000"/>
              <a:headEnd/>
              <a:tailEnd/>
            </a:ln>
          </p:spPr>
          <p:txBody>
            <a:bodyPr wrap="none" anchor="ctr"/>
            <a:lstStyle/>
            <a:p>
              <a:pPr defTabSz="1043056">
                <a:defRPr/>
              </a:pPr>
              <a:r>
                <a:rPr lang="en-US" altLang="ko-KR" sz="6600" dirty="0" smtClean="0">
                  <a:solidFill>
                    <a:prstClr val="white">
                      <a:lumMod val="85000"/>
                    </a:prstClr>
                  </a:solidFill>
                  <a:latin typeface="-윤고딕350" pitchFamily="18" charset="-127"/>
                  <a:ea typeface="-윤고딕350" pitchFamily="18" charset="-127"/>
                </a:rPr>
                <a:t>0</a:t>
              </a:r>
              <a:r>
                <a:rPr lang="en-US" altLang="ko-KR" sz="6600" dirty="0" smtClean="0">
                  <a:solidFill>
                    <a:prstClr val="white">
                      <a:lumMod val="75000"/>
                    </a:prstClr>
                  </a:solidFill>
                  <a:latin typeface="-윤고딕350" pitchFamily="18" charset="-127"/>
                  <a:ea typeface="-윤고딕350" pitchFamily="18" charset="-127"/>
                </a:rPr>
                <a:t>2</a:t>
              </a:r>
              <a:endParaRPr lang="en-US" altLang="ko-KR" sz="6600" dirty="0">
                <a:solidFill>
                  <a:prstClr val="white">
                    <a:lumMod val="75000"/>
                  </a:prstClr>
                </a:solidFill>
                <a:latin typeface="-윤고딕350" pitchFamily="18" charset="-127"/>
                <a:ea typeface="-윤고딕350" pitchFamily="18" charset="-127"/>
              </a:endParaRPr>
            </a:p>
          </p:txBody>
        </p:sp>
      </p:grpSp>
      <p:sp>
        <p:nvSpPr>
          <p:cNvPr id="5" name="TextBox 4"/>
          <p:cNvSpPr txBox="1"/>
          <p:nvPr/>
        </p:nvSpPr>
        <p:spPr>
          <a:xfrm>
            <a:off x="3298896" y="4136062"/>
            <a:ext cx="2730235" cy="984885"/>
          </a:xfrm>
          <a:prstGeom prst="rect">
            <a:avLst/>
          </a:prstGeom>
          <a:noFill/>
        </p:spPr>
        <p:txBody>
          <a:bodyPr wrap="none" rtlCol="0">
            <a:spAutoFit/>
          </a:bodyPr>
          <a:lstStyle/>
          <a:p>
            <a:pPr marL="342900" indent="-342900">
              <a:spcAft>
                <a:spcPts val="600"/>
              </a:spcAft>
            </a:pPr>
            <a:r>
              <a:rPr lang="en-US" altLang="ko-KR" sz="1600" dirty="0" smtClean="0">
                <a:solidFill>
                  <a:srgbClr val="4F81BD"/>
                </a:solidFill>
                <a:latin typeface="-윤고딕340" pitchFamily="18" charset="-127"/>
                <a:ea typeface="-윤고딕340" pitchFamily="18" charset="-127"/>
              </a:rPr>
              <a:t>1. </a:t>
            </a:r>
            <a:r>
              <a:rPr lang="ko-KR" altLang="en-US" sz="1600" dirty="0" smtClean="0">
                <a:solidFill>
                  <a:srgbClr val="4F81BD"/>
                </a:solidFill>
                <a:latin typeface="-윤고딕340" pitchFamily="18" charset="-127"/>
                <a:ea typeface="-윤고딕340" pitchFamily="18" charset="-127"/>
              </a:rPr>
              <a:t>유사용어</a:t>
            </a:r>
            <a:endParaRPr lang="en-US" altLang="ko-KR" sz="1600" dirty="0" smtClean="0">
              <a:solidFill>
                <a:srgbClr val="4F81BD"/>
              </a:solidFill>
              <a:latin typeface="-윤고딕340" pitchFamily="18" charset="-127"/>
              <a:ea typeface="-윤고딕340" pitchFamily="18" charset="-127"/>
            </a:endParaRPr>
          </a:p>
          <a:p>
            <a:pPr>
              <a:spcAft>
                <a:spcPts val="600"/>
              </a:spcAft>
            </a:pPr>
            <a:r>
              <a:rPr lang="en-US" altLang="ko-KR" sz="1600" dirty="0" smtClean="0">
                <a:solidFill>
                  <a:srgbClr val="4F81BD"/>
                </a:solidFill>
                <a:latin typeface="-윤고딕340" pitchFamily="18" charset="-127"/>
                <a:ea typeface="-윤고딕340" pitchFamily="18" charset="-127"/>
              </a:rPr>
              <a:t>2. </a:t>
            </a:r>
            <a:r>
              <a:rPr lang="ko-KR" altLang="en-US" sz="1600" dirty="0" smtClean="0">
                <a:solidFill>
                  <a:srgbClr val="4F81BD"/>
                </a:solidFill>
                <a:latin typeface="-윤고딕340" pitchFamily="18" charset="-127"/>
                <a:ea typeface="-윤고딕340" pitchFamily="18" charset="-127"/>
              </a:rPr>
              <a:t>기부채납과 무상귀속</a:t>
            </a:r>
            <a:endParaRPr lang="en-US" altLang="ko-KR" sz="1600" dirty="0" smtClean="0">
              <a:solidFill>
                <a:srgbClr val="4F81BD"/>
              </a:solidFill>
              <a:latin typeface="-윤고딕340" pitchFamily="18" charset="-127"/>
              <a:ea typeface="-윤고딕340" pitchFamily="18" charset="-127"/>
            </a:endParaRPr>
          </a:p>
          <a:p>
            <a:pPr>
              <a:spcAft>
                <a:spcPts val="600"/>
              </a:spcAft>
            </a:pPr>
            <a:r>
              <a:rPr lang="en-US" altLang="ko-KR" sz="1600" dirty="0" smtClean="0">
                <a:solidFill>
                  <a:srgbClr val="4F81BD"/>
                </a:solidFill>
                <a:latin typeface="-윤고딕340" pitchFamily="18" charset="-127"/>
                <a:ea typeface="-윤고딕340" pitchFamily="18" charset="-127"/>
              </a:rPr>
              <a:t>3. </a:t>
            </a:r>
            <a:r>
              <a:rPr lang="ko-KR" altLang="en-US" sz="1600" dirty="0" smtClean="0">
                <a:solidFill>
                  <a:srgbClr val="4F81BD"/>
                </a:solidFill>
                <a:latin typeface="-윤고딕340" pitchFamily="18" charset="-127"/>
                <a:ea typeface="-윤고딕340" pitchFamily="18" charset="-127"/>
              </a:rPr>
              <a:t>현행 기부채납관련 문제점</a:t>
            </a:r>
            <a:endParaRPr lang="en-US" altLang="ko-KR" sz="1600" dirty="0" smtClean="0">
              <a:solidFill>
                <a:srgbClr val="4F81BD"/>
              </a:solidFill>
              <a:latin typeface="-윤고딕340" pitchFamily="18" charset="-127"/>
              <a:ea typeface="-윤고딕340" pitchFamily="18" charset="-127"/>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txBox="1">
            <a:spLocks/>
          </p:cNvSpPr>
          <p:nvPr/>
        </p:nvSpPr>
        <p:spPr bwMode="auto">
          <a:xfrm>
            <a:off x="234471" y="897252"/>
            <a:ext cx="9855200" cy="500063"/>
          </a:xfrm>
          <a:prstGeom prst="rect">
            <a:avLst/>
          </a:prstGeom>
          <a:ln>
            <a:miter lim="800000"/>
            <a:headEnd/>
            <a:tailEnd/>
          </a:ln>
        </p:spPr>
        <p:txBody>
          <a:bodyPr/>
          <a:lstStyle/>
          <a:p>
            <a:pPr>
              <a:defRPr/>
            </a:pPr>
            <a:r>
              <a:rPr kumimoji="0" lang="en-US" altLang="ko-KR" sz="2800" dirty="0" smtClean="0">
                <a:solidFill>
                  <a:schemeClr val="tx2"/>
                </a:solidFill>
                <a:latin typeface="-윤고딕350" pitchFamily="18" charset="-127"/>
                <a:ea typeface="-윤고딕350" pitchFamily="18" charset="-127"/>
                <a:cs typeface="Arial" pitchFamily="34" charset="0"/>
              </a:rPr>
              <a:t>1. </a:t>
            </a:r>
            <a:r>
              <a:rPr lang="ko-KR" altLang="en-US" sz="2800" dirty="0" smtClean="0">
                <a:solidFill>
                  <a:schemeClr val="tx2"/>
                </a:solidFill>
                <a:latin typeface="-윤고딕350" pitchFamily="18" charset="-127"/>
                <a:ea typeface="-윤고딕350" pitchFamily="18" charset="-127"/>
                <a:cs typeface="Arial" pitchFamily="34" charset="0"/>
              </a:rPr>
              <a:t>유사용어 </a:t>
            </a:r>
            <a:r>
              <a:rPr lang="en-US" altLang="ko-KR" sz="2800" dirty="0" smtClean="0">
                <a:solidFill>
                  <a:schemeClr val="tx2"/>
                </a:solidFill>
                <a:latin typeface="-윤고딕350" pitchFamily="18" charset="-127"/>
                <a:ea typeface="-윤고딕350" pitchFamily="18" charset="-127"/>
                <a:cs typeface="Arial" pitchFamily="34" charset="0"/>
              </a:rPr>
              <a:t>: </a:t>
            </a:r>
            <a:r>
              <a:rPr lang="ko-KR" altLang="en-US" sz="2000" dirty="0" smtClean="0">
                <a:solidFill>
                  <a:srgbClr val="0033CC"/>
                </a:solidFill>
                <a:latin typeface="-윤고딕350" pitchFamily="18" charset="-127"/>
                <a:ea typeface="-윤고딕350" pitchFamily="18" charset="-127"/>
                <a:cs typeface="Arial" pitchFamily="34" charset="0"/>
              </a:rPr>
              <a:t>무상귀속</a:t>
            </a:r>
            <a:r>
              <a:rPr lang="en-US" altLang="ko-KR" sz="2000" dirty="0" smtClean="0">
                <a:solidFill>
                  <a:srgbClr val="0033CC"/>
                </a:solidFill>
                <a:latin typeface="-윤고딕350" pitchFamily="18" charset="-127"/>
                <a:ea typeface="-윤고딕350" pitchFamily="18" charset="-127"/>
                <a:cs typeface="Arial" pitchFamily="34" charset="0"/>
              </a:rPr>
              <a:t>, </a:t>
            </a:r>
            <a:r>
              <a:rPr lang="ko-KR" altLang="en-US" sz="2000" dirty="0" smtClean="0">
                <a:solidFill>
                  <a:srgbClr val="0033CC"/>
                </a:solidFill>
                <a:latin typeface="-윤고딕350" pitchFamily="18" charset="-127"/>
                <a:ea typeface="-윤고딕350" pitchFamily="18" charset="-127"/>
                <a:cs typeface="Arial" pitchFamily="34" charset="0"/>
              </a:rPr>
              <a:t>무상양도</a:t>
            </a:r>
            <a:r>
              <a:rPr lang="en-US" altLang="ko-KR" sz="2000" dirty="0" smtClean="0">
                <a:solidFill>
                  <a:srgbClr val="0033CC"/>
                </a:solidFill>
                <a:latin typeface="-윤고딕350" pitchFamily="18" charset="-127"/>
                <a:ea typeface="-윤고딕350" pitchFamily="18" charset="-127"/>
                <a:cs typeface="Arial" pitchFamily="34" charset="0"/>
              </a:rPr>
              <a:t>, </a:t>
            </a:r>
            <a:r>
              <a:rPr lang="ko-KR" altLang="en-US" sz="2000" dirty="0" smtClean="0">
                <a:solidFill>
                  <a:srgbClr val="0033CC"/>
                </a:solidFill>
                <a:latin typeface="-윤고딕350" pitchFamily="18" charset="-127"/>
                <a:ea typeface="-윤고딕350" pitchFamily="18" charset="-127"/>
                <a:cs typeface="Arial" pitchFamily="34" charset="0"/>
              </a:rPr>
              <a:t>무상양여</a:t>
            </a:r>
            <a:endParaRPr kumimoji="0" lang="ko-KR" altLang="en-US" sz="2000" dirty="0">
              <a:solidFill>
                <a:srgbClr val="0033CC"/>
              </a:solidFill>
              <a:latin typeface="-윤고딕350" pitchFamily="18" charset="-127"/>
              <a:ea typeface="-윤고딕350" pitchFamily="18" charset="-127"/>
            </a:endParaRPr>
          </a:p>
        </p:txBody>
      </p:sp>
      <p:sp>
        <p:nvSpPr>
          <p:cNvPr id="3" name="TextBox 7"/>
          <p:cNvSpPr txBox="1">
            <a:spLocks noChangeArrowheads="1"/>
          </p:cNvSpPr>
          <p:nvPr/>
        </p:nvSpPr>
        <p:spPr bwMode="auto">
          <a:xfrm>
            <a:off x="796474" y="132390"/>
            <a:ext cx="5253774"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기부채납 관련 유사개념과 문제점</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4"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02</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5" name="TextBox 4"/>
          <p:cNvSpPr txBox="1"/>
          <p:nvPr/>
        </p:nvSpPr>
        <p:spPr>
          <a:xfrm>
            <a:off x="500103" y="1493589"/>
            <a:ext cx="4796185"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무상귀속의 개념과 현행 법률상 용어의 사용 </a:t>
            </a:r>
            <a:endParaRPr lang="ko-KR" altLang="en-US" sz="1800" dirty="0">
              <a:solidFill>
                <a:srgbClr val="4F81BD"/>
              </a:solidFill>
              <a:latin typeface="-윤고딕360" pitchFamily="18" charset="-127"/>
              <a:ea typeface="-윤고딕360" pitchFamily="18" charset="-127"/>
            </a:endParaRPr>
          </a:p>
        </p:txBody>
      </p:sp>
      <p:grpSp>
        <p:nvGrpSpPr>
          <p:cNvPr id="23" name="그룹 22"/>
          <p:cNvGrpSpPr/>
          <p:nvPr/>
        </p:nvGrpSpPr>
        <p:grpSpPr>
          <a:xfrm>
            <a:off x="903248" y="3281692"/>
            <a:ext cx="9195979" cy="1147011"/>
            <a:chOff x="715886" y="3138608"/>
            <a:chExt cx="9383342" cy="1147011"/>
          </a:xfrm>
        </p:grpSpPr>
        <p:sp>
          <p:nvSpPr>
            <p:cNvPr id="6" name="모서리가 둥근 직사각형 5"/>
            <p:cNvSpPr/>
            <p:nvPr/>
          </p:nvSpPr>
          <p:spPr>
            <a:xfrm>
              <a:off x="715886" y="3138808"/>
              <a:ext cx="4630814" cy="1146811"/>
            </a:xfrm>
            <a:prstGeom prst="roundRect">
              <a:avLst>
                <a:gd name="adj" fmla="val 4791"/>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t" anchorCtr="0"/>
            <a:lstStyle/>
            <a:p>
              <a:pPr algn="ctr"/>
              <a:r>
                <a:rPr lang="ko-KR" altLang="en-US" sz="1800" spc="-150" dirty="0" smtClean="0">
                  <a:solidFill>
                    <a:schemeClr val="tx1"/>
                  </a:solidFill>
                  <a:latin typeface="-윤고딕340" pitchFamily="18" charset="-127"/>
                  <a:ea typeface="-윤고딕340" pitchFamily="18" charset="-127"/>
                </a:rPr>
                <a:t>국토의 계획 및 이용에 관한 법률</a:t>
              </a:r>
              <a:endParaRPr lang="ko-KR" altLang="en-US" sz="1800" spc="-150" dirty="0">
                <a:solidFill>
                  <a:schemeClr val="tx1"/>
                </a:solidFill>
                <a:latin typeface="-윤고딕340" pitchFamily="18" charset="-127"/>
                <a:ea typeface="-윤고딕340" pitchFamily="18" charset="-127"/>
              </a:endParaRPr>
            </a:p>
          </p:txBody>
        </p:sp>
        <p:sp>
          <p:nvSpPr>
            <p:cNvPr id="7" name="모서리가 둥근 직사각형 6"/>
            <p:cNvSpPr/>
            <p:nvPr/>
          </p:nvSpPr>
          <p:spPr>
            <a:xfrm>
              <a:off x="767855" y="3570856"/>
              <a:ext cx="4495521" cy="647872"/>
            </a:xfrm>
            <a:prstGeom prst="roundRect">
              <a:avLst>
                <a:gd name="adj" fmla="val 7741"/>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155575" indent="-155575">
                <a:spcAft>
                  <a:spcPts val="1200"/>
                </a:spcAft>
                <a:buClr>
                  <a:srgbClr val="990033"/>
                </a:buClr>
                <a:buFont typeface="Wingdings" pitchFamily="2" charset="2"/>
                <a:buChar char="ü"/>
              </a:pPr>
              <a:r>
                <a:rPr lang="ko-KR" altLang="en-US" sz="1400" spc="-150" dirty="0" smtClean="0">
                  <a:solidFill>
                    <a:schemeClr val="tx1"/>
                  </a:solidFill>
                  <a:latin typeface="-윤고딕330" pitchFamily="18" charset="-127"/>
                  <a:ea typeface="-윤고딕330" pitchFamily="18" charset="-127"/>
                </a:rPr>
                <a:t>개발행위허가시나 도시∙</a:t>
              </a:r>
              <a:r>
                <a:rPr lang="ko-KR" altLang="en-US" sz="1400" spc="-150" dirty="0" err="1" smtClean="0">
                  <a:solidFill>
                    <a:schemeClr val="tx1"/>
                  </a:solidFill>
                  <a:latin typeface="-윤고딕330" pitchFamily="18" charset="-127"/>
                  <a:ea typeface="-윤고딕330" pitchFamily="18" charset="-127"/>
                </a:rPr>
                <a:t>군계획시설사업에</a:t>
              </a:r>
              <a:r>
                <a:rPr lang="ko-KR" altLang="en-US" sz="1400" spc="-150" dirty="0" smtClean="0">
                  <a:solidFill>
                    <a:schemeClr val="tx1"/>
                  </a:solidFill>
                  <a:latin typeface="-윤고딕330" pitchFamily="18" charset="-127"/>
                  <a:ea typeface="-윤고딕330" pitchFamily="18" charset="-127"/>
                </a:rPr>
                <a:t> 대해 </a:t>
              </a:r>
              <a:r>
                <a:rPr lang="ko-KR" altLang="en-US" sz="1400" spc="-150" dirty="0" smtClean="0">
                  <a:solidFill>
                    <a:srgbClr val="0000FF"/>
                  </a:solidFill>
                  <a:latin typeface="-윤고딕330" pitchFamily="18" charset="-127"/>
                  <a:ea typeface="-윤고딕330" pitchFamily="18" charset="-127"/>
                </a:rPr>
                <a:t>새로 공공시설을 설치하는 경우 관리청에 무상 귀속</a:t>
              </a:r>
              <a:r>
                <a:rPr lang="ko-KR" altLang="en-US" sz="1400" spc="-150" dirty="0" smtClean="0">
                  <a:solidFill>
                    <a:schemeClr val="tx1"/>
                  </a:solidFill>
                  <a:latin typeface="-윤고딕330" pitchFamily="18" charset="-127"/>
                  <a:ea typeface="-윤고딕330" pitchFamily="18" charset="-127"/>
                </a:rPr>
                <a:t>한다고 규정</a:t>
              </a:r>
            </a:p>
          </p:txBody>
        </p:sp>
        <p:sp>
          <p:nvSpPr>
            <p:cNvPr id="13" name="모서리가 둥근 직사각형 12"/>
            <p:cNvSpPr/>
            <p:nvPr/>
          </p:nvSpPr>
          <p:spPr>
            <a:xfrm>
              <a:off x="5468414" y="3138608"/>
              <a:ext cx="4630814" cy="1146811"/>
            </a:xfrm>
            <a:prstGeom prst="roundRect">
              <a:avLst>
                <a:gd name="adj" fmla="val 4791"/>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t" anchorCtr="0"/>
            <a:lstStyle/>
            <a:p>
              <a:pPr algn="ctr"/>
              <a:r>
                <a:rPr lang="ko-KR" altLang="en-US" sz="1800" spc="-150" dirty="0" err="1" smtClean="0">
                  <a:solidFill>
                    <a:schemeClr val="tx1"/>
                  </a:solidFill>
                  <a:latin typeface="-윤고딕340" pitchFamily="18" charset="-127"/>
                  <a:ea typeface="-윤고딕340" pitchFamily="18" charset="-127"/>
                </a:rPr>
                <a:t>도정법</a:t>
              </a:r>
              <a:r>
                <a:rPr lang="en-US" altLang="ko-KR" sz="1800" spc="-150" dirty="0" smtClean="0">
                  <a:solidFill>
                    <a:schemeClr val="tx1"/>
                  </a:solidFill>
                  <a:latin typeface="-윤고딕340" pitchFamily="18" charset="-127"/>
                  <a:ea typeface="-윤고딕340" pitchFamily="18" charset="-127"/>
                </a:rPr>
                <a:t>/</a:t>
              </a:r>
              <a:r>
                <a:rPr lang="ko-KR" altLang="en-US" sz="1800" spc="-150" dirty="0" smtClean="0">
                  <a:solidFill>
                    <a:schemeClr val="tx1"/>
                  </a:solidFill>
                  <a:latin typeface="-윤고딕340" pitchFamily="18" charset="-127"/>
                  <a:ea typeface="-윤고딕340" pitchFamily="18" charset="-127"/>
                </a:rPr>
                <a:t>도시개발법</a:t>
              </a:r>
              <a:r>
                <a:rPr lang="en-US" altLang="ko-KR" sz="1800" spc="-150" dirty="0" smtClean="0">
                  <a:solidFill>
                    <a:schemeClr val="tx1"/>
                  </a:solidFill>
                  <a:latin typeface="-윤고딕340" pitchFamily="18" charset="-127"/>
                  <a:ea typeface="-윤고딕340" pitchFamily="18" charset="-127"/>
                </a:rPr>
                <a:t>/</a:t>
              </a:r>
              <a:r>
                <a:rPr lang="ko-KR" altLang="en-US" sz="1800" spc="-150" dirty="0" err="1" smtClean="0">
                  <a:solidFill>
                    <a:schemeClr val="tx1"/>
                  </a:solidFill>
                  <a:latin typeface="-윤고딕340" pitchFamily="18" charset="-127"/>
                  <a:ea typeface="-윤고딕340" pitchFamily="18" charset="-127"/>
                </a:rPr>
                <a:t>주택법</a:t>
              </a:r>
              <a:r>
                <a:rPr lang="en-US" altLang="ko-KR" sz="1800" spc="-150" dirty="0" smtClean="0">
                  <a:solidFill>
                    <a:schemeClr val="tx1"/>
                  </a:solidFill>
                  <a:latin typeface="-윤고딕340" pitchFamily="18" charset="-127"/>
                  <a:ea typeface="-윤고딕340" pitchFamily="18" charset="-127"/>
                </a:rPr>
                <a:t>/</a:t>
              </a:r>
              <a:r>
                <a:rPr lang="ko-KR" altLang="en-US" sz="1800" spc="-150" dirty="0" smtClean="0">
                  <a:solidFill>
                    <a:schemeClr val="tx1"/>
                  </a:solidFill>
                  <a:latin typeface="-윤고딕340" pitchFamily="18" charset="-127"/>
                  <a:ea typeface="-윤고딕340" pitchFamily="18" charset="-127"/>
                </a:rPr>
                <a:t>택지개발촉진법</a:t>
              </a:r>
              <a:endParaRPr lang="ko-KR" altLang="en-US" sz="1800" spc="-150" dirty="0">
                <a:solidFill>
                  <a:schemeClr val="tx1"/>
                </a:solidFill>
                <a:latin typeface="-윤고딕340" pitchFamily="18" charset="-127"/>
                <a:ea typeface="-윤고딕340" pitchFamily="18" charset="-127"/>
              </a:endParaRPr>
            </a:p>
          </p:txBody>
        </p:sp>
        <p:sp>
          <p:nvSpPr>
            <p:cNvPr id="14" name="모서리가 둥근 직사각형 13"/>
            <p:cNvSpPr/>
            <p:nvPr/>
          </p:nvSpPr>
          <p:spPr>
            <a:xfrm>
              <a:off x="5520383" y="3570656"/>
              <a:ext cx="4495521" cy="647872"/>
            </a:xfrm>
            <a:prstGeom prst="roundRect">
              <a:avLst>
                <a:gd name="adj" fmla="val 7741"/>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155575" indent="-155575">
                <a:spcAft>
                  <a:spcPts val="1200"/>
                </a:spcAft>
                <a:buClr>
                  <a:srgbClr val="990033"/>
                </a:buClr>
                <a:buFont typeface="Wingdings" pitchFamily="2" charset="2"/>
                <a:buChar char="ü"/>
              </a:pPr>
              <a:r>
                <a:rPr lang="ko-KR" altLang="en-US" sz="1400" spc="-150" dirty="0" smtClean="0">
                  <a:solidFill>
                    <a:schemeClr val="tx1"/>
                  </a:solidFill>
                  <a:latin typeface="-윤고딕330" pitchFamily="18" charset="-127"/>
                  <a:ea typeface="-윤고딕330" pitchFamily="18" charset="-127"/>
                </a:rPr>
                <a:t>새로이 설치된 정비기반시설은 그 </a:t>
              </a:r>
              <a:r>
                <a:rPr lang="ko-KR" altLang="en-US" sz="1400" spc="-150" dirty="0" smtClean="0">
                  <a:solidFill>
                    <a:srgbClr val="0000FF"/>
                  </a:solidFill>
                  <a:latin typeface="-윤고딕330" pitchFamily="18" charset="-127"/>
                  <a:ea typeface="-윤고딕330" pitchFamily="18" charset="-127"/>
                </a:rPr>
                <a:t>시설을 관리할 국가 또는 지방자치단체에 무상으로 귀속</a:t>
              </a:r>
              <a:r>
                <a:rPr lang="ko-KR" altLang="en-US" sz="1400" spc="-150" dirty="0" smtClean="0">
                  <a:solidFill>
                    <a:schemeClr val="tx1"/>
                  </a:solidFill>
                  <a:latin typeface="-윤고딕330" pitchFamily="18" charset="-127"/>
                  <a:ea typeface="-윤고딕330" pitchFamily="18" charset="-127"/>
                </a:rPr>
                <a:t>된다고 규정</a:t>
              </a:r>
            </a:p>
          </p:txBody>
        </p:sp>
      </p:grpSp>
      <p:sp>
        <p:nvSpPr>
          <p:cNvPr id="15" name="TextBox 14"/>
          <p:cNvSpPr txBox="1"/>
          <p:nvPr/>
        </p:nvSpPr>
        <p:spPr>
          <a:xfrm>
            <a:off x="499862" y="4727070"/>
            <a:ext cx="5674630"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무상양도</a:t>
            </a:r>
            <a:r>
              <a:rPr lang="en-US" altLang="ko-KR" sz="1800" dirty="0" smtClean="0">
                <a:solidFill>
                  <a:srgbClr val="4F81BD"/>
                </a:solidFill>
                <a:latin typeface="-윤고딕360" pitchFamily="18" charset="-127"/>
                <a:ea typeface="-윤고딕360" pitchFamily="18" charset="-127"/>
              </a:rPr>
              <a:t>/</a:t>
            </a:r>
            <a:r>
              <a:rPr lang="ko-KR" altLang="en-US" sz="1800" dirty="0" smtClean="0">
                <a:solidFill>
                  <a:srgbClr val="4F81BD"/>
                </a:solidFill>
                <a:latin typeface="-윤고딕360" pitchFamily="18" charset="-127"/>
                <a:ea typeface="-윤고딕360" pitchFamily="18" charset="-127"/>
              </a:rPr>
              <a:t>무상양여의 개념과 현행 법률상 용어의 사용</a:t>
            </a:r>
            <a:endParaRPr lang="ko-KR" altLang="en-US" sz="1800" dirty="0">
              <a:solidFill>
                <a:srgbClr val="4F81BD"/>
              </a:solidFill>
              <a:latin typeface="-윤고딕360" pitchFamily="18" charset="-127"/>
              <a:ea typeface="-윤고딕360" pitchFamily="18" charset="-127"/>
            </a:endParaRPr>
          </a:p>
        </p:txBody>
      </p:sp>
      <p:grpSp>
        <p:nvGrpSpPr>
          <p:cNvPr id="24" name="그룹 23"/>
          <p:cNvGrpSpPr/>
          <p:nvPr/>
        </p:nvGrpSpPr>
        <p:grpSpPr>
          <a:xfrm>
            <a:off x="914400" y="6162012"/>
            <a:ext cx="9184828" cy="1147011"/>
            <a:chOff x="715886" y="5940871"/>
            <a:chExt cx="9383342" cy="1147011"/>
          </a:xfrm>
        </p:grpSpPr>
        <p:sp>
          <p:nvSpPr>
            <p:cNvPr id="16" name="모서리가 둥근 직사각형 15"/>
            <p:cNvSpPr/>
            <p:nvPr/>
          </p:nvSpPr>
          <p:spPr>
            <a:xfrm>
              <a:off x="715886" y="5941071"/>
              <a:ext cx="4630814" cy="1146811"/>
            </a:xfrm>
            <a:prstGeom prst="roundRect">
              <a:avLst>
                <a:gd name="adj" fmla="val 4791"/>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t" anchorCtr="0"/>
            <a:lstStyle/>
            <a:p>
              <a:pPr algn="ctr"/>
              <a:r>
                <a:rPr lang="ko-KR" altLang="en-US" sz="1800" spc="-150" dirty="0" smtClean="0">
                  <a:solidFill>
                    <a:schemeClr val="tx1"/>
                  </a:solidFill>
                  <a:latin typeface="-윤고딕340" pitchFamily="18" charset="-127"/>
                  <a:ea typeface="-윤고딕340" pitchFamily="18" charset="-127"/>
                </a:rPr>
                <a:t>도시 및 주거환경정비법</a:t>
              </a:r>
              <a:endParaRPr lang="ko-KR" altLang="en-US" sz="1800" spc="-150" dirty="0">
                <a:solidFill>
                  <a:schemeClr val="tx1"/>
                </a:solidFill>
                <a:latin typeface="-윤고딕340" pitchFamily="18" charset="-127"/>
                <a:ea typeface="-윤고딕340" pitchFamily="18" charset="-127"/>
              </a:endParaRPr>
            </a:p>
          </p:txBody>
        </p:sp>
        <p:sp>
          <p:nvSpPr>
            <p:cNvPr id="17" name="모서리가 둥근 직사각형 16"/>
            <p:cNvSpPr/>
            <p:nvPr/>
          </p:nvSpPr>
          <p:spPr>
            <a:xfrm>
              <a:off x="767855" y="6373119"/>
              <a:ext cx="4495521" cy="647872"/>
            </a:xfrm>
            <a:prstGeom prst="roundRect">
              <a:avLst>
                <a:gd name="adj" fmla="val 7741"/>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155575" indent="-155575">
                <a:spcAft>
                  <a:spcPts val="600"/>
                </a:spcAft>
                <a:buClr>
                  <a:srgbClr val="990033"/>
                </a:buClr>
                <a:buFont typeface="Wingdings" pitchFamily="2" charset="2"/>
                <a:buChar char="ü"/>
              </a:pPr>
              <a:r>
                <a:rPr lang="ko-KR" altLang="en-US" sz="1400" spc="-150" dirty="0" err="1" smtClean="0">
                  <a:solidFill>
                    <a:schemeClr val="tx1"/>
                  </a:solidFill>
                  <a:latin typeface="-윤고딕330" pitchFamily="18" charset="-127"/>
                  <a:ea typeface="-윤고딕330" pitchFamily="18" charset="-127"/>
                </a:rPr>
                <a:t>정비사업시</a:t>
              </a:r>
              <a:r>
                <a:rPr lang="ko-KR" altLang="en-US" sz="1400" spc="-150" dirty="0" smtClean="0">
                  <a:solidFill>
                    <a:schemeClr val="tx1"/>
                  </a:solidFill>
                  <a:latin typeface="-윤고딕330" pitchFamily="18" charset="-127"/>
                  <a:ea typeface="-윤고딕330" pitchFamily="18" charset="-127"/>
                </a:rPr>
                <a:t> </a:t>
              </a:r>
              <a:r>
                <a:rPr lang="ko-KR" altLang="en-US" sz="1400" spc="-150" dirty="0" smtClean="0">
                  <a:solidFill>
                    <a:srgbClr val="0000FF"/>
                  </a:solidFill>
                  <a:latin typeface="-윤고딕330" pitchFamily="18" charset="-127"/>
                  <a:ea typeface="-윤고딕330" pitchFamily="18" charset="-127"/>
                </a:rPr>
                <a:t>보상차원에서의 무상양여 </a:t>
              </a:r>
              <a:r>
                <a:rPr lang="ko-KR" altLang="en-US" sz="1400" spc="-150" dirty="0" smtClean="0">
                  <a:solidFill>
                    <a:schemeClr val="tx1"/>
                  </a:solidFill>
                  <a:latin typeface="-윤고딕330" pitchFamily="18" charset="-127"/>
                  <a:ea typeface="-윤고딕330" pitchFamily="18" charset="-127"/>
                </a:rPr>
                <a:t>규정</a:t>
              </a:r>
              <a:endParaRPr lang="en-US" altLang="ko-KR" sz="1400" spc="-150" dirty="0" smtClean="0">
                <a:solidFill>
                  <a:schemeClr val="tx1"/>
                </a:solidFill>
                <a:latin typeface="-윤고딕330" pitchFamily="18" charset="-127"/>
                <a:ea typeface="-윤고딕330" pitchFamily="18" charset="-127"/>
              </a:endParaRPr>
            </a:p>
            <a:p>
              <a:pPr marL="155575" indent="-155575">
                <a:spcAft>
                  <a:spcPts val="600"/>
                </a:spcAft>
                <a:buClr>
                  <a:srgbClr val="990033"/>
                </a:buClr>
                <a:buFont typeface="Wingdings" pitchFamily="2" charset="2"/>
                <a:buChar char="ü"/>
              </a:pPr>
              <a:r>
                <a:rPr lang="ko-KR" altLang="en-US" sz="1400" spc="-150" dirty="0" smtClean="0">
                  <a:solidFill>
                    <a:schemeClr val="tx1"/>
                  </a:solidFill>
                  <a:latin typeface="-윤고딕330" pitchFamily="18" charset="-127"/>
                  <a:ea typeface="-윤고딕330" pitchFamily="18" charset="-127"/>
                </a:rPr>
                <a:t>주거환경개선사업에 한하여 </a:t>
              </a:r>
              <a:r>
                <a:rPr lang="ko-KR" altLang="en-US" sz="1400" spc="-150" dirty="0" err="1" smtClean="0">
                  <a:solidFill>
                    <a:schemeClr val="tx1"/>
                  </a:solidFill>
                  <a:latin typeface="-윤고딕330" pitchFamily="18" charset="-127"/>
                  <a:ea typeface="-윤고딕330" pitchFamily="18" charset="-127"/>
                </a:rPr>
                <a:t>국공유지</a:t>
              </a:r>
              <a:r>
                <a:rPr lang="ko-KR" altLang="en-US" sz="1400" spc="-150" dirty="0" smtClean="0">
                  <a:solidFill>
                    <a:schemeClr val="tx1"/>
                  </a:solidFill>
                  <a:latin typeface="-윤고딕330" pitchFamily="18" charset="-127"/>
                  <a:ea typeface="-윤고딕330" pitchFamily="18" charset="-127"/>
                </a:rPr>
                <a:t> 무상양여 조항 </a:t>
              </a:r>
            </a:p>
          </p:txBody>
        </p:sp>
        <p:sp>
          <p:nvSpPr>
            <p:cNvPr id="18" name="모서리가 둥근 직사각형 17"/>
            <p:cNvSpPr/>
            <p:nvPr/>
          </p:nvSpPr>
          <p:spPr>
            <a:xfrm>
              <a:off x="5468414" y="5940871"/>
              <a:ext cx="4630814" cy="1146811"/>
            </a:xfrm>
            <a:prstGeom prst="roundRect">
              <a:avLst>
                <a:gd name="adj" fmla="val 4791"/>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t" anchorCtr="0"/>
            <a:lstStyle/>
            <a:p>
              <a:pPr algn="ctr"/>
              <a:r>
                <a:rPr lang="ko-KR" altLang="en-US" sz="1800" spc="-150" dirty="0" smtClean="0">
                  <a:solidFill>
                    <a:schemeClr val="tx1"/>
                  </a:solidFill>
                  <a:latin typeface="-윤고딕340" pitchFamily="18" charset="-127"/>
                  <a:ea typeface="-윤고딕340" pitchFamily="18" charset="-127"/>
                </a:rPr>
                <a:t>택지개발촉진법</a:t>
              </a:r>
              <a:endParaRPr lang="ko-KR" altLang="en-US" sz="1800" spc="-150" dirty="0">
                <a:solidFill>
                  <a:schemeClr val="tx1"/>
                </a:solidFill>
                <a:latin typeface="-윤고딕340" pitchFamily="18" charset="-127"/>
                <a:ea typeface="-윤고딕340" pitchFamily="18" charset="-127"/>
              </a:endParaRPr>
            </a:p>
          </p:txBody>
        </p:sp>
        <p:sp>
          <p:nvSpPr>
            <p:cNvPr id="19" name="모서리가 둥근 직사각형 18"/>
            <p:cNvSpPr/>
            <p:nvPr/>
          </p:nvSpPr>
          <p:spPr>
            <a:xfrm>
              <a:off x="5520383" y="6372919"/>
              <a:ext cx="4495521" cy="647872"/>
            </a:xfrm>
            <a:prstGeom prst="roundRect">
              <a:avLst>
                <a:gd name="adj" fmla="val 7741"/>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155575" indent="-155575">
                <a:spcAft>
                  <a:spcPts val="1200"/>
                </a:spcAft>
                <a:buClr>
                  <a:srgbClr val="990033"/>
                </a:buClr>
                <a:buFont typeface="Wingdings" pitchFamily="2" charset="2"/>
                <a:buChar char="ü"/>
              </a:pPr>
              <a:r>
                <a:rPr lang="ko-KR" altLang="en-US" sz="1400" spc="-150" dirty="0" smtClean="0">
                  <a:solidFill>
                    <a:schemeClr val="tx1"/>
                  </a:solidFill>
                  <a:latin typeface="-윤고딕330" pitchFamily="18" charset="-127"/>
                  <a:ea typeface="-윤고딕330" pitchFamily="18" charset="-127"/>
                </a:rPr>
                <a:t>수의계약에 의한</a:t>
              </a:r>
              <a:r>
                <a:rPr lang="en-US" altLang="ko-KR" sz="1400" spc="-150" dirty="0" smtClean="0">
                  <a:solidFill>
                    <a:schemeClr val="tx1"/>
                  </a:solidFill>
                  <a:latin typeface="-윤고딕330" pitchFamily="18" charset="-127"/>
                  <a:ea typeface="-윤고딕330" pitchFamily="18" charset="-127"/>
                </a:rPr>
                <a:t>‘</a:t>
              </a:r>
              <a:r>
                <a:rPr lang="ko-KR" altLang="en-US" sz="1400" spc="-150" dirty="0" smtClean="0">
                  <a:solidFill>
                    <a:schemeClr val="tx1"/>
                  </a:solidFill>
                  <a:latin typeface="-윤고딕330" pitchFamily="18" charset="-127"/>
                  <a:ea typeface="-윤고딕330" pitchFamily="18" charset="-127"/>
                </a:rPr>
                <a:t>양도</a:t>
              </a:r>
              <a:r>
                <a:rPr lang="en-US" altLang="ko-KR" sz="1400" spc="-150" dirty="0" smtClean="0">
                  <a:solidFill>
                    <a:schemeClr val="tx1"/>
                  </a:solidFill>
                  <a:latin typeface="-윤고딕330" pitchFamily="18" charset="-127"/>
                  <a:ea typeface="-윤고딕330" pitchFamily="18" charset="-127"/>
                </a:rPr>
                <a:t>’</a:t>
              </a:r>
              <a:r>
                <a:rPr lang="ko-KR" altLang="en-US" sz="1400" spc="-150" dirty="0" smtClean="0">
                  <a:solidFill>
                    <a:schemeClr val="tx1"/>
                  </a:solidFill>
                  <a:latin typeface="-윤고딕330" pitchFamily="18" charset="-127"/>
                  <a:ea typeface="-윤고딕330" pitchFamily="18" charset="-127"/>
                </a:rPr>
                <a:t>용어 사용</a:t>
              </a:r>
            </a:p>
          </p:txBody>
        </p:sp>
      </p:grpSp>
      <p:sp>
        <p:nvSpPr>
          <p:cNvPr id="20" name="직사각형 19"/>
          <p:cNvSpPr/>
          <p:nvPr/>
        </p:nvSpPr>
        <p:spPr>
          <a:xfrm>
            <a:off x="673009" y="1908423"/>
            <a:ext cx="9537148" cy="1080120"/>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lnSpc>
                <a:spcPct val="120000"/>
              </a:lnSpc>
              <a:spcAft>
                <a:spcPts val="8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개발행위허가를 받은 자 등이 새로이 공공시설을 설치하거나 기존의 공공시설에 대체되는 공공시설을 설치한 때에    </a:t>
            </a:r>
            <a:r>
              <a:rPr lang="ko-KR" altLang="en-US" sz="1600" spc="-30" dirty="0" smtClean="0">
                <a:solidFill>
                  <a:srgbClr val="C00000"/>
                </a:solidFill>
                <a:latin typeface="-윤고딕340" pitchFamily="18" charset="-127"/>
                <a:ea typeface="-윤고딕340" pitchFamily="18" charset="-127"/>
              </a:rPr>
              <a:t>새로이 설치된 공공시설이 그 시설을 관리한 관리청에게 무상으로 소유권이 변동이 되는 것</a:t>
            </a:r>
            <a:endParaRPr lang="en-US" altLang="ko-KR" sz="1500" spc="-30" dirty="0" smtClean="0">
              <a:solidFill>
                <a:srgbClr val="C00000"/>
              </a:solidFill>
              <a:latin typeface="-윤고딕340" pitchFamily="18" charset="-127"/>
              <a:ea typeface="-윤고딕340" pitchFamily="18" charset="-127"/>
            </a:endParaRPr>
          </a:p>
          <a:p>
            <a:pPr marL="188913" indent="-188913" algn="just">
              <a:lnSpc>
                <a:spcPct val="120000"/>
              </a:lnSpc>
              <a:spcAft>
                <a:spcPts val="8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법률에 의하여 수용의 효과가 발생하는 </a:t>
            </a:r>
            <a:r>
              <a:rPr lang="ko-KR" altLang="en-US" sz="1500" spc="-30" dirty="0" smtClean="0">
                <a:solidFill>
                  <a:srgbClr val="C00000"/>
                </a:solidFill>
                <a:latin typeface="-윤고딕340" pitchFamily="18" charset="-127"/>
                <a:ea typeface="-윤고딕340" pitchFamily="18" charset="-127"/>
              </a:rPr>
              <a:t>소위 입법 수용에 해당한다는 견해</a:t>
            </a:r>
            <a:r>
              <a:rPr lang="ko-KR" altLang="en-US" sz="1500" spc="-30" dirty="0" smtClean="0">
                <a:solidFill>
                  <a:prstClr val="black"/>
                </a:solidFill>
                <a:latin typeface="-윤고딕320" pitchFamily="18" charset="-127"/>
                <a:ea typeface="-윤고딕320" pitchFamily="18" charset="-127"/>
              </a:rPr>
              <a:t>도 존재하고</a:t>
            </a:r>
            <a:r>
              <a:rPr lang="ko-KR" altLang="en-US" sz="1500" spc="-30" dirty="0" smtClean="0">
                <a:solidFill>
                  <a:srgbClr val="C00000"/>
                </a:solidFill>
                <a:latin typeface="-윤고딕340" pitchFamily="18" charset="-127"/>
                <a:ea typeface="-윤고딕340" pitchFamily="18" charset="-127"/>
              </a:rPr>
              <a:t> 헌법재판소 판례의 경우 공공시설의 무상귀속의 대상을 소유권만으로 전제</a:t>
            </a:r>
            <a:r>
              <a:rPr lang="ko-KR" altLang="en-US" sz="1500" spc="-30" dirty="0" smtClean="0">
                <a:solidFill>
                  <a:prstClr val="black"/>
                </a:solidFill>
                <a:latin typeface="-윤고딕320" pitchFamily="18" charset="-127"/>
                <a:ea typeface="-윤고딕320" pitchFamily="18" charset="-127"/>
              </a:rPr>
              <a:t>하고 있어 해석상 어려움이 상존</a:t>
            </a:r>
          </a:p>
        </p:txBody>
      </p:sp>
      <p:sp>
        <p:nvSpPr>
          <p:cNvPr id="21"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12</a:t>
            </a:fld>
            <a:endParaRPr lang="ko-KR" altLang="en-US" dirty="0">
              <a:solidFill>
                <a:prstClr val="white"/>
              </a:solidFill>
            </a:endParaRPr>
          </a:p>
        </p:txBody>
      </p:sp>
      <p:sp>
        <p:nvSpPr>
          <p:cNvPr id="22" name="직사각형 21"/>
          <p:cNvSpPr/>
          <p:nvPr/>
        </p:nvSpPr>
        <p:spPr>
          <a:xfrm>
            <a:off x="677331" y="5094665"/>
            <a:ext cx="9537148" cy="84620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lnSpc>
                <a:spcPct val="120000"/>
              </a:lnSpc>
              <a:spcAft>
                <a:spcPts val="800"/>
              </a:spcAft>
              <a:buFont typeface="Wingdings" pitchFamily="2" charset="2"/>
              <a:buChar char="§"/>
            </a:pPr>
            <a:r>
              <a:rPr lang="ko-KR" altLang="en-US" sz="1500" spc="-30" dirty="0" smtClean="0">
                <a:solidFill>
                  <a:srgbClr val="C00000"/>
                </a:solidFill>
                <a:latin typeface="-윤고딕340" pitchFamily="18" charset="-127"/>
                <a:ea typeface="-윤고딕340" pitchFamily="18" charset="-127"/>
              </a:rPr>
              <a:t>새로 설치된 기반시설이 관리청에 무상으로 귀속됨으로써 발생하는 사업시행자의 재산상의 손실을 고려</a:t>
            </a:r>
            <a:endParaRPr lang="en-US" altLang="ko-KR" sz="1500" spc="-30" dirty="0" smtClean="0">
              <a:solidFill>
                <a:srgbClr val="C00000"/>
              </a:solidFill>
              <a:latin typeface="-윤고딕340" pitchFamily="18" charset="-127"/>
              <a:ea typeface="-윤고딕340" pitchFamily="18" charset="-127"/>
            </a:endParaRPr>
          </a:p>
          <a:p>
            <a:pPr marL="188913" indent="-188913" algn="just">
              <a:lnSpc>
                <a:spcPct val="120000"/>
              </a:lnSpc>
              <a:spcAft>
                <a:spcPts val="8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사업시행자가 설치한 기반시설의 설치비용에 상당하는 범위 안에서 정비사업의 시행으로 </a:t>
            </a:r>
            <a:r>
              <a:rPr lang="ko-KR" altLang="en-US" sz="1500" spc="-30" dirty="0" smtClean="0">
                <a:solidFill>
                  <a:srgbClr val="C00000"/>
                </a:solidFill>
                <a:latin typeface="-윤고딕340" pitchFamily="18" charset="-127"/>
                <a:ea typeface="-윤고딕340" pitchFamily="18" charset="-127"/>
              </a:rPr>
              <a:t>용도가 폐지되는 국가 또는 </a:t>
            </a:r>
            <a:r>
              <a:rPr lang="ko-KR" altLang="en-US" sz="1500" spc="-30" dirty="0" err="1" smtClean="0">
                <a:solidFill>
                  <a:srgbClr val="C00000"/>
                </a:solidFill>
                <a:latin typeface="-윤고딕340" pitchFamily="18" charset="-127"/>
                <a:ea typeface="-윤고딕340" pitchFamily="18" charset="-127"/>
              </a:rPr>
              <a:t>지자체</a:t>
            </a:r>
            <a:r>
              <a:rPr lang="ko-KR" altLang="en-US" sz="1500" spc="-30" dirty="0" smtClean="0">
                <a:solidFill>
                  <a:srgbClr val="C00000"/>
                </a:solidFill>
                <a:latin typeface="-윤고딕340" pitchFamily="18" charset="-127"/>
                <a:ea typeface="-윤고딕340" pitchFamily="18" charset="-127"/>
              </a:rPr>
              <a:t> 소유 기반시설의 소유권이 사업시행자에게 원시적으로 귀속되는 것</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02</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6" name="제목 1"/>
          <p:cNvSpPr txBox="1">
            <a:spLocks/>
          </p:cNvSpPr>
          <p:nvPr/>
        </p:nvSpPr>
        <p:spPr bwMode="auto">
          <a:xfrm>
            <a:off x="234471" y="897252"/>
            <a:ext cx="9855200" cy="500063"/>
          </a:xfrm>
          <a:prstGeom prst="rect">
            <a:avLst/>
          </a:prstGeom>
          <a:ln>
            <a:miter lim="800000"/>
            <a:headEnd/>
            <a:tailEnd/>
          </a:ln>
        </p:spPr>
        <p:txBody>
          <a:bodyPr/>
          <a:lstStyle/>
          <a:p>
            <a:pPr>
              <a:defRPr/>
            </a:pPr>
            <a:r>
              <a:rPr lang="en-US" altLang="ko-KR" sz="2800" dirty="0" smtClean="0">
                <a:solidFill>
                  <a:schemeClr val="tx2"/>
                </a:solidFill>
                <a:latin typeface="-윤고딕350" pitchFamily="18" charset="-127"/>
                <a:ea typeface="-윤고딕350" pitchFamily="18" charset="-127"/>
                <a:cs typeface="Arial" pitchFamily="34" charset="0"/>
              </a:rPr>
              <a:t>2</a:t>
            </a:r>
            <a:r>
              <a:rPr kumimoji="0" lang="en-US" altLang="ko-KR" sz="2800" dirty="0" smtClean="0">
                <a:solidFill>
                  <a:schemeClr val="tx2"/>
                </a:solidFill>
                <a:latin typeface="-윤고딕350" pitchFamily="18" charset="-127"/>
                <a:ea typeface="-윤고딕350" pitchFamily="18" charset="-127"/>
                <a:cs typeface="Arial" pitchFamily="34" charset="0"/>
              </a:rPr>
              <a:t>. </a:t>
            </a:r>
            <a:r>
              <a:rPr kumimoji="0" lang="ko-KR" altLang="en-US" sz="2800" dirty="0" smtClean="0">
                <a:solidFill>
                  <a:schemeClr val="tx2"/>
                </a:solidFill>
                <a:latin typeface="-윤고딕350" pitchFamily="18" charset="-127"/>
                <a:ea typeface="-윤고딕350" pitchFamily="18" charset="-127"/>
                <a:cs typeface="Arial" pitchFamily="34" charset="0"/>
              </a:rPr>
              <a:t>기부채납과 무상귀속</a:t>
            </a:r>
            <a:endParaRPr kumimoji="0" lang="ko-KR" altLang="en-US" sz="2000" dirty="0">
              <a:solidFill>
                <a:srgbClr val="0033CC"/>
              </a:solidFill>
              <a:latin typeface="-윤고딕350" pitchFamily="18" charset="-127"/>
              <a:ea typeface="-윤고딕350" pitchFamily="18" charset="-127"/>
            </a:endParaRPr>
          </a:p>
        </p:txBody>
      </p:sp>
      <p:sp>
        <p:nvSpPr>
          <p:cNvPr id="7" name="제목 1"/>
          <p:cNvSpPr txBox="1">
            <a:spLocks/>
          </p:cNvSpPr>
          <p:nvPr/>
        </p:nvSpPr>
        <p:spPr bwMode="auto">
          <a:xfrm>
            <a:off x="388044" y="1487526"/>
            <a:ext cx="9855200" cy="500063"/>
          </a:xfrm>
          <a:prstGeom prst="rect">
            <a:avLst/>
          </a:prstGeom>
          <a:ln>
            <a:miter lim="800000"/>
            <a:headEnd/>
            <a:tailEnd/>
          </a:ln>
        </p:spPr>
        <p:txBody>
          <a:bodyPr/>
          <a:lstStyle/>
          <a:p>
            <a:pPr>
              <a:defRPr/>
            </a:pPr>
            <a:r>
              <a:rPr kumimoji="0" lang="en-US" altLang="ko-KR" sz="2000" dirty="0" smtClean="0">
                <a:solidFill>
                  <a:schemeClr val="tx2"/>
                </a:solidFill>
                <a:latin typeface="-윤고딕350" pitchFamily="18" charset="-127"/>
                <a:ea typeface="-윤고딕350" pitchFamily="18" charset="-127"/>
                <a:cs typeface="Arial" pitchFamily="34" charset="0"/>
              </a:rPr>
              <a:t>1) </a:t>
            </a:r>
            <a:r>
              <a:rPr kumimoji="0" lang="ko-KR" altLang="en-US" sz="2000" dirty="0" smtClean="0">
                <a:solidFill>
                  <a:schemeClr val="tx2"/>
                </a:solidFill>
                <a:latin typeface="-윤고딕350" pitchFamily="18" charset="-127"/>
                <a:ea typeface="-윤고딕350" pitchFamily="18" charset="-127"/>
                <a:cs typeface="Arial" pitchFamily="34" charset="0"/>
              </a:rPr>
              <a:t>개념적 차이 </a:t>
            </a:r>
            <a:endParaRPr kumimoji="0" lang="ko-KR" altLang="en-US" sz="2000" dirty="0">
              <a:solidFill>
                <a:schemeClr val="tx2"/>
              </a:solidFill>
              <a:latin typeface="-윤고딕350" pitchFamily="18" charset="-127"/>
              <a:ea typeface="-윤고딕350" pitchFamily="18" charset="-127"/>
            </a:endParaRPr>
          </a:p>
        </p:txBody>
      </p:sp>
      <p:graphicFrame>
        <p:nvGraphicFramePr>
          <p:cNvPr id="8" name="표 7"/>
          <p:cNvGraphicFramePr>
            <a:graphicFrameLocks noGrp="1"/>
          </p:cNvGraphicFramePr>
          <p:nvPr/>
        </p:nvGraphicFramePr>
        <p:xfrm>
          <a:off x="810196" y="4356695"/>
          <a:ext cx="9073579" cy="3024337"/>
        </p:xfrm>
        <a:graphic>
          <a:graphicData uri="http://schemas.openxmlformats.org/drawingml/2006/table">
            <a:tbl>
              <a:tblPr/>
              <a:tblGrid>
                <a:gridCol w="1491753"/>
                <a:gridCol w="3723291"/>
                <a:gridCol w="3858535"/>
              </a:tblGrid>
              <a:tr h="295938">
                <a:tc>
                  <a:txBody>
                    <a:bodyPr/>
                    <a:lstStyle/>
                    <a:p>
                      <a:pPr algn="ctr"/>
                      <a:r>
                        <a:rPr lang="ko-KR" altLang="en-US" sz="1400" dirty="0">
                          <a:solidFill>
                            <a:schemeClr val="bg1"/>
                          </a:solidFill>
                          <a:latin typeface="-윤고딕340" pitchFamily="18" charset="-127"/>
                          <a:ea typeface="-윤고딕340" pitchFamily="18" charset="-127"/>
                        </a:rPr>
                        <a:t>구분</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ko-KR" altLang="en-US" sz="1400" dirty="0">
                          <a:solidFill>
                            <a:schemeClr val="bg1"/>
                          </a:solidFill>
                          <a:latin typeface="-윤고딕340" pitchFamily="18" charset="-127"/>
                          <a:ea typeface="-윤고딕340" pitchFamily="18" charset="-127"/>
                        </a:rPr>
                        <a:t>무상귀속</a:t>
                      </a:r>
                    </a:p>
                  </a:txBody>
                  <a:tcPr marL="42663" marR="42663" marT="11795" marB="11795"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ko-KR" altLang="en-US" sz="1400" dirty="0">
                          <a:solidFill>
                            <a:schemeClr val="bg1"/>
                          </a:solidFill>
                          <a:latin typeface="-윤고딕340" pitchFamily="18" charset="-127"/>
                          <a:ea typeface="-윤고딕340" pitchFamily="18" charset="-127"/>
                        </a:rPr>
                        <a:t>기부채납</a:t>
                      </a:r>
                    </a:p>
                  </a:txBody>
                  <a:tcPr marL="42663" marR="42663" marT="11795" marB="11795" anchor="ctr">
                    <a:lnL w="3175" cap="flat" cmpd="sng" algn="ctr">
                      <a:solidFill>
                        <a:schemeClr val="bg1"/>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929862">
                <a:tc>
                  <a:txBody>
                    <a:bodyPr/>
                    <a:lstStyle/>
                    <a:p>
                      <a:pPr algn="ctr"/>
                      <a:r>
                        <a:rPr lang="ko-KR" altLang="en-US" sz="1400" dirty="0">
                          <a:latin typeface="-윤고딕330" pitchFamily="18" charset="-127"/>
                          <a:ea typeface="-윤고딕330" pitchFamily="18" charset="-127"/>
                        </a:rPr>
                        <a:t>법적 성질</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600"/>
                        </a:spcAft>
                      </a:pP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법률 규정에 의한 물권변동</a:t>
                      </a:r>
                      <a:r>
                        <a:rPr lang="en-US" altLang="ko-KR" sz="1400" dirty="0">
                          <a:latin typeface="-윤고딕320" pitchFamily="18" charset="-127"/>
                          <a:ea typeface="-윤고딕320" pitchFamily="18" charset="-127"/>
                        </a:rPr>
                        <a:t>/</a:t>
                      </a:r>
                      <a:r>
                        <a:rPr lang="ko-KR" altLang="en-US" sz="1400" dirty="0">
                          <a:latin typeface="-윤고딕320" pitchFamily="18" charset="-127"/>
                          <a:ea typeface="-윤고딕320" pitchFamily="18" charset="-127"/>
                        </a:rPr>
                        <a:t>원시취득</a:t>
                      </a:r>
                    </a:p>
                    <a:p>
                      <a:pPr>
                        <a:spcAft>
                          <a:spcPts val="600"/>
                        </a:spcAft>
                      </a:pP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입법수용에 의한 소유권 박탈행위</a:t>
                      </a:r>
                    </a:p>
                    <a:p>
                      <a:pPr>
                        <a:spcAft>
                          <a:spcPts val="600"/>
                        </a:spcAft>
                      </a:pP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일방적 이전</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1125" indent="-111125">
                        <a:spcAft>
                          <a:spcPts val="600"/>
                        </a:spcAft>
                      </a:pP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사법상 법률행위</a:t>
                      </a:r>
                      <a:r>
                        <a:rPr lang="en-US" altLang="ko-KR" sz="1400" dirty="0">
                          <a:latin typeface="-윤고딕320" pitchFamily="18" charset="-127"/>
                          <a:ea typeface="-윤고딕320" pitchFamily="18" charset="-127"/>
                        </a:rPr>
                        <a:t>(</a:t>
                      </a:r>
                      <a:r>
                        <a:rPr lang="ko-KR" altLang="en-US" sz="1400" dirty="0" err="1">
                          <a:latin typeface="-윤고딕320" pitchFamily="18" charset="-127"/>
                          <a:ea typeface="-윤고딕320" pitchFamily="18" charset="-127"/>
                        </a:rPr>
                        <a:t>부담부</a:t>
                      </a:r>
                      <a:r>
                        <a:rPr lang="ko-KR" altLang="en-US" sz="1400" dirty="0">
                          <a:latin typeface="-윤고딕320" pitchFamily="18" charset="-127"/>
                          <a:ea typeface="-윤고딕320" pitchFamily="18" charset="-127"/>
                        </a:rPr>
                        <a:t> 증여계약</a:t>
                      </a: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또는 공법상 법률행위</a:t>
                      </a:r>
                    </a:p>
                    <a:p>
                      <a:pPr>
                        <a:spcAft>
                          <a:spcPts val="600"/>
                        </a:spcAft>
                      </a:pP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상호동의 및 합의가 전제*</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95938">
                <a:tc>
                  <a:txBody>
                    <a:bodyPr/>
                    <a:lstStyle/>
                    <a:p>
                      <a:pPr algn="ctr"/>
                      <a:r>
                        <a:rPr lang="ko-KR" altLang="en-US" sz="1400" dirty="0">
                          <a:latin typeface="-윤고딕330" pitchFamily="18" charset="-127"/>
                          <a:ea typeface="-윤고딕330" pitchFamily="18" charset="-127"/>
                        </a:rPr>
                        <a:t>대상</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600"/>
                        </a:spcAft>
                      </a:pP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시설 및 토지</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600"/>
                        </a:spcAft>
                      </a:pPr>
                      <a:r>
                        <a:rPr lang="en-US" altLang="ko-KR" sz="1400">
                          <a:latin typeface="-윤고딕320" pitchFamily="18" charset="-127"/>
                          <a:ea typeface="-윤고딕320" pitchFamily="18" charset="-127"/>
                        </a:rPr>
                        <a:t>• </a:t>
                      </a:r>
                      <a:r>
                        <a:rPr lang="ko-KR" altLang="en-US" sz="1400">
                          <a:latin typeface="-윤고딕320" pitchFamily="18" charset="-127"/>
                          <a:ea typeface="-윤고딕320" pitchFamily="18" charset="-127"/>
                        </a:rPr>
                        <a:t>부동산</a:t>
                      </a:r>
                      <a:r>
                        <a:rPr lang="en-US" altLang="ko-KR" sz="1400">
                          <a:latin typeface="-윤고딕320" pitchFamily="18" charset="-127"/>
                          <a:ea typeface="-윤고딕320" pitchFamily="18" charset="-127"/>
                        </a:rPr>
                        <a:t>, </a:t>
                      </a:r>
                      <a:r>
                        <a:rPr lang="ko-KR" altLang="en-US" sz="1400">
                          <a:latin typeface="-윤고딕320" pitchFamily="18" charset="-127"/>
                          <a:ea typeface="-윤고딕320" pitchFamily="18" charset="-127"/>
                        </a:rPr>
                        <a:t>각종 권리</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30975">
                <a:tc>
                  <a:txBody>
                    <a:bodyPr/>
                    <a:lstStyle/>
                    <a:p>
                      <a:pPr algn="ctr"/>
                      <a:r>
                        <a:rPr lang="ko-KR" altLang="en-US" sz="1400" dirty="0">
                          <a:latin typeface="-윤고딕330" pitchFamily="18" charset="-127"/>
                          <a:ea typeface="-윤고딕330" pitchFamily="18" charset="-127"/>
                        </a:rPr>
                        <a:t>인센티브 적용</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600"/>
                        </a:spcAft>
                      </a:pP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인센티브 조건이 수반되지 않음</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600"/>
                        </a:spcAft>
                      </a:pPr>
                      <a:r>
                        <a:rPr lang="en-US" altLang="ko-KR" sz="1400">
                          <a:latin typeface="-윤고딕320" pitchFamily="18" charset="-127"/>
                          <a:ea typeface="-윤고딕320" pitchFamily="18" charset="-127"/>
                        </a:rPr>
                        <a:t>• </a:t>
                      </a:r>
                      <a:r>
                        <a:rPr lang="ko-KR" altLang="en-US" sz="1400">
                          <a:latin typeface="-윤고딕320" pitchFamily="18" charset="-127"/>
                          <a:ea typeface="-윤고딕320" pitchFamily="18" charset="-127"/>
                        </a:rPr>
                        <a:t>인센티브 부여 가능</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62411">
                <a:tc>
                  <a:txBody>
                    <a:bodyPr/>
                    <a:lstStyle/>
                    <a:p>
                      <a:pPr algn="ctr"/>
                      <a:r>
                        <a:rPr lang="ko-KR" altLang="en-US" sz="1400" dirty="0">
                          <a:latin typeface="-윤고딕330" pitchFamily="18" charset="-127"/>
                          <a:ea typeface="-윤고딕330" pitchFamily="18" charset="-127"/>
                        </a:rPr>
                        <a:t>권리이전 절차</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600"/>
                        </a:spcAft>
                      </a:pP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준공검사를 받음과 동시에 귀속 간주</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spcAft>
                          <a:spcPts val="600"/>
                        </a:spcAft>
                      </a:pP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채납에 필요한 서류를 받은 후 일정 </a:t>
                      </a:r>
                      <a:r>
                        <a:rPr lang="ko-KR" altLang="en-US" sz="1400" dirty="0" err="1">
                          <a:latin typeface="-윤고딕320" pitchFamily="18" charset="-127"/>
                          <a:ea typeface="-윤고딕320" pitchFamily="18" charset="-127"/>
                        </a:rPr>
                        <a:t>기간이후</a:t>
                      </a:r>
                      <a:r>
                        <a:rPr lang="ko-KR" altLang="en-US" sz="1400" dirty="0">
                          <a:latin typeface="-윤고딕320" pitchFamily="18" charset="-127"/>
                          <a:ea typeface="-윤고딕320" pitchFamily="18" charset="-127"/>
                        </a:rPr>
                        <a:t> 권리 이전 절차</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30975">
                <a:tc>
                  <a:txBody>
                    <a:bodyPr/>
                    <a:lstStyle/>
                    <a:p>
                      <a:pPr algn="ctr"/>
                      <a:r>
                        <a:rPr lang="ko-KR" altLang="en-US" sz="1400" dirty="0">
                          <a:latin typeface="-윤고딕330" pitchFamily="18" charset="-127"/>
                          <a:ea typeface="-윤고딕330" pitchFamily="18" charset="-127"/>
                        </a:rPr>
                        <a:t>근거법령</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600"/>
                        </a:spcAft>
                      </a:pPr>
                      <a:r>
                        <a:rPr lang="en-US" altLang="ko-KR" sz="1400" dirty="0">
                          <a:latin typeface="-윤고딕320" pitchFamily="18" charset="-127"/>
                          <a:ea typeface="-윤고딕320" pitchFamily="18" charset="-127"/>
                        </a:rPr>
                        <a:t>• </a:t>
                      </a:r>
                      <a:r>
                        <a:rPr lang="ko-KR" altLang="en-US" sz="1400" dirty="0" err="1">
                          <a:latin typeface="-윤고딕320" pitchFamily="18" charset="-127"/>
                          <a:ea typeface="-윤고딕320" pitchFamily="18" charset="-127"/>
                        </a:rPr>
                        <a:t>국계법</a:t>
                      </a:r>
                      <a:r>
                        <a:rPr lang="ko-KR" altLang="en-US" sz="1400" dirty="0">
                          <a:latin typeface="-윤고딕320" pitchFamily="18" charset="-127"/>
                          <a:ea typeface="-윤고딕320" pitchFamily="18" charset="-127"/>
                        </a:rPr>
                        <a:t> 및 각종 개발관련 법령</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600"/>
                        </a:spcAft>
                      </a:pP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국유재산법 </a:t>
                      </a:r>
                      <a:r>
                        <a:rPr lang="en-US" altLang="ko-KR" sz="1400" dirty="0">
                          <a:latin typeface="-윤고딕320" pitchFamily="18" charset="-127"/>
                          <a:ea typeface="-윤고딕320" pitchFamily="18" charset="-127"/>
                        </a:rPr>
                        <a:t>, </a:t>
                      </a:r>
                      <a:r>
                        <a:rPr lang="ko-KR" altLang="en-US" sz="1400" dirty="0">
                          <a:latin typeface="-윤고딕320" pitchFamily="18" charset="-127"/>
                          <a:ea typeface="-윤고딕320" pitchFamily="18" charset="-127"/>
                        </a:rPr>
                        <a:t>공유재산 및 물품관리법</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8238">
                <a:tc gridSpan="3">
                  <a:txBody>
                    <a:bodyPr/>
                    <a:lstStyle/>
                    <a:p>
                      <a:pPr marL="0" marR="0" algn="just">
                        <a:lnSpc>
                          <a:spcPct val="160000"/>
                        </a:lnSpc>
                        <a:spcBef>
                          <a:spcPts val="0"/>
                        </a:spcBef>
                        <a:spcAft>
                          <a:spcPts val="0"/>
                        </a:spcAft>
                      </a:pPr>
                      <a:r>
                        <a:rPr lang="ko-KR" altLang="en-US" sz="1000" dirty="0">
                          <a:solidFill>
                            <a:srgbClr val="000000"/>
                          </a:solidFill>
                          <a:latin typeface="-윤고딕330" pitchFamily="18" charset="-127"/>
                          <a:ea typeface="-윤고딕330" pitchFamily="18" charset="-127"/>
                        </a:rPr>
                        <a:t>* 부관으로 인한 사실상의 강제가 대부분이기는 하나 별도의 계약이 필요</a:t>
                      </a:r>
                    </a:p>
                  </a:txBody>
                  <a:tcPr marL="42663" marR="42663" marT="11795" marB="11795"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latinLnBrk="1"/>
                      <a:endParaRPr lang="ko-KR" altLang="en-US"/>
                    </a:p>
                  </a:txBody>
                  <a:tcPr/>
                </a:tc>
                <a:tc hMerge="1">
                  <a:txBody>
                    <a:bodyPr/>
                    <a:lstStyle/>
                    <a:p>
                      <a:pPr latinLnBrk="1"/>
                      <a:endParaRPr lang="ko-KR" altLang="en-US"/>
                    </a:p>
                  </a:txBody>
                  <a:tcPr/>
                </a:tc>
              </a:tr>
            </a:tbl>
          </a:graphicData>
        </a:graphic>
      </p:graphicFrame>
      <p:sp>
        <p:nvSpPr>
          <p:cNvPr id="9" name="직사각형 8"/>
          <p:cNvSpPr/>
          <p:nvPr/>
        </p:nvSpPr>
        <p:spPr>
          <a:xfrm>
            <a:off x="671565" y="1908423"/>
            <a:ext cx="9212210" cy="50405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lnSpc>
                <a:spcPct val="120000"/>
              </a:lnSpc>
              <a:spcAft>
                <a:spcPts val="800"/>
              </a:spcAft>
              <a:buFont typeface="Wingdings" pitchFamily="2" charset="2"/>
              <a:buChar char="§"/>
            </a:pPr>
            <a:r>
              <a:rPr lang="ko-KR" altLang="en-US" sz="1500" spc="-30" dirty="0" smtClean="0">
                <a:solidFill>
                  <a:srgbClr val="C00000"/>
                </a:solidFill>
                <a:latin typeface="-윤고딕340" pitchFamily="18" charset="-127"/>
                <a:ea typeface="-윤고딕340" pitchFamily="18" charset="-127"/>
              </a:rPr>
              <a:t>무상귀속은</a:t>
            </a:r>
            <a:r>
              <a:rPr lang="ko-KR" altLang="en-US" sz="1500" spc="-30" dirty="0" smtClean="0">
                <a:solidFill>
                  <a:schemeClr val="tx1"/>
                </a:solidFill>
                <a:latin typeface="-윤고딕320" pitchFamily="18" charset="-127"/>
                <a:ea typeface="-윤고딕320" pitchFamily="18" charset="-127"/>
              </a:rPr>
              <a:t> 국토계획법에 의한 토지형질변경행위허가와 이에 따른 공공시설 및 토지를 행정청에 무상으로 귀속되는 바</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이는 민법 </a:t>
            </a:r>
            <a:r>
              <a:rPr lang="en-US" altLang="ko-KR" sz="1500" spc="-30" dirty="0" smtClean="0">
                <a:solidFill>
                  <a:schemeClr val="tx1"/>
                </a:solidFill>
                <a:latin typeface="-윤고딕320" pitchFamily="18" charset="-127"/>
                <a:ea typeface="-윤고딕320" pitchFamily="18" charset="-127"/>
              </a:rPr>
              <a:t>187</a:t>
            </a:r>
            <a:r>
              <a:rPr lang="ko-KR" altLang="en-US" sz="1500" spc="-30" dirty="0" smtClean="0">
                <a:solidFill>
                  <a:schemeClr val="tx1"/>
                </a:solidFill>
                <a:latin typeface="-윤고딕320" pitchFamily="18" charset="-127"/>
                <a:ea typeface="-윤고딕320" pitchFamily="18" charset="-127"/>
              </a:rPr>
              <a:t>조 규정에 의한 </a:t>
            </a:r>
            <a:r>
              <a:rPr lang="ko-KR" altLang="en-US" sz="1500" spc="-30" dirty="0" smtClean="0">
                <a:solidFill>
                  <a:srgbClr val="C00000"/>
                </a:solidFill>
                <a:latin typeface="-윤고딕340" pitchFamily="18" charset="-127"/>
                <a:ea typeface="-윤고딕340" pitchFamily="18" charset="-127"/>
              </a:rPr>
              <a:t>법률규정에 의한 물권변동</a:t>
            </a:r>
            <a:r>
              <a:rPr lang="en-US" altLang="ko-KR" sz="1500" spc="-30" dirty="0" smtClean="0">
                <a:solidFill>
                  <a:srgbClr val="C00000"/>
                </a:solidFill>
                <a:latin typeface="-윤고딕340" pitchFamily="18" charset="-127"/>
                <a:ea typeface="-윤고딕340" pitchFamily="18" charset="-127"/>
              </a:rPr>
              <a:t>, </a:t>
            </a:r>
            <a:r>
              <a:rPr lang="ko-KR" altLang="en-US" sz="1500" spc="-30" dirty="0" smtClean="0">
                <a:solidFill>
                  <a:srgbClr val="C00000"/>
                </a:solidFill>
                <a:latin typeface="-윤고딕340" pitchFamily="18" charset="-127"/>
                <a:ea typeface="-윤고딕340" pitchFamily="18" charset="-127"/>
              </a:rPr>
              <a:t>원시취득임 </a:t>
            </a:r>
            <a:endParaRPr lang="en-US" altLang="ko-KR" sz="1500" spc="-30" dirty="0" smtClean="0">
              <a:solidFill>
                <a:srgbClr val="C00000"/>
              </a:solidFill>
              <a:latin typeface="-윤고딕340" pitchFamily="18" charset="-127"/>
              <a:ea typeface="-윤고딕340" pitchFamily="18" charset="-127"/>
            </a:endParaRPr>
          </a:p>
        </p:txBody>
      </p:sp>
      <p:sp>
        <p:nvSpPr>
          <p:cNvPr id="10" name="직사각형 9"/>
          <p:cNvSpPr/>
          <p:nvPr/>
        </p:nvSpPr>
        <p:spPr>
          <a:xfrm>
            <a:off x="728137" y="2555217"/>
            <a:ext cx="9300527" cy="289310"/>
          </a:xfrm>
          <a:prstGeom prst="rect">
            <a:avLst/>
          </a:prstGeom>
        </p:spPr>
        <p:txBody>
          <a:bodyPr wrap="square">
            <a:spAutoFit/>
          </a:bodyPr>
          <a:lstStyle/>
          <a:p>
            <a:pPr marL="268288" lvl="0" indent="-268288">
              <a:lnSpc>
                <a:spcPct val="80000"/>
              </a:lnSpc>
              <a:spcBef>
                <a:spcPct val="20000"/>
              </a:spcBef>
              <a:spcAft>
                <a:spcPts val="600"/>
              </a:spcAft>
            </a:pPr>
            <a:r>
              <a:rPr lang="ko-KR" altLang="en-US" sz="1600" spc="-50" dirty="0" smtClean="0">
                <a:solidFill>
                  <a:srgbClr val="0000FF"/>
                </a:solidFill>
                <a:latin typeface="-윤고딕350" pitchFamily="18" charset="-127"/>
                <a:ea typeface="-윤고딕350" pitchFamily="18" charset="-127"/>
              </a:rPr>
              <a:t>⇒</a:t>
            </a:r>
            <a:r>
              <a:rPr lang="en-US" altLang="ko-KR" sz="1600" spc="-50" dirty="0" smtClean="0">
                <a:solidFill>
                  <a:srgbClr val="0000FF"/>
                </a:solidFill>
                <a:latin typeface="-윤고딕350" pitchFamily="18" charset="-127"/>
                <a:ea typeface="-윤고딕350" pitchFamily="18" charset="-127"/>
              </a:rPr>
              <a:t> </a:t>
            </a:r>
            <a:r>
              <a:rPr lang="ko-KR" altLang="en-US" sz="1600" spc="-50" dirty="0" smtClean="0">
                <a:solidFill>
                  <a:srgbClr val="0000FF"/>
                </a:solidFill>
                <a:latin typeface="-윤고딕350" pitchFamily="18" charset="-127"/>
                <a:ea typeface="-윤고딕350" pitchFamily="18" charset="-127"/>
              </a:rPr>
              <a:t>무상귀속은 사법상의 증여계약인 기부채납과 차이가 있으며</a:t>
            </a:r>
            <a:r>
              <a:rPr lang="en-US" altLang="ko-KR" sz="1600" spc="-50" dirty="0" smtClean="0">
                <a:solidFill>
                  <a:srgbClr val="0000FF"/>
                </a:solidFill>
                <a:latin typeface="-윤고딕350" pitchFamily="18" charset="-127"/>
                <a:ea typeface="-윤고딕350" pitchFamily="18" charset="-127"/>
              </a:rPr>
              <a:t>, </a:t>
            </a:r>
            <a:r>
              <a:rPr lang="ko-KR" altLang="en-US" sz="1600" spc="-50" dirty="0" smtClean="0">
                <a:solidFill>
                  <a:srgbClr val="0000FF"/>
                </a:solidFill>
                <a:latin typeface="-윤고딕350" pitchFamily="18" charset="-127"/>
                <a:ea typeface="-윤고딕350" pitchFamily="18" charset="-127"/>
              </a:rPr>
              <a:t>인센티브가 부여되지 않음 </a:t>
            </a:r>
          </a:p>
        </p:txBody>
      </p:sp>
      <p:sp>
        <p:nvSpPr>
          <p:cNvPr id="14"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13</a:t>
            </a:fld>
            <a:endParaRPr lang="ko-KR" altLang="en-US" dirty="0">
              <a:solidFill>
                <a:prstClr val="white"/>
              </a:solidFill>
            </a:endParaRPr>
          </a:p>
        </p:txBody>
      </p:sp>
      <p:sp>
        <p:nvSpPr>
          <p:cNvPr id="15" name="직사각형 14"/>
          <p:cNvSpPr/>
          <p:nvPr/>
        </p:nvSpPr>
        <p:spPr>
          <a:xfrm>
            <a:off x="677331" y="3010514"/>
            <a:ext cx="9212210" cy="57622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lnSpc>
                <a:spcPct val="120000"/>
              </a:lnSpc>
              <a:spcAft>
                <a:spcPts val="8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행정청이 토지형질변경허가를 하면서 시설 및 토지를 기부하도록 하는 부관을 붙이거나</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그 </a:t>
            </a:r>
            <a:r>
              <a:rPr lang="ko-KR" altLang="en-US" sz="1500" spc="-30" dirty="0" smtClean="0">
                <a:solidFill>
                  <a:srgbClr val="C00000"/>
                </a:solidFill>
                <a:latin typeface="-윤고딕340" pitchFamily="18" charset="-127"/>
                <a:ea typeface="-윤고딕340" pitchFamily="18" charset="-127"/>
              </a:rPr>
              <a:t>설치용 토지만을 기부하도록 하는 부관을 붙이는 경우</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후자의 부관이 </a:t>
            </a:r>
            <a:r>
              <a:rPr lang="ko-KR" altLang="en-US" sz="1500" spc="-30" dirty="0" smtClean="0">
                <a:solidFill>
                  <a:srgbClr val="C00000"/>
                </a:solidFill>
                <a:latin typeface="-윤고딕340" pitchFamily="18" charset="-127"/>
                <a:ea typeface="-윤고딕340" pitchFamily="18" charset="-127"/>
              </a:rPr>
              <a:t>진정한 기부채납의 부관</a:t>
            </a:r>
            <a:r>
              <a:rPr lang="ko-KR" altLang="en-US" sz="1500" spc="-30" dirty="0" smtClean="0">
                <a:solidFill>
                  <a:schemeClr val="tx1"/>
                </a:solidFill>
                <a:latin typeface="-윤고딕320" pitchFamily="18" charset="-127"/>
                <a:ea typeface="-윤고딕320" pitchFamily="18" charset="-127"/>
              </a:rPr>
              <a:t>으로 볼 수 있음 </a:t>
            </a:r>
            <a:endParaRPr lang="en-US" altLang="ko-KR" sz="1500" spc="-30" dirty="0" smtClean="0">
              <a:solidFill>
                <a:schemeClr val="tx1"/>
              </a:solidFill>
              <a:latin typeface="-윤고딕320" pitchFamily="18" charset="-127"/>
              <a:ea typeface="-윤고딕320" pitchFamily="18" charset="-127"/>
            </a:endParaRPr>
          </a:p>
        </p:txBody>
      </p:sp>
      <p:sp>
        <p:nvSpPr>
          <p:cNvPr id="16" name="직사각형 15"/>
          <p:cNvSpPr/>
          <p:nvPr/>
        </p:nvSpPr>
        <p:spPr>
          <a:xfrm>
            <a:off x="733903" y="3586578"/>
            <a:ext cx="9300527" cy="670953"/>
          </a:xfrm>
          <a:prstGeom prst="rect">
            <a:avLst/>
          </a:prstGeom>
        </p:spPr>
        <p:txBody>
          <a:bodyPr wrap="square">
            <a:spAutoFit/>
          </a:bodyPr>
          <a:lstStyle/>
          <a:p>
            <a:pPr marL="268288" lvl="0" indent="-268288">
              <a:lnSpc>
                <a:spcPct val="120000"/>
              </a:lnSpc>
              <a:spcBef>
                <a:spcPct val="20000"/>
              </a:spcBef>
              <a:spcAft>
                <a:spcPts val="600"/>
              </a:spcAft>
            </a:pPr>
            <a:r>
              <a:rPr lang="ko-KR" altLang="en-US" sz="1600" spc="-50" dirty="0" smtClean="0">
                <a:solidFill>
                  <a:srgbClr val="0000FF"/>
                </a:solidFill>
                <a:latin typeface="-윤고딕350" pitchFamily="18" charset="-127"/>
                <a:ea typeface="-윤고딕350" pitchFamily="18" charset="-127"/>
              </a:rPr>
              <a:t>⇒</a:t>
            </a:r>
            <a:r>
              <a:rPr lang="en-US" altLang="ko-KR" sz="1600" spc="-50" dirty="0" smtClean="0">
                <a:solidFill>
                  <a:srgbClr val="0000FF"/>
                </a:solidFill>
                <a:latin typeface="-윤고딕350" pitchFamily="18" charset="-127"/>
                <a:ea typeface="-윤고딕350" pitchFamily="18" charset="-127"/>
              </a:rPr>
              <a:t> </a:t>
            </a:r>
            <a:r>
              <a:rPr lang="ko-KR" altLang="en-US" sz="1600" spc="-50" dirty="0" smtClean="0">
                <a:solidFill>
                  <a:srgbClr val="0000FF"/>
                </a:solidFill>
                <a:latin typeface="-윤고딕350" pitchFamily="18" charset="-127"/>
                <a:ea typeface="-윤고딕350" pitchFamily="18" charset="-127"/>
              </a:rPr>
              <a:t>전자는 공공시설을 설치하고 준공검사를 마친 후 </a:t>
            </a:r>
            <a:r>
              <a:rPr lang="ko-KR" altLang="en-US" sz="1600" spc="-50" dirty="0" err="1" smtClean="0">
                <a:solidFill>
                  <a:srgbClr val="0000FF"/>
                </a:solidFill>
                <a:latin typeface="-윤고딕350" pitchFamily="18" charset="-127"/>
                <a:ea typeface="-윤고딕350" pitchFamily="18" charset="-127"/>
              </a:rPr>
              <a:t>증여계약없이</a:t>
            </a:r>
            <a:r>
              <a:rPr lang="ko-KR" altLang="en-US" sz="1600" spc="-50" dirty="0" smtClean="0">
                <a:solidFill>
                  <a:srgbClr val="0000FF"/>
                </a:solidFill>
                <a:latin typeface="-윤고딕350" pitchFamily="18" charset="-127"/>
                <a:ea typeface="-윤고딕350" pitchFamily="18" charset="-127"/>
              </a:rPr>
              <a:t> 바로 </a:t>
            </a:r>
            <a:r>
              <a:rPr lang="ko-KR" altLang="en-US" sz="1600" spc="-50" dirty="0" err="1" smtClean="0">
                <a:solidFill>
                  <a:srgbClr val="0000FF"/>
                </a:solidFill>
                <a:latin typeface="-윤고딕350" pitchFamily="18" charset="-127"/>
                <a:ea typeface="-윤고딕350" pitchFamily="18" charset="-127"/>
              </a:rPr>
              <a:t>지자체에</a:t>
            </a:r>
            <a:r>
              <a:rPr lang="ko-KR" altLang="en-US" sz="1600" spc="-50" dirty="0" smtClean="0">
                <a:solidFill>
                  <a:srgbClr val="0000FF"/>
                </a:solidFill>
                <a:latin typeface="-윤고딕350" pitchFamily="18" charset="-127"/>
                <a:ea typeface="-윤고딕350" pitchFamily="18" charset="-127"/>
              </a:rPr>
              <a:t> 무상으로 귀속되는 것이므로 진정한 의미의 기부채납 부관에는 해당하지 않음 </a:t>
            </a:r>
          </a:p>
        </p:txBody>
      </p:sp>
      <p:sp>
        <p:nvSpPr>
          <p:cNvPr id="12" name="TextBox 7"/>
          <p:cNvSpPr txBox="1">
            <a:spLocks noChangeArrowheads="1"/>
          </p:cNvSpPr>
          <p:nvPr/>
        </p:nvSpPr>
        <p:spPr bwMode="auto">
          <a:xfrm>
            <a:off x="796474" y="132390"/>
            <a:ext cx="5253774"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기부채납 관련 유사개념과 문제점</a:t>
            </a:r>
            <a:endParaRPr kumimoji="0" lang="ko-KR" altLang="en-US" sz="2800" dirty="0">
              <a:solidFill>
                <a:schemeClr val="tx2">
                  <a:lumMod val="75000"/>
                </a:schemeClr>
              </a:solidFill>
              <a:latin typeface="-윤고딕350" pitchFamily="18" charset="-127"/>
              <a:ea typeface="-윤고딕350" pitchFamily="18" charset="-127"/>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02</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4" name="제목 1"/>
          <p:cNvSpPr txBox="1">
            <a:spLocks/>
          </p:cNvSpPr>
          <p:nvPr/>
        </p:nvSpPr>
        <p:spPr bwMode="auto">
          <a:xfrm>
            <a:off x="388044" y="900311"/>
            <a:ext cx="9855200" cy="500063"/>
          </a:xfrm>
          <a:prstGeom prst="rect">
            <a:avLst/>
          </a:prstGeom>
          <a:ln>
            <a:miter lim="800000"/>
            <a:headEnd/>
            <a:tailEnd/>
          </a:ln>
        </p:spPr>
        <p:txBody>
          <a:bodyPr/>
          <a:lstStyle/>
          <a:p>
            <a:pPr>
              <a:defRPr/>
            </a:pPr>
            <a:r>
              <a:rPr lang="en-US" altLang="ko-KR" sz="2000" dirty="0" smtClean="0">
                <a:solidFill>
                  <a:schemeClr val="tx2"/>
                </a:solidFill>
                <a:latin typeface="-윤고딕350" pitchFamily="18" charset="-127"/>
                <a:ea typeface="-윤고딕350" pitchFamily="18" charset="-127"/>
                <a:cs typeface="Arial" pitchFamily="34" charset="0"/>
              </a:rPr>
              <a:t>2</a:t>
            </a:r>
            <a:r>
              <a:rPr kumimoji="0" lang="en-US" altLang="ko-KR" sz="2000" dirty="0" smtClean="0">
                <a:solidFill>
                  <a:schemeClr val="tx2"/>
                </a:solidFill>
                <a:latin typeface="-윤고딕350" pitchFamily="18" charset="-127"/>
                <a:ea typeface="-윤고딕350" pitchFamily="18" charset="-127"/>
                <a:cs typeface="Arial" pitchFamily="34" charset="0"/>
              </a:rPr>
              <a:t>) </a:t>
            </a:r>
            <a:r>
              <a:rPr kumimoji="0" lang="ko-KR" altLang="en-US" sz="2000" dirty="0" smtClean="0">
                <a:solidFill>
                  <a:schemeClr val="tx2"/>
                </a:solidFill>
                <a:latin typeface="-윤고딕350" pitchFamily="18" charset="-127"/>
                <a:ea typeface="-윤고딕350" pitchFamily="18" charset="-127"/>
                <a:cs typeface="Arial" pitchFamily="34" charset="0"/>
              </a:rPr>
              <a:t>현행법에서의 기부채납과 무상귀속</a:t>
            </a:r>
            <a:endParaRPr kumimoji="0" lang="ko-KR" altLang="en-US" sz="2000" dirty="0">
              <a:solidFill>
                <a:schemeClr val="tx2"/>
              </a:solidFill>
              <a:latin typeface="-윤고딕350" pitchFamily="18" charset="-127"/>
              <a:ea typeface="-윤고딕350" pitchFamily="18" charset="-127"/>
            </a:endParaRPr>
          </a:p>
        </p:txBody>
      </p:sp>
      <p:graphicFrame>
        <p:nvGraphicFramePr>
          <p:cNvPr id="5" name="표 4"/>
          <p:cNvGraphicFramePr>
            <a:graphicFrameLocks noGrp="1"/>
          </p:cNvGraphicFramePr>
          <p:nvPr/>
        </p:nvGraphicFramePr>
        <p:xfrm>
          <a:off x="810194" y="3699257"/>
          <a:ext cx="9073581" cy="3753782"/>
        </p:xfrm>
        <a:graphic>
          <a:graphicData uri="http://schemas.openxmlformats.org/drawingml/2006/table">
            <a:tbl>
              <a:tblPr/>
              <a:tblGrid>
                <a:gridCol w="745877"/>
                <a:gridCol w="372939"/>
                <a:gridCol w="1761504"/>
                <a:gridCol w="6193261"/>
              </a:tblGrid>
              <a:tr h="237333">
                <a:tc>
                  <a:txBody>
                    <a:bodyPr/>
                    <a:lstStyle/>
                    <a:p>
                      <a:pPr algn="ctr"/>
                      <a:r>
                        <a:rPr lang="ko-KR" altLang="en-US" sz="1400" dirty="0">
                          <a:solidFill>
                            <a:schemeClr val="bg1"/>
                          </a:solidFill>
                          <a:latin typeface="-윤고딕340" pitchFamily="18" charset="-127"/>
                          <a:ea typeface="-윤고딕340" pitchFamily="18" charset="-127"/>
                        </a:rPr>
                        <a:t>구분</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gridSpan="2">
                  <a:txBody>
                    <a:bodyPr/>
                    <a:lstStyle/>
                    <a:p>
                      <a:pPr algn="ctr"/>
                      <a:r>
                        <a:rPr lang="ko-KR" altLang="en-US" sz="1400" dirty="0" smtClean="0">
                          <a:solidFill>
                            <a:schemeClr val="bg1"/>
                          </a:solidFill>
                          <a:latin typeface="-윤고딕340" pitchFamily="18" charset="-127"/>
                          <a:ea typeface="-윤고딕340" pitchFamily="18" charset="-127"/>
                        </a:rPr>
                        <a:t>적용 개념 </a:t>
                      </a:r>
                      <a:endParaRPr lang="ko-KR" altLang="en-US" sz="1400" dirty="0">
                        <a:solidFill>
                          <a:schemeClr val="bg1"/>
                        </a:solidFill>
                        <a:latin typeface="-윤고딕340" pitchFamily="18" charset="-127"/>
                        <a:ea typeface="-윤고딕340" pitchFamily="18" charset="-127"/>
                      </a:endParaRPr>
                    </a:p>
                  </a:txBody>
                  <a:tcPr marL="42663" marR="42663" marT="11795" marB="11795"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latinLnBrk="1"/>
                      <a:endParaRPr lang="ko-KR" altLang="en-US"/>
                    </a:p>
                  </a:txBody>
                  <a:tcPr/>
                </a:tc>
                <a:tc>
                  <a:txBody>
                    <a:bodyPr/>
                    <a:lstStyle/>
                    <a:p>
                      <a:pPr algn="ctr"/>
                      <a:r>
                        <a:rPr lang="ko-KR" altLang="en-US" sz="1400" dirty="0" smtClean="0">
                          <a:solidFill>
                            <a:schemeClr val="bg1"/>
                          </a:solidFill>
                          <a:latin typeface="-윤고딕340" pitchFamily="18" charset="-127"/>
                          <a:ea typeface="-윤고딕340" pitchFamily="18" charset="-127"/>
                        </a:rPr>
                        <a:t>대     상</a:t>
                      </a:r>
                      <a:endParaRPr lang="ko-KR" altLang="en-US" sz="1400" dirty="0">
                        <a:solidFill>
                          <a:schemeClr val="bg1"/>
                        </a:solidFill>
                        <a:latin typeface="-윤고딕340" pitchFamily="18" charset="-127"/>
                        <a:ea typeface="-윤고딕340" pitchFamily="18" charset="-127"/>
                      </a:endParaRPr>
                    </a:p>
                  </a:txBody>
                  <a:tcPr marL="42663" marR="42663" marT="11795" marB="11795" anchor="ctr">
                    <a:lnL w="3175" cap="flat" cmpd="sng" algn="ctr">
                      <a:solidFill>
                        <a:schemeClr val="bg1"/>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688514">
                <a:tc rowSpan="4">
                  <a:txBody>
                    <a:bodyPr/>
                    <a:lstStyle/>
                    <a:p>
                      <a:pPr algn="ctr"/>
                      <a:r>
                        <a:rPr lang="ko-KR" altLang="en-US" sz="1400" dirty="0" smtClean="0">
                          <a:latin typeface="-윤고딕330" pitchFamily="18" charset="-127"/>
                          <a:ea typeface="-윤고딕330" pitchFamily="18" charset="-127"/>
                        </a:rPr>
                        <a:t>계획 및 사업관련</a:t>
                      </a: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p>
                      <a:pPr algn="ctr"/>
                      <a:r>
                        <a:rPr lang="ko-KR" altLang="en-US" sz="1400" dirty="0" smtClean="0">
                          <a:latin typeface="-윤고딕330" pitchFamily="18" charset="-127"/>
                          <a:ea typeface="-윤고딕330" pitchFamily="18" charset="-127"/>
                        </a:rPr>
                        <a:t>기부채납</a:t>
                      </a: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latinLnBrk="1"/>
                      <a:endParaRPr lang="ko-KR" altLang="en-US"/>
                    </a:p>
                  </a:txBody>
                  <a:tcPr/>
                </a:tc>
                <a:tc>
                  <a:txBody>
                    <a:bodyPr/>
                    <a:lstStyle/>
                    <a:p>
                      <a:pPr>
                        <a:spcAft>
                          <a:spcPts val="300"/>
                        </a:spcAft>
                      </a:pPr>
                      <a:r>
                        <a:rPr lang="ko-KR" altLang="en-US" sz="1200" dirty="0" smtClean="0">
                          <a:latin typeface="-윤고딕340" pitchFamily="18" charset="-127"/>
                          <a:ea typeface="-윤고딕340" pitchFamily="18" charset="-127"/>
                        </a:rPr>
                        <a:t>도시관리계획</a:t>
                      </a:r>
                      <a:endParaRPr lang="en-US" altLang="ko-KR" sz="1200" dirty="0" smtClean="0">
                        <a:latin typeface="-윤고딕340" pitchFamily="18" charset="-127"/>
                        <a:ea typeface="-윤고딕340" pitchFamily="18" charset="-127"/>
                      </a:endParaRPr>
                    </a:p>
                    <a:p>
                      <a:pPr>
                        <a:spcAft>
                          <a:spcPts val="300"/>
                        </a:spcAft>
                      </a:pP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개발행위허가 </a:t>
                      </a: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부관</a:t>
                      </a: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                               </a:t>
                      </a: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용도지역</a:t>
                      </a:r>
                      <a:r>
                        <a:rPr lang="en-US" altLang="ko-KR" sz="1300" dirty="0" smtClean="0">
                          <a:latin typeface="-윤고딕320" pitchFamily="18" charset="-127"/>
                          <a:ea typeface="-윤고딕320" pitchFamily="18" charset="-127"/>
                        </a:rPr>
                        <a:t>,</a:t>
                      </a:r>
                      <a:r>
                        <a:rPr lang="en-US" altLang="ko-KR" sz="1300" baseline="0" dirty="0" smtClean="0">
                          <a:latin typeface="-윤고딕320" pitchFamily="18" charset="-127"/>
                          <a:ea typeface="-윤고딕320" pitchFamily="18" charset="-127"/>
                        </a:rPr>
                        <a:t> </a:t>
                      </a:r>
                      <a:r>
                        <a:rPr lang="ko-KR" altLang="en-US" sz="1300" baseline="0" dirty="0" smtClean="0">
                          <a:latin typeface="-윤고딕320" pitchFamily="18" charset="-127"/>
                          <a:ea typeface="-윤고딕320" pitchFamily="18" charset="-127"/>
                        </a:rPr>
                        <a:t>지구</a:t>
                      </a:r>
                      <a:r>
                        <a:rPr lang="en-US" altLang="ko-KR" sz="1300" baseline="0" dirty="0" smtClean="0">
                          <a:latin typeface="-윤고딕320" pitchFamily="18" charset="-127"/>
                          <a:ea typeface="-윤고딕320" pitchFamily="18" charset="-127"/>
                        </a:rPr>
                        <a:t>, </a:t>
                      </a:r>
                      <a:r>
                        <a:rPr lang="ko-KR" altLang="en-US" sz="1300" baseline="0" dirty="0" smtClean="0">
                          <a:latin typeface="-윤고딕320" pitchFamily="18" charset="-127"/>
                          <a:ea typeface="-윤고딕320" pitchFamily="18" charset="-127"/>
                        </a:rPr>
                        <a:t>구역의 지정 및 변경</a:t>
                      </a:r>
                      <a:endParaRPr lang="en-US" altLang="ko-KR" sz="1300" baseline="0" dirty="0" smtClean="0">
                        <a:latin typeface="-윤고딕320" pitchFamily="18" charset="-127"/>
                        <a:ea typeface="-윤고딕320" pitchFamily="18" charset="-127"/>
                      </a:endParaRPr>
                    </a:p>
                    <a:p>
                      <a:pPr>
                        <a:spcAft>
                          <a:spcPts val="300"/>
                        </a:spcAft>
                      </a:pPr>
                      <a:r>
                        <a:rPr lang="en-US" altLang="ko-KR" sz="1300" baseline="0" dirty="0" smtClean="0">
                          <a:latin typeface="-윤고딕320" pitchFamily="18" charset="-127"/>
                          <a:ea typeface="-윤고딕320" pitchFamily="18" charset="-127"/>
                        </a:rPr>
                        <a:t>-</a:t>
                      </a:r>
                      <a:r>
                        <a:rPr lang="ko-KR" altLang="en-US" sz="1300" baseline="0" dirty="0" smtClean="0">
                          <a:latin typeface="-윤고딕320" pitchFamily="18" charset="-127"/>
                          <a:ea typeface="-윤고딕320" pitchFamily="18" charset="-127"/>
                        </a:rPr>
                        <a:t>도시계획시설사업                                  </a:t>
                      </a:r>
                      <a:r>
                        <a:rPr lang="en-US" altLang="ko-KR" sz="1300" baseline="0" dirty="0" smtClean="0">
                          <a:latin typeface="-윤고딕320" pitchFamily="18" charset="-127"/>
                          <a:ea typeface="-윤고딕320" pitchFamily="18" charset="-127"/>
                        </a:rPr>
                        <a:t>-</a:t>
                      </a:r>
                      <a:r>
                        <a:rPr lang="ko-KR" altLang="en-US" sz="1300" baseline="0" dirty="0" smtClean="0">
                          <a:latin typeface="-윤고딕320" pitchFamily="18" charset="-127"/>
                          <a:ea typeface="-윤고딕320" pitchFamily="18" charset="-127"/>
                        </a:rPr>
                        <a:t>지구단위계획</a:t>
                      </a:r>
                      <a:endParaRPr lang="ko-KR" altLang="en-US" sz="1300" dirty="0">
                        <a:latin typeface="-윤고딕320" pitchFamily="18" charset="-127"/>
                        <a:ea typeface="-윤고딕320" pitchFamily="18" charset="-127"/>
                      </a:endParaRPr>
                    </a:p>
                  </a:txBody>
                  <a:tcPr marL="72000" marR="72000"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675125">
                <a:tc vMerge="1">
                  <a:txBody>
                    <a:bodyPr/>
                    <a:lstStyle/>
                    <a:p>
                      <a:pPr algn="ct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p>
                      <a:pPr algn="ctr"/>
                      <a:r>
                        <a:rPr lang="ko-KR" altLang="en-US" sz="1400" dirty="0" smtClean="0">
                          <a:latin typeface="-윤고딕330" pitchFamily="18" charset="-127"/>
                          <a:ea typeface="-윤고딕330" pitchFamily="18" charset="-127"/>
                        </a:rPr>
                        <a:t>무상귀속</a:t>
                      </a: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latinLnBrk="1"/>
                      <a:endParaRPr lang="ko-KR" altLang="en-US"/>
                    </a:p>
                  </a:txBody>
                  <a:tcPr/>
                </a:tc>
                <a:tc>
                  <a:txBody>
                    <a:bodyPr/>
                    <a:lstStyle/>
                    <a:p>
                      <a:pPr>
                        <a:spcAft>
                          <a:spcPts val="300"/>
                        </a:spcAft>
                      </a:pPr>
                      <a:r>
                        <a:rPr lang="ko-KR" altLang="en-US" sz="1200" kern="1200" dirty="0" smtClean="0">
                          <a:solidFill>
                            <a:schemeClr val="tx1"/>
                          </a:solidFill>
                          <a:latin typeface="-윤고딕340" pitchFamily="18" charset="-127"/>
                          <a:ea typeface="-윤고딕340" pitchFamily="18" charset="-127"/>
                          <a:cs typeface="+mn-cs"/>
                        </a:rPr>
                        <a:t>계획에 의해 관리청에 기반시설 무상 제공</a:t>
                      </a:r>
                      <a:endParaRPr lang="en-US" altLang="ko-KR" sz="1200" kern="1200" dirty="0" smtClean="0">
                        <a:solidFill>
                          <a:schemeClr val="tx1"/>
                        </a:solidFill>
                        <a:latin typeface="-윤고딕340" pitchFamily="18" charset="-127"/>
                        <a:ea typeface="-윤고딕340" pitchFamily="18" charset="-127"/>
                        <a:cs typeface="+mn-cs"/>
                      </a:endParaRPr>
                    </a:p>
                    <a:p>
                      <a:pPr>
                        <a:spcAft>
                          <a:spcPts val="300"/>
                        </a:spcAft>
                      </a:pP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개발행위허가에 의한 기반시설 무상제공</a:t>
                      </a:r>
                      <a:endParaRPr lang="en-US" altLang="ko-KR" sz="1300" dirty="0" smtClean="0">
                        <a:latin typeface="-윤고딕320" pitchFamily="18" charset="-127"/>
                        <a:ea typeface="-윤고딕320" pitchFamily="18" charset="-127"/>
                      </a:endParaRPr>
                    </a:p>
                    <a:p>
                      <a:pPr>
                        <a:spcAft>
                          <a:spcPts val="300"/>
                        </a:spcAft>
                      </a:pP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도시계획시설사업                                  </a:t>
                      </a: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정비사업</a:t>
                      </a:r>
                      <a:endParaRPr lang="en-US" altLang="ko-KR" sz="1300" dirty="0" smtClean="0">
                        <a:latin typeface="-윤고딕320" pitchFamily="18" charset="-127"/>
                        <a:ea typeface="-윤고딕320" pitchFamily="18" charset="-127"/>
                      </a:endParaRPr>
                    </a:p>
                    <a:p>
                      <a:pPr>
                        <a:spcAft>
                          <a:spcPts val="300"/>
                        </a:spcAft>
                      </a:pP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도시개발사업                                       </a:t>
                      </a: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주택건설사업</a:t>
                      </a:r>
                      <a:endParaRPr lang="en-US" altLang="ko-KR" sz="1300" dirty="0" smtClean="0">
                        <a:latin typeface="-윤고딕320" pitchFamily="18" charset="-127"/>
                        <a:ea typeface="-윤고딕320" pitchFamily="18" charset="-127"/>
                      </a:endParaRPr>
                    </a:p>
                    <a:p>
                      <a:pPr>
                        <a:spcAft>
                          <a:spcPts val="600"/>
                        </a:spcAft>
                      </a:pP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택지개발사업</a:t>
                      </a:r>
                      <a:endParaRPr lang="en-US" altLang="ko-KR" sz="1300" dirty="0" smtClean="0">
                        <a:latin typeface="-윤고딕320" pitchFamily="18" charset="-127"/>
                        <a:ea typeface="-윤고딕320" pitchFamily="18" charset="-127"/>
                      </a:endParaRPr>
                    </a:p>
                    <a:p>
                      <a:pPr marL="0" algn="l" defTabSz="1042872" rtl="0" eaLnBrk="1" latinLnBrk="1" hangingPunct="1">
                        <a:spcAft>
                          <a:spcPts val="300"/>
                        </a:spcAft>
                      </a:pPr>
                      <a:r>
                        <a:rPr lang="ko-KR" altLang="en-US" sz="1200" kern="1200" dirty="0" smtClean="0">
                          <a:solidFill>
                            <a:schemeClr val="tx1"/>
                          </a:solidFill>
                          <a:latin typeface="-윤고딕340" pitchFamily="18" charset="-127"/>
                          <a:ea typeface="-윤고딕340" pitchFamily="18" charset="-127"/>
                          <a:cs typeface="+mn-cs"/>
                        </a:rPr>
                        <a:t>공공소유토지를 민간 및 공공에 무상 제공 </a:t>
                      </a:r>
                      <a:endParaRPr lang="en-US" altLang="ko-KR" sz="1200" kern="1200" dirty="0" smtClean="0">
                        <a:solidFill>
                          <a:schemeClr val="tx1"/>
                        </a:solidFill>
                        <a:latin typeface="-윤고딕340" pitchFamily="18" charset="-127"/>
                        <a:ea typeface="-윤고딕340" pitchFamily="18" charset="-127"/>
                        <a:cs typeface="+mn-cs"/>
                      </a:endParaRPr>
                    </a:p>
                    <a:p>
                      <a:pPr>
                        <a:spcAft>
                          <a:spcPts val="300"/>
                        </a:spcAft>
                      </a:pP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도시개발사업</a:t>
                      </a:r>
                      <a:endParaRPr lang="ko-KR" altLang="en-US" sz="1300" dirty="0">
                        <a:latin typeface="-윤고딕320" pitchFamily="18" charset="-127"/>
                        <a:ea typeface="-윤고딕320" pitchFamily="18" charset="-127"/>
                      </a:endParaRPr>
                    </a:p>
                  </a:txBody>
                  <a:tcPr marL="72000" marR="72000"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8387">
                <a:tc vMerge="1">
                  <a:txBody>
                    <a:bodyPr/>
                    <a:lstStyle/>
                    <a:p>
                      <a:pPr algn="ct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lang="ko-KR" altLang="en-US" sz="1400" dirty="0" smtClean="0">
                          <a:latin typeface="-윤고딕330" pitchFamily="18" charset="-127"/>
                          <a:ea typeface="-윤고딕330" pitchFamily="18" charset="-127"/>
                        </a:rPr>
                        <a:t>무상양도</a:t>
                      </a: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algn="l" defTabSz="1042872" rtl="0" eaLnBrk="1" latinLnBrk="1" hangingPunct="1">
                        <a:spcAft>
                          <a:spcPts val="300"/>
                        </a:spcAft>
                      </a:pPr>
                      <a:r>
                        <a:rPr lang="ko-KR" altLang="en-US" sz="1200" kern="1200" dirty="0" smtClean="0">
                          <a:solidFill>
                            <a:schemeClr val="tx1"/>
                          </a:solidFill>
                          <a:latin typeface="-윤고딕340" pitchFamily="18" charset="-127"/>
                          <a:ea typeface="-윤고딕340" pitchFamily="18" charset="-127"/>
                          <a:cs typeface="+mn-cs"/>
                        </a:rPr>
                        <a:t>공공소유토지를 민간에 무상제공 </a:t>
                      </a:r>
                      <a:endParaRPr lang="en-US" altLang="ko-KR" sz="1200" kern="1200" dirty="0" smtClean="0">
                        <a:solidFill>
                          <a:schemeClr val="tx1"/>
                        </a:solidFill>
                        <a:latin typeface="-윤고딕340" pitchFamily="18" charset="-127"/>
                        <a:ea typeface="-윤고딕340" pitchFamily="18" charset="-127"/>
                        <a:cs typeface="+mn-cs"/>
                      </a:endParaRPr>
                    </a:p>
                    <a:p>
                      <a:pPr>
                        <a:spcAft>
                          <a:spcPts val="300"/>
                        </a:spcAft>
                      </a:pP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민간주체 정비사업 </a:t>
                      </a:r>
                      <a:endParaRPr lang="ko-KR" altLang="en-US" sz="1300" dirty="0">
                        <a:latin typeface="-윤고딕320" pitchFamily="18" charset="-127"/>
                        <a:ea typeface="-윤고딕320" pitchFamily="18" charset="-127"/>
                      </a:endParaRPr>
                    </a:p>
                  </a:txBody>
                  <a:tcPr marL="72000" marR="72000"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38387">
                <a:tc vMerge="1">
                  <a:txBody>
                    <a:bodyPr/>
                    <a:lstStyle/>
                    <a:p>
                      <a:pPr algn="ct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lang="ko-KR" altLang="en-US" sz="1400" dirty="0" smtClean="0">
                          <a:latin typeface="-윤고딕330" pitchFamily="18" charset="-127"/>
                          <a:ea typeface="-윤고딕330" pitchFamily="18" charset="-127"/>
                        </a:rPr>
                        <a:t>무상양여</a:t>
                      </a: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algn="l" defTabSz="1042872" rtl="0" eaLnBrk="1" latinLnBrk="1" hangingPunct="1">
                        <a:spcAft>
                          <a:spcPts val="300"/>
                        </a:spcAft>
                      </a:pPr>
                      <a:r>
                        <a:rPr lang="ko-KR" altLang="en-US" sz="1200" kern="1200" dirty="0" smtClean="0">
                          <a:solidFill>
                            <a:schemeClr val="tx1"/>
                          </a:solidFill>
                          <a:latin typeface="-윤고딕340" pitchFamily="18" charset="-127"/>
                          <a:ea typeface="-윤고딕340" pitchFamily="18" charset="-127"/>
                          <a:cs typeface="+mn-cs"/>
                        </a:rPr>
                        <a:t>공공소유토지를 공공에 무상 제공</a:t>
                      </a:r>
                      <a:endParaRPr lang="en-US" altLang="ko-KR" sz="1200" kern="1200" dirty="0" smtClean="0">
                        <a:solidFill>
                          <a:schemeClr val="tx1"/>
                        </a:solidFill>
                        <a:latin typeface="-윤고딕340" pitchFamily="18" charset="-127"/>
                        <a:ea typeface="-윤고딕340" pitchFamily="18" charset="-127"/>
                        <a:cs typeface="+mn-cs"/>
                      </a:endParaRPr>
                    </a:p>
                    <a:p>
                      <a:pPr>
                        <a:spcAft>
                          <a:spcPts val="300"/>
                        </a:spcAft>
                      </a:pP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공공주체 정비사업 </a:t>
                      </a:r>
                      <a:endParaRPr lang="ko-KR" altLang="en-US" sz="1300" dirty="0">
                        <a:latin typeface="-윤고딕320" pitchFamily="18" charset="-127"/>
                        <a:ea typeface="-윤고딕320" pitchFamily="18" charset="-127"/>
                      </a:endParaRPr>
                    </a:p>
                  </a:txBody>
                  <a:tcPr marL="72000" marR="72000"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44584">
                <a:tc gridSpan="4">
                  <a:txBody>
                    <a:bodyPr/>
                    <a:lstStyle/>
                    <a:p>
                      <a:pPr marL="0" marR="0" algn="just">
                        <a:lnSpc>
                          <a:spcPct val="160000"/>
                        </a:lnSpc>
                        <a:spcBef>
                          <a:spcPts val="0"/>
                        </a:spcBef>
                        <a:spcAft>
                          <a:spcPts val="0"/>
                        </a:spcAft>
                      </a:pPr>
                      <a:r>
                        <a:rPr lang="ko-KR" altLang="en-US" sz="1000" dirty="0">
                          <a:solidFill>
                            <a:srgbClr val="000000"/>
                          </a:solidFill>
                          <a:latin typeface="-윤고딕330" pitchFamily="18" charset="-127"/>
                          <a:ea typeface="-윤고딕330" pitchFamily="18" charset="-127"/>
                        </a:rPr>
                        <a:t>* </a:t>
                      </a:r>
                      <a:r>
                        <a:rPr lang="ko-KR" altLang="en-US" sz="1000" dirty="0" smtClean="0">
                          <a:solidFill>
                            <a:srgbClr val="000000"/>
                          </a:solidFill>
                          <a:latin typeface="-윤고딕330" pitchFamily="18" charset="-127"/>
                          <a:ea typeface="-윤고딕330" pitchFamily="18" charset="-127"/>
                        </a:rPr>
                        <a:t>양도 </a:t>
                      </a:r>
                      <a:r>
                        <a:rPr lang="en-US" altLang="ko-KR" sz="1000" dirty="0" smtClean="0">
                          <a:solidFill>
                            <a:srgbClr val="000000"/>
                          </a:solidFill>
                          <a:latin typeface="-윤고딕330" pitchFamily="18" charset="-127"/>
                          <a:ea typeface="-윤고딕330" pitchFamily="18" charset="-127"/>
                        </a:rPr>
                        <a:t>: </a:t>
                      </a:r>
                      <a:r>
                        <a:rPr lang="ko-KR" altLang="en-US" sz="1000" dirty="0" smtClean="0">
                          <a:solidFill>
                            <a:srgbClr val="000000"/>
                          </a:solidFill>
                          <a:latin typeface="-윤고딕330" pitchFamily="18" charset="-127"/>
                          <a:ea typeface="-윤고딕330" pitchFamily="18" charset="-127"/>
                        </a:rPr>
                        <a:t>공공소유토지를 공공에 수의계약으로 이전 </a:t>
                      </a:r>
                      <a:r>
                        <a:rPr lang="en-US" altLang="ko-KR" sz="1000" dirty="0" smtClean="0">
                          <a:solidFill>
                            <a:srgbClr val="000000"/>
                          </a:solidFill>
                          <a:latin typeface="-윤고딕330" pitchFamily="18" charset="-127"/>
                          <a:ea typeface="-윤고딕330" pitchFamily="18" charset="-127"/>
                        </a:rPr>
                        <a:t>(</a:t>
                      </a:r>
                      <a:r>
                        <a:rPr lang="ko-KR" altLang="en-US" sz="1000" dirty="0" smtClean="0">
                          <a:solidFill>
                            <a:srgbClr val="000000"/>
                          </a:solidFill>
                          <a:latin typeface="-윤고딕330" pitchFamily="18" charset="-127"/>
                          <a:ea typeface="-윤고딕330" pitchFamily="18" charset="-127"/>
                        </a:rPr>
                        <a:t>택지개발사업</a:t>
                      </a:r>
                      <a:r>
                        <a:rPr lang="en-US" altLang="ko-KR" sz="1000" dirty="0" smtClean="0">
                          <a:solidFill>
                            <a:srgbClr val="000000"/>
                          </a:solidFill>
                          <a:latin typeface="-윤고딕330" pitchFamily="18" charset="-127"/>
                          <a:ea typeface="-윤고딕330" pitchFamily="18" charset="-127"/>
                        </a:rPr>
                        <a:t>)</a:t>
                      </a:r>
                      <a:endParaRPr lang="ko-KR" altLang="en-US" sz="1000" dirty="0">
                        <a:solidFill>
                          <a:srgbClr val="000000"/>
                        </a:solidFill>
                        <a:latin typeface="-윤고딕330" pitchFamily="18" charset="-127"/>
                        <a:ea typeface="-윤고딕330" pitchFamily="18" charset="-127"/>
                      </a:endParaRPr>
                    </a:p>
                  </a:txBody>
                  <a:tcPr marL="42663" marR="42663" marT="11795" marB="11795"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r>
            </a:tbl>
          </a:graphicData>
        </a:graphic>
      </p:graphicFrame>
      <p:sp>
        <p:nvSpPr>
          <p:cNvPr id="6"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14</a:t>
            </a:fld>
            <a:endParaRPr lang="ko-KR" altLang="en-US" dirty="0">
              <a:solidFill>
                <a:prstClr val="white"/>
              </a:solidFill>
            </a:endParaRPr>
          </a:p>
        </p:txBody>
      </p:sp>
      <p:sp>
        <p:nvSpPr>
          <p:cNvPr id="7" name="직사각형 6"/>
          <p:cNvSpPr/>
          <p:nvPr/>
        </p:nvSpPr>
        <p:spPr>
          <a:xfrm>
            <a:off x="671565" y="1404367"/>
            <a:ext cx="9212210" cy="2015108"/>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1200"/>
              </a:spcAft>
              <a:buFont typeface="Wingdings" pitchFamily="2" charset="2"/>
              <a:buChar char="§"/>
            </a:pPr>
            <a:r>
              <a:rPr lang="ko-KR" altLang="en-US" sz="1700" spc="-30" dirty="0" smtClean="0">
                <a:solidFill>
                  <a:srgbClr val="C00000"/>
                </a:solidFill>
                <a:latin typeface="-윤고딕340" pitchFamily="18" charset="-127"/>
                <a:ea typeface="-윤고딕340" pitchFamily="18" charset="-127"/>
              </a:rPr>
              <a:t>기부채납은 일반적으로 도시관리계획에 의한 증여계약으로서 </a:t>
            </a:r>
            <a:r>
              <a:rPr lang="ko-KR" altLang="en-US" sz="1700" spc="-30" dirty="0" err="1" smtClean="0">
                <a:solidFill>
                  <a:srgbClr val="C00000"/>
                </a:solidFill>
                <a:latin typeface="-윤고딕340" pitchFamily="18" charset="-127"/>
                <a:ea typeface="-윤고딕340" pitchFamily="18" charset="-127"/>
              </a:rPr>
              <a:t>편무계약</a:t>
            </a:r>
            <a:r>
              <a:rPr lang="ko-KR" altLang="en-US" sz="1500" spc="-30" dirty="0" err="1" smtClean="0">
                <a:solidFill>
                  <a:schemeClr val="tx1"/>
                </a:solidFill>
                <a:latin typeface="-윤고딕320" pitchFamily="18" charset="-127"/>
                <a:ea typeface="-윤고딕320" pitchFamily="18" charset="-127"/>
              </a:rPr>
              <a:t>이라고</a:t>
            </a:r>
            <a:r>
              <a:rPr lang="ko-KR" altLang="en-US" sz="1500" spc="-30" dirty="0" smtClean="0">
                <a:solidFill>
                  <a:schemeClr val="tx1"/>
                </a:solidFill>
                <a:latin typeface="-윤고딕320" pitchFamily="18" charset="-127"/>
                <a:ea typeface="-윤고딕320" pitchFamily="18" charset="-127"/>
              </a:rPr>
              <a:t> 할 수 있는데</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국토계획 및 이용에 관한 법률에 의한 개발행위 허가와 도시계획시설사업</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지구단위계획에서 적용</a:t>
            </a:r>
            <a:r>
              <a:rPr lang="en-US" altLang="ko-KR" sz="1500" spc="-30" dirty="0" smtClean="0">
                <a:solidFill>
                  <a:schemeClr val="tx1"/>
                </a:solidFill>
                <a:latin typeface="-윤고딕320" pitchFamily="18" charset="-127"/>
                <a:ea typeface="-윤고딕320" pitchFamily="18" charset="-127"/>
              </a:rPr>
              <a:t> </a:t>
            </a:r>
          </a:p>
          <a:p>
            <a:pPr marL="188913" indent="-188913" algn="just">
              <a:spcAft>
                <a:spcPts val="1200"/>
              </a:spcAft>
              <a:buFont typeface="Wingdings" pitchFamily="2" charset="2"/>
              <a:buChar char="§"/>
            </a:pPr>
            <a:r>
              <a:rPr lang="ko-KR" altLang="en-US" sz="1700" spc="-30" dirty="0" smtClean="0">
                <a:solidFill>
                  <a:srgbClr val="C00000"/>
                </a:solidFill>
                <a:latin typeface="-윤고딕340" pitchFamily="18" charset="-127"/>
                <a:ea typeface="-윤고딕340" pitchFamily="18" charset="-127"/>
              </a:rPr>
              <a:t>무상귀속은 관리청에 기반시설을 무상 제공하는 원시취득</a:t>
            </a:r>
            <a:r>
              <a:rPr lang="ko-KR" altLang="en-US" sz="1500" spc="-30" dirty="0" smtClean="0">
                <a:solidFill>
                  <a:schemeClr val="tx1"/>
                </a:solidFill>
                <a:latin typeface="-윤고딕320" pitchFamily="18" charset="-127"/>
                <a:ea typeface="-윤고딕320" pitchFamily="18" charset="-127"/>
              </a:rPr>
              <a:t>을 의미하는데</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도시계획시설사업</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도시개발사업</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정비사업</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주택건설사업</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택지개발사업에 적용</a:t>
            </a:r>
            <a:endParaRPr lang="en-US" altLang="ko-KR" sz="1500" spc="-30" dirty="0" smtClean="0">
              <a:solidFill>
                <a:schemeClr val="tx1"/>
              </a:solidFill>
              <a:latin typeface="-윤고딕320" pitchFamily="18" charset="-127"/>
              <a:ea typeface="-윤고딕320" pitchFamily="18" charset="-127"/>
            </a:endParaRPr>
          </a:p>
          <a:p>
            <a:pPr marL="188913" indent="-188913" algn="just">
              <a:spcAft>
                <a:spcPts val="600"/>
              </a:spcAft>
              <a:buFont typeface="Wingdings" pitchFamily="2" charset="2"/>
              <a:buChar char="§"/>
            </a:pPr>
            <a:r>
              <a:rPr lang="ko-KR" altLang="en-US" sz="1700" spc="-30" dirty="0" smtClean="0">
                <a:solidFill>
                  <a:srgbClr val="C00000"/>
                </a:solidFill>
                <a:latin typeface="-윤고딕340" pitchFamily="18" charset="-127"/>
                <a:ea typeface="-윤고딕340" pitchFamily="18" charset="-127"/>
              </a:rPr>
              <a:t>무상양도와 무상양여는 정비사업에만 사용 </a:t>
            </a:r>
            <a:r>
              <a:rPr lang="en-US" altLang="ko-KR" sz="1700" spc="-30" dirty="0" smtClean="0">
                <a:solidFill>
                  <a:srgbClr val="C00000"/>
                </a:solidFill>
                <a:latin typeface="-윤고딕340" pitchFamily="18" charset="-127"/>
                <a:ea typeface="-윤고딕340" pitchFamily="18" charset="-127"/>
              </a:rPr>
              <a:t>: </a:t>
            </a:r>
            <a:r>
              <a:rPr lang="ko-KR" altLang="en-US" sz="1500" spc="-30" dirty="0" smtClean="0">
                <a:solidFill>
                  <a:schemeClr val="tx1"/>
                </a:solidFill>
                <a:latin typeface="-윤고딕320" pitchFamily="18" charset="-127"/>
                <a:ea typeface="-윤고딕320" pitchFamily="18" charset="-127"/>
              </a:rPr>
              <a:t>공공소유토지를 사업시행자에게 무상 제공하는 것으로</a:t>
            </a:r>
            <a:r>
              <a:rPr lang="en-US" altLang="ko-KR" sz="1500" spc="-30" dirty="0" smtClean="0">
                <a:solidFill>
                  <a:schemeClr val="tx1"/>
                </a:solidFill>
                <a:latin typeface="-윤고딕320" pitchFamily="18" charset="-127"/>
                <a:ea typeface="-윤고딕320" pitchFamily="18" charset="-127"/>
              </a:rPr>
              <a:t>, </a:t>
            </a:r>
            <a:r>
              <a:rPr lang="ko-KR" altLang="en-US" sz="1700" spc="-30" dirty="0" smtClean="0">
                <a:solidFill>
                  <a:srgbClr val="C00000"/>
                </a:solidFill>
                <a:latin typeface="-윤고딕340" pitchFamily="18" charset="-127"/>
                <a:ea typeface="-윤고딕340" pitchFamily="18" charset="-127"/>
              </a:rPr>
              <a:t>사업시행자가 민간이면 무상양도</a:t>
            </a:r>
            <a:r>
              <a:rPr lang="en-US" altLang="ko-KR" sz="1700" spc="-30" dirty="0" smtClean="0">
                <a:solidFill>
                  <a:srgbClr val="C00000"/>
                </a:solidFill>
                <a:latin typeface="-윤고딕340" pitchFamily="18" charset="-127"/>
                <a:ea typeface="-윤고딕340" pitchFamily="18" charset="-127"/>
              </a:rPr>
              <a:t>, </a:t>
            </a:r>
            <a:r>
              <a:rPr lang="ko-KR" altLang="en-US" sz="1700" spc="-30" dirty="0" smtClean="0">
                <a:solidFill>
                  <a:srgbClr val="C00000"/>
                </a:solidFill>
                <a:latin typeface="-윤고딕340" pitchFamily="18" charset="-127"/>
                <a:ea typeface="-윤고딕340" pitchFamily="18" charset="-127"/>
              </a:rPr>
              <a:t>공공이면 무상양여</a:t>
            </a:r>
            <a:r>
              <a:rPr lang="ko-KR" altLang="en-US" sz="1500" spc="-30" dirty="0" smtClean="0">
                <a:solidFill>
                  <a:schemeClr val="tx1"/>
                </a:solidFill>
                <a:latin typeface="-윤고딕320" pitchFamily="18" charset="-127"/>
                <a:ea typeface="-윤고딕320" pitchFamily="18" charset="-127"/>
              </a:rPr>
              <a:t>라고 할 수 있음</a:t>
            </a:r>
            <a:endParaRPr lang="en-US" altLang="ko-KR" sz="1500" spc="-30" dirty="0" smtClean="0">
              <a:solidFill>
                <a:schemeClr val="tx1"/>
              </a:solidFill>
              <a:latin typeface="-윤고딕320" pitchFamily="18" charset="-127"/>
              <a:ea typeface="-윤고딕320" pitchFamily="18" charset="-127"/>
            </a:endParaRPr>
          </a:p>
          <a:p>
            <a:pPr marL="188913" indent="-188913" algn="just">
              <a:spcAft>
                <a:spcPts val="1200"/>
              </a:spcAft>
            </a:pPr>
            <a:r>
              <a:rPr lang="ko-KR" altLang="en-US" sz="1500" spc="-30" dirty="0" smtClean="0">
                <a:solidFill>
                  <a:schemeClr val="tx1"/>
                </a:solidFill>
                <a:latin typeface="-윤고딕320" pitchFamily="18" charset="-127"/>
                <a:ea typeface="-윤고딕320" pitchFamily="18" charset="-127"/>
              </a:rPr>
              <a:t>   </a:t>
            </a:r>
            <a:r>
              <a:rPr lang="en-US" altLang="ko-KR" sz="1500" spc="-30" dirty="0" smtClean="0">
                <a:solidFill>
                  <a:schemeClr val="tx1"/>
                </a:solidFill>
                <a:latin typeface="-윤고딕320" pitchFamily="18" charset="-127"/>
                <a:ea typeface="-윤고딕320" pitchFamily="18" charset="-127"/>
              </a:rPr>
              <a:t>(</a:t>
            </a:r>
            <a:r>
              <a:rPr lang="ko-KR" altLang="en-US" sz="1500" spc="-30" dirty="0" smtClean="0">
                <a:solidFill>
                  <a:schemeClr val="tx1"/>
                </a:solidFill>
                <a:latin typeface="-윤고딕320" pitchFamily="18" charset="-127"/>
                <a:ea typeface="-윤고딕320" pitchFamily="18" charset="-127"/>
              </a:rPr>
              <a:t>그러나 도시개발사업에서는 공공소유토지를 민간 및 공공에 무상으로 제공하는 것을 모두 무상 귀속이라고 적용</a:t>
            </a:r>
            <a:r>
              <a:rPr lang="en-US" altLang="ko-KR" sz="1500" spc="-30" dirty="0" smtClean="0">
                <a:solidFill>
                  <a:schemeClr val="tx1"/>
                </a:solidFill>
                <a:latin typeface="-윤고딕320" pitchFamily="18" charset="-127"/>
                <a:ea typeface="-윤고딕320" pitchFamily="18" charset="-127"/>
              </a:rPr>
              <a:t>)</a:t>
            </a:r>
          </a:p>
        </p:txBody>
      </p:sp>
      <p:sp>
        <p:nvSpPr>
          <p:cNvPr id="9" name="TextBox 7"/>
          <p:cNvSpPr txBox="1">
            <a:spLocks noChangeArrowheads="1"/>
          </p:cNvSpPr>
          <p:nvPr/>
        </p:nvSpPr>
        <p:spPr bwMode="auto">
          <a:xfrm>
            <a:off x="796474" y="132390"/>
            <a:ext cx="5253774"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기부채납 관련 유사개념과 문제점</a:t>
            </a:r>
            <a:endParaRPr kumimoji="0" lang="ko-KR" altLang="en-US" sz="2800" dirty="0">
              <a:solidFill>
                <a:schemeClr val="tx2">
                  <a:lumMod val="75000"/>
                </a:schemeClr>
              </a:solidFill>
              <a:latin typeface="-윤고딕350" pitchFamily="18" charset="-127"/>
              <a:ea typeface="-윤고딕350" pitchFamily="18" charset="-127"/>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02</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3" name="TextBox 7"/>
          <p:cNvSpPr txBox="1">
            <a:spLocks noChangeArrowheads="1"/>
          </p:cNvSpPr>
          <p:nvPr/>
        </p:nvSpPr>
        <p:spPr bwMode="auto">
          <a:xfrm>
            <a:off x="796474" y="132390"/>
            <a:ext cx="5253774"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기부채납 관련 유사개념과 문제점</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4" name="제목 1"/>
          <p:cNvSpPr txBox="1">
            <a:spLocks/>
          </p:cNvSpPr>
          <p:nvPr/>
        </p:nvSpPr>
        <p:spPr bwMode="auto">
          <a:xfrm>
            <a:off x="388044" y="900311"/>
            <a:ext cx="9855200" cy="500063"/>
          </a:xfrm>
          <a:prstGeom prst="rect">
            <a:avLst/>
          </a:prstGeom>
          <a:ln>
            <a:miter lim="800000"/>
            <a:headEnd/>
            <a:tailEnd/>
          </a:ln>
        </p:spPr>
        <p:txBody>
          <a:bodyPr/>
          <a:lstStyle/>
          <a:p>
            <a:pPr>
              <a:defRPr/>
            </a:pPr>
            <a:r>
              <a:rPr lang="en-US" altLang="ko-KR" sz="2000" dirty="0" smtClean="0">
                <a:solidFill>
                  <a:schemeClr val="tx2"/>
                </a:solidFill>
                <a:latin typeface="-윤고딕350" pitchFamily="18" charset="-127"/>
                <a:ea typeface="-윤고딕350" pitchFamily="18" charset="-127"/>
                <a:cs typeface="Arial" pitchFamily="34" charset="0"/>
              </a:rPr>
              <a:t>3</a:t>
            </a:r>
            <a:r>
              <a:rPr kumimoji="0" lang="en-US" altLang="ko-KR" sz="2000" dirty="0" smtClean="0">
                <a:solidFill>
                  <a:schemeClr val="tx2"/>
                </a:solidFill>
                <a:latin typeface="-윤고딕350" pitchFamily="18" charset="-127"/>
                <a:ea typeface="-윤고딕350" pitchFamily="18" charset="-127"/>
                <a:cs typeface="Arial" pitchFamily="34" charset="0"/>
              </a:rPr>
              <a:t>) </a:t>
            </a:r>
            <a:r>
              <a:rPr kumimoji="0" lang="ko-KR" altLang="en-US" sz="2000" dirty="0" smtClean="0">
                <a:solidFill>
                  <a:schemeClr val="tx2"/>
                </a:solidFill>
                <a:latin typeface="-윤고딕350" pitchFamily="18" charset="-127"/>
                <a:ea typeface="-윤고딕350" pitchFamily="18" charset="-127"/>
                <a:cs typeface="Arial" pitchFamily="34" charset="0"/>
              </a:rPr>
              <a:t>관련법상 기부채납 또는 </a:t>
            </a:r>
            <a:r>
              <a:rPr kumimoji="0" lang="ko-KR" altLang="en-US" sz="2000" dirty="0" err="1" smtClean="0">
                <a:solidFill>
                  <a:schemeClr val="tx2"/>
                </a:solidFill>
                <a:latin typeface="-윤고딕350" pitchFamily="18" charset="-127"/>
                <a:ea typeface="-윤고딕350" pitchFamily="18" charset="-127"/>
                <a:cs typeface="Arial" pitchFamily="34" charset="0"/>
              </a:rPr>
              <a:t>무상귀속되는</a:t>
            </a:r>
            <a:r>
              <a:rPr kumimoji="0" lang="ko-KR" altLang="en-US" sz="2000" dirty="0" smtClean="0">
                <a:solidFill>
                  <a:schemeClr val="tx2"/>
                </a:solidFill>
                <a:latin typeface="-윤고딕350" pitchFamily="18" charset="-127"/>
                <a:ea typeface="-윤고딕350" pitchFamily="18" charset="-127"/>
                <a:cs typeface="Arial" pitchFamily="34" charset="0"/>
              </a:rPr>
              <a:t> 시설의 정의</a:t>
            </a:r>
            <a:endParaRPr kumimoji="0" lang="ko-KR" altLang="en-US" sz="2000" dirty="0">
              <a:solidFill>
                <a:schemeClr val="tx2"/>
              </a:solidFill>
              <a:latin typeface="-윤고딕350" pitchFamily="18" charset="-127"/>
              <a:ea typeface="-윤고딕350" pitchFamily="18" charset="-127"/>
            </a:endParaRPr>
          </a:p>
        </p:txBody>
      </p:sp>
      <p:graphicFrame>
        <p:nvGraphicFramePr>
          <p:cNvPr id="5" name="표 4"/>
          <p:cNvGraphicFramePr>
            <a:graphicFrameLocks noGrp="1"/>
          </p:cNvGraphicFramePr>
          <p:nvPr/>
        </p:nvGraphicFramePr>
        <p:xfrm>
          <a:off x="809625" y="3206400"/>
          <a:ext cx="9289603" cy="4102623"/>
        </p:xfrm>
        <a:graphic>
          <a:graphicData uri="http://schemas.openxmlformats.org/drawingml/2006/table">
            <a:tbl>
              <a:tblPr/>
              <a:tblGrid>
                <a:gridCol w="2580867"/>
                <a:gridCol w="1812192"/>
                <a:gridCol w="4896544"/>
              </a:tblGrid>
              <a:tr h="357758">
                <a:tc>
                  <a:txBody>
                    <a:bodyPr/>
                    <a:lstStyle/>
                    <a:p>
                      <a:pPr algn="ctr"/>
                      <a:r>
                        <a:rPr lang="ko-KR" altLang="en-US" sz="1400" dirty="0">
                          <a:solidFill>
                            <a:schemeClr val="bg1"/>
                          </a:solidFill>
                          <a:latin typeface="-윤고딕340" pitchFamily="18" charset="-127"/>
                          <a:ea typeface="-윤고딕340" pitchFamily="18" charset="-127"/>
                        </a:rPr>
                        <a:t>구분</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ko-KR" altLang="en-US" sz="1400" dirty="0" smtClean="0">
                          <a:solidFill>
                            <a:schemeClr val="bg1"/>
                          </a:solidFill>
                          <a:latin typeface="-윤고딕340" pitchFamily="18" charset="-127"/>
                          <a:ea typeface="-윤고딕340" pitchFamily="18" charset="-127"/>
                        </a:rPr>
                        <a:t>용어사용</a:t>
                      </a:r>
                      <a:endParaRPr lang="ko-KR" altLang="en-US" sz="1400" dirty="0">
                        <a:solidFill>
                          <a:schemeClr val="bg1"/>
                        </a:solidFill>
                        <a:latin typeface="-윤고딕340" pitchFamily="18" charset="-127"/>
                        <a:ea typeface="-윤고딕340" pitchFamily="18" charset="-127"/>
                      </a:endParaRPr>
                    </a:p>
                  </a:txBody>
                  <a:tcPr marL="42663" marR="42663" marT="11795" marB="11795"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ko-KR" altLang="en-US" sz="1400" dirty="0" smtClean="0">
                          <a:solidFill>
                            <a:schemeClr val="bg1"/>
                          </a:solidFill>
                          <a:latin typeface="-윤고딕340" pitchFamily="18" charset="-127"/>
                          <a:ea typeface="-윤고딕340" pitchFamily="18" charset="-127"/>
                        </a:rPr>
                        <a:t>세부시설</a:t>
                      </a:r>
                      <a:endParaRPr lang="ko-KR" altLang="en-US" sz="1400" dirty="0">
                        <a:solidFill>
                          <a:schemeClr val="bg1"/>
                        </a:solidFill>
                        <a:latin typeface="-윤고딕340" pitchFamily="18" charset="-127"/>
                        <a:ea typeface="-윤고딕340" pitchFamily="18" charset="-127"/>
                      </a:endParaRPr>
                    </a:p>
                  </a:txBody>
                  <a:tcPr marL="42663" marR="42663" marT="11795" marB="11795" anchor="ctr">
                    <a:lnL w="3175" cap="flat" cmpd="sng" algn="ctr">
                      <a:solidFill>
                        <a:schemeClr val="bg1"/>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1557675">
                <a:tc>
                  <a:txBody>
                    <a:bodyPr/>
                    <a:lstStyle/>
                    <a:p>
                      <a:pPr algn="ctr"/>
                      <a:r>
                        <a:rPr lang="ko-KR" altLang="en-US" sz="1400" dirty="0" smtClean="0">
                          <a:latin typeface="-윤고딕330" pitchFamily="18" charset="-127"/>
                          <a:ea typeface="-윤고딕330" pitchFamily="18" charset="-127"/>
                        </a:rPr>
                        <a:t>국토의 계획 및 이용에 관한 법률</a:t>
                      </a: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spcAft>
                          <a:spcPts val="600"/>
                        </a:spcAft>
                      </a:pPr>
                      <a:r>
                        <a:rPr lang="ko-KR" altLang="en-US" sz="1400" dirty="0" smtClean="0">
                          <a:latin typeface="-윤고딕320" pitchFamily="18" charset="-127"/>
                          <a:ea typeface="-윤고딕320" pitchFamily="18" charset="-127"/>
                        </a:rPr>
                        <a:t>공공시설 </a:t>
                      </a:r>
                      <a:endParaRPr lang="en-US" altLang="ko-KR" sz="1400" dirty="0" smtClean="0">
                        <a:latin typeface="-윤고딕320" pitchFamily="18" charset="-127"/>
                        <a:ea typeface="-윤고딕320" pitchFamily="18" charset="-127"/>
                      </a:endParaRPr>
                    </a:p>
                    <a:p>
                      <a:pPr algn="ctr">
                        <a:spcAft>
                          <a:spcPts val="600"/>
                        </a:spcAft>
                      </a:pPr>
                      <a:r>
                        <a:rPr lang="en-US" altLang="ko-KR" sz="1400" dirty="0" smtClean="0">
                          <a:latin typeface="-윤고딕320" pitchFamily="18" charset="-127"/>
                          <a:ea typeface="-윤고딕320" pitchFamily="18" charset="-127"/>
                        </a:rPr>
                        <a:t>(</a:t>
                      </a:r>
                      <a:r>
                        <a:rPr lang="ko-KR" altLang="en-US" sz="1400" dirty="0" smtClean="0">
                          <a:latin typeface="-윤고딕320" pitchFamily="18" charset="-127"/>
                          <a:ea typeface="-윤고딕320" pitchFamily="18" charset="-127"/>
                        </a:rPr>
                        <a:t>학교</a:t>
                      </a:r>
                      <a:r>
                        <a:rPr lang="en-US" altLang="ko-KR" sz="1400" baseline="0" dirty="0" smtClean="0">
                          <a:latin typeface="-윤고딕320" pitchFamily="18" charset="-127"/>
                          <a:ea typeface="-윤고딕320" pitchFamily="18" charset="-127"/>
                        </a:rPr>
                        <a:t> </a:t>
                      </a:r>
                      <a:r>
                        <a:rPr lang="ko-KR" altLang="en-US" sz="1400" baseline="0" dirty="0" smtClean="0">
                          <a:latin typeface="-윤고딕320" pitchFamily="18" charset="-127"/>
                          <a:ea typeface="-윤고딕320" pitchFamily="18" charset="-127"/>
                        </a:rPr>
                        <a:t>및 조례로 정하는 기반시설 포함</a:t>
                      </a:r>
                      <a:r>
                        <a:rPr lang="en-US" altLang="ko-KR" sz="1400" baseline="0" dirty="0" smtClean="0">
                          <a:latin typeface="-윤고딕320" pitchFamily="18" charset="-127"/>
                          <a:ea typeface="-윤고딕320" pitchFamily="18" charset="-127"/>
                        </a:rPr>
                        <a:t>)</a:t>
                      </a:r>
                      <a:endParaRPr lang="ko-KR" altLang="en-US" sz="1400" dirty="0" smtClean="0">
                        <a:latin typeface="-윤고딕320" pitchFamily="18" charset="-127"/>
                        <a:ea typeface="-윤고딕32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indent="-177800">
                        <a:spcAft>
                          <a:spcPts val="600"/>
                        </a:spcAft>
                        <a:buFont typeface="Arial" pitchFamily="34" charset="0"/>
                        <a:buChar char="•"/>
                      </a:pPr>
                      <a:r>
                        <a:rPr lang="ko-KR" altLang="en-US" sz="1300" dirty="0" smtClean="0">
                          <a:solidFill>
                            <a:srgbClr val="0000FF"/>
                          </a:solidFill>
                          <a:latin typeface="-윤고딕320" pitchFamily="18" charset="-127"/>
                          <a:ea typeface="-윤고딕320" pitchFamily="18" charset="-127"/>
                        </a:rPr>
                        <a:t>공공시설 또는 기반시설 중 학교</a:t>
                      </a:r>
                      <a:r>
                        <a:rPr lang="ko-KR" altLang="en-US" sz="1300" dirty="0" smtClean="0">
                          <a:latin typeface="-윤고딕320" pitchFamily="18" charset="-127"/>
                          <a:ea typeface="-윤고딕320" pitchFamily="18" charset="-127"/>
                        </a:rPr>
                        <a:t>와 해당 시</a:t>
                      </a: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도 또는 대도시의    </a:t>
                      </a:r>
                      <a:r>
                        <a:rPr lang="ko-KR" altLang="en-US" sz="1300" dirty="0" smtClean="0">
                          <a:solidFill>
                            <a:srgbClr val="0000FF"/>
                          </a:solidFill>
                          <a:latin typeface="-윤고딕320" pitchFamily="18" charset="-127"/>
                          <a:ea typeface="-윤고딕320" pitchFamily="18" charset="-127"/>
                        </a:rPr>
                        <a:t>도시</a:t>
                      </a:r>
                      <a:r>
                        <a:rPr lang="en-US" altLang="ko-KR" sz="1300" dirty="0" smtClean="0">
                          <a:solidFill>
                            <a:srgbClr val="0000FF"/>
                          </a:solidFill>
                          <a:latin typeface="-윤고딕320" pitchFamily="18" charset="-127"/>
                          <a:ea typeface="-윤고딕320" pitchFamily="18" charset="-127"/>
                        </a:rPr>
                        <a:t>·</a:t>
                      </a:r>
                      <a:r>
                        <a:rPr lang="ko-KR" altLang="en-US" sz="1300" dirty="0" err="1" smtClean="0">
                          <a:solidFill>
                            <a:srgbClr val="0000FF"/>
                          </a:solidFill>
                          <a:latin typeface="-윤고딕320" pitchFamily="18" charset="-127"/>
                          <a:ea typeface="-윤고딕320" pitchFamily="18" charset="-127"/>
                        </a:rPr>
                        <a:t>군계획조례로</a:t>
                      </a:r>
                      <a:r>
                        <a:rPr lang="ko-KR" altLang="en-US" sz="1300" dirty="0" smtClean="0">
                          <a:solidFill>
                            <a:srgbClr val="0000FF"/>
                          </a:solidFill>
                          <a:latin typeface="-윤고딕320" pitchFamily="18" charset="-127"/>
                          <a:ea typeface="-윤고딕320" pitchFamily="18" charset="-127"/>
                        </a:rPr>
                        <a:t> 정하는 기반시설</a:t>
                      </a:r>
                    </a:p>
                    <a:p>
                      <a:pPr marL="177800" indent="-177800">
                        <a:spcAft>
                          <a:spcPts val="600"/>
                        </a:spcAft>
                        <a:buFont typeface="Arial" pitchFamily="34" charset="0"/>
                        <a:buChar char="•"/>
                      </a:pPr>
                      <a:r>
                        <a:rPr lang="ko-KR" altLang="en-US" sz="1300" dirty="0" smtClean="0">
                          <a:latin typeface="-윤고딕320" pitchFamily="18" charset="-127"/>
                          <a:ea typeface="-윤고딕320" pitchFamily="18" charset="-127"/>
                        </a:rPr>
                        <a:t>공공시설</a:t>
                      </a:r>
                      <a:r>
                        <a:rPr lang="en-US" altLang="ko-KR" sz="1300" dirty="0" smtClean="0">
                          <a:latin typeface="-윤고딕320" pitchFamily="18" charset="-127"/>
                          <a:ea typeface="-윤고딕320" pitchFamily="18" charset="-127"/>
                        </a:rPr>
                        <a:t>-</a:t>
                      </a:r>
                      <a:r>
                        <a:rPr lang="ko-KR" altLang="en-US" sz="1300" dirty="0" smtClean="0">
                          <a:latin typeface="-윤고딕320" pitchFamily="18" charset="-127"/>
                          <a:ea typeface="-윤고딕320" pitchFamily="18" charset="-127"/>
                        </a:rPr>
                        <a:t>항만ㆍ공항ㆍ운하ㆍ광장ㆍ녹지ㆍ공공공지ㆍ공동구ㆍ하천ㆍ유수지ㆍ방화설비ㆍ방풍설비ㆍ방수설비ㆍ사방설비ㆍ방조설비ㆍ하수도ㆍ구거ㆍ주차장ㆍ운동장ㆍ저수지ㆍ화장장ㆍ공동묘지ㆍ봉안시설 및 </a:t>
                      </a:r>
                      <a:r>
                        <a:rPr lang="ko-KR" altLang="en-US" sz="1300" dirty="0" err="1" smtClean="0">
                          <a:latin typeface="-윤고딕320" pitchFamily="18" charset="-127"/>
                          <a:ea typeface="-윤고딕320" pitchFamily="18" charset="-127"/>
                        </a:rPr>
                        <a:t>유비쿼터스도시</a:t>
                      </a:r>
                      <a:r>
                        <a:rPr lang="ko-KR" altLang="en-US" sz="1300" dirty="0" smtClean="0">
                          <a:latin typeface="-윤고딕320" pitchFamily="18" charset="-127"/>
                          <a:ea typeface="-윤고딕320" pitchFamily="18" charset="-127"/>
                        </a:rPr>
                        <a:t> 통합운영센터</a:t>
                      </a:r>
                      <a:endParaRPr lang="ko-KR" altLang="en-US" sz="1300" dirty="0">
                        <a:latin typeface="-윤고딕320" pitchFamily="18" charset="-127"/>
                        <a:ea typeface="-윤고딕32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07531">
                <a:tc>
                  <a:txBody>
                    <a:bodyPr/>
                    <a:lstStyle/>
                    <a:p>
                      <a:pPr algn="ctr"/>
                      <a:r>
                        <a:rPr lang="ko-KR" altLang="en-US" sz="1400" dirty="0" smtClean="0">
                          <a:latin typeface="-윤고딕330" pitchFamily="18" charset="-127"/>
                          <a:ea typeface="-윤고딕330" pitchFamily="18" charset="-127"/>
                        </a:rPr>
                        <a:t>도시 및 주거환경정비법</a:t>
                      </a: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spcAft>
                          <a:spcPts val="600"/>
                        </a:spcAft>
                      </a:pPr>
                      <a:r>
                        <a:rPr lang="ko-KR" altLang="en-US" sz="1400" dirty="0" smtClean="0">
                          <a:latin typeface="-윤고딕320" pitchFamily="18" charset="-127"/>
                          <a:ea typeface="-윤고딕320" pitchFamily="18" charset="-127"/>
                        </a:rPr>
                        <a:t>정비기반시설</a:t>
                      </a:r>
                      <a:endParaRPr lang="ko-KR" altLang="en-US" sz="1400" dirty="0">
                        <a:latin typeface="-윤고딕320" pitchFamily="18" charset="-127"/>
                        <a:ea typeface="-윤고딕32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indent="-177800" latinLnBrk="1">
                        <a:lnSpc>
                          <a:spcPct val="100000"/>
                        </a:lnSpc>
                        <a:spcAft>
                          <a:spcPts val="600"/>
                        </a:spcAft>
                        <a:buFont typeface="Arial" pitchFamily="34" charset="0"/>
                        <a:buChar char="•"/>
                      </a:pPr>
                      <a:r>
                        <a:rPr lang="ko-KR" altLang="en-US" sz="1300" kern="1200" dirty="0" smtClean="0">
                          <a:solidFill>
                            <a:schemeClr val="tx1"/>
                          </a:solidFill>
                          <a:latin typeface="-윤고딕320" pitchFamily="18" charset="-127"/>
                          <a:ea typeface="-윤고딕320" pitchFamily="18" charset="-127"/>
                          <a:cs typeface="+mn-cs"/>
                        </a:rPr>
                        <a:t>녹지</a:t>
                      </a:r>
                      <a:r>
                        <a:rPr lang="en-US" altLang="ko-KR" sz="1300" kern="1200" dirty="0" smtClean="0">
                          <a:solidFill>
                            <a:schemeClr val="tx1"/>
                          </a:solidFill>
                          <a:latin typeface="-윤고딕320" pitchFamily="18" charset="-127"/>
                          <a:ea typeface="-윤고딕320" pitchFamily="18" charset="-127"/>
                          <a:cs typeface="+mn-cs"/>
                        </a:rPr>
                        <a:t>, </a:t>
                      </a:r>
                      <a:r>
                        <a:rPr lang="ko-KR" altLang="en-US" sz="1300" kern="1200" dirty="0" smtClean="0">
                          <a:solidFill>
                            <a:schemeClr val="tx1"/>
                          </a:solidFill>
                          <a:latin typeface="-윤고딕320" pitchFamily="18" charset="-127"/>
                          <a:ea typeface="-윤고딕320" pitchFamily="18" charset="-127"/>
                          <a:cs typeface="+mn-cs"/>
                        </a:rPr>
                        <a:t>하천</a:t>
                      </a:r>
                      <a:r>
                        <a:rPr lang="en-US" altLang="ko-KR" sz="1300" kern="1200" dirty="0" smtClean="0">
                          <a:solidFill>
                            <a:schemeClr val="tx1"/>
                          </a:solidFill>
                          <a:latin typeface="-윤고딕320" pitchFamily="18" charset="-127"/>
                          <a:ea typeface="-윤고딕320" pitchFamily="18" charset="-127"/>
                          <a:cs typeface="+mn-cs"/>
                        </a:rPr>
                        <a:t>, </a:t>
                      </a:r>
                      <a:r>
                        <a:rPr lang="ko-KR" altLang="en-US" sz="1300" kern="1200" dirty="0" smtClean="0">
                          <a:solidFill>
                            <a:schemeClr val="tx1"/>
                          </a:solidFill>
                          <a:latin typeface="-윤고딕320" pitchFamily="18" charset="-127"/>
                          <a:ea typeface="-윤고딕320" pitchFamily="18" charset="-127"/>
                          <a:cs typeface="+mn-cs"/>
                        </a:rPr>
                        <a:t>공공공지</a:t>
                      </a:r>
                      <a:r>
                        <a:rPr lang="en-US" altLang="ko-KR" sz="1300" kern="1200" dirty="0" smtClean="0">
                          <a:solidFill>
                            <a:schemeClr val="tx1"/>
                          </a:solidFill>
                          <a:latin typeface="-윤고딕320" pitchFamily="18" charset="-127"/>
                          <a:ea typeface="-윤고딕320" pitchFamily="18" charset="-127"/>
                          <a:cs typeface="+mn-cs"/>
                        </a:rPr>
                        <a:t>, </a:t>
                      </a:r>
                      <a:r>
                        <a:rPr lang="ko-KR" altLang="en-US" sz="1300" kern="1200" dirty="0" smtClean="0">
                          <a:solidFill>
                            <a:schemeClr val="tx1"/>
                          </a:solidFill>
                          <a:latin typeface="-윤고딕320" pitchFamily="18" charset="-127"/>
                          <a:ea typeface="-윤고딕320" pitchFamily="18" charset="-127"/>
                          <a:cs typeface="+mn-cs"/>
                        </a:rPr>
                        <a:t>광장</a:t>
                      </a:r>
                      <a:r>
                        <a:rPr lang="en-US" altLang="ko-KR" sz="1300" kern="1200" dirty="0" smtClean="0">
                          <a:solidFill>
                            <a:schemeClr val="tx1"/>
                          </a:solidFill>
                          <a:latin typeface="-윤고딕320" pitchFamily="18" charset="-127"/>
                          <a:ea typeface="-윤고딕320" pitchFamily="18" charset="-127"/>
                          <a:cs typeface="+mn-cs"/>
                        </a:rPr>
                        <a:t>, </a:t>
                      </a:r>
                      <a:r>
                        <a:rPr lang="ko-KR" altLang="en-US" sz="1300" kern="1200" dirty="0" smtClean="0">
                          <a:solidFill>
                            <a:schemeClr val="tx1"/>
                          </a:solidFill>
                          <a:latin typeface="-윤고딕320" pitchFamily="18" charset="-127"/>
                          <a:ea typeface="-윤고딕320" pitchFamily="18" charset="-127"/>
                          <a:cs typeface="+mn-cs"/>
                        </a:rPr>
                        <a:t>소방용수시설</a:t>
                      </a:r>
                      <a:r>
                        <a:rPr lang="en-US" altLang="ko-KR" sz="1300" kern="1200" dirty="0" smtClean="0">
                          <a:solidFill>
                            <a:schemeClr val="tx1"/>
                          </a:solidFill>
                          <a:latin typeface="-윤고딕320" pitchFamily="18" charset="-127"/>
                          <a:ea typeface="-윤고딕320" pitchFamily="18" charset="-127"/>
                          <a:cs typeface="+mn-cs"/>
                        </a:rPr>
                        <a:t>, </a:t>
                      </a:r>
                      <a:r>
                        <a:rPr lang="ko-KR" altLang="en-US" sz="1300" kern="1200" dirty="0" smtClean="0">
                          <a:solidFill>
                            <a:schemeClr val="tx1"/>
                          </a:solidFill>
                          <a:latin typeface="-윤고딕320" pitchFamily="18" charset="-127"/>
                          <a:ea typeface="-윤고딕320" pitchFamily="18" charset="-127"/>
                          <a:cs typeface="+mn-cs"/>
                        </a:rPr>
                        <a:t>비상대피시설</a:t>
                      </a:r>
                      <a:r>
                        <a:rPr lang="en-US" altLang="ko-KR" sz="1300" kern="1200" dirty="0" smtClean="0">
                          <a:solidFill>
                            <a:schemeClr val="tx1"/>
                          </a:solidFill>
                          <a:latin typeface="-윤고딕320" pitchFamily="18" charset="-127"/>
                          <a:ea typeface="-윤고딕320" pitchFamily="18" charset="-127"/>
                          <a:cs typeface="+mn-cs"/>
                        </a:rPr>
                        <a:t>, </a:t>
                      </a:r>
                      <a:r>
                        <a:rPr lang="ko-KR" altLang="en-US" sz="1300" kern="1200" dirty="0" smtClean="0">
                          <a:solidFill>
                            <a:schemeClr val="tx1"/>
                          </a:solidFill>
                          <a:latin typeface="-윤고딕320" pitchFamily="18" charset="-127"/>
                          <a:ea typeface="-윤고딕320" pitchFamily="18" charset="-127"/>
                          <a:cs typeface="+mn-cs"/>
                        </a:rPr>
                        <a:t>가스공급시설 등</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99649">
                <a:tc>
                  <a:txBody>
                    <a:bodyPr/>
                    <a:lstStyle/>
                    <a:p>
                      <a:pPr algn="ctr"/>
                      <a:r>
                        <a:rPr lang="ko-KR" altLang="en-US" sz="1400" dirty="0" smtClean="0">
                          <a:latin typeface="-윤고딕330" pitchFamily="18" charset="-127"/>
                          <a:ea typeface="-윤고딕330" pitchFamily="18" charset="-127"/>
                        </a:rPr>
                        <a:t>도시재정비촉진을 위한 특별법</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spcAft>
                          <a:spcPts val="600"/>
                        </a:spcAft>
                      </a:pPr>
                      <a:r>
                        <a:rPr lang="ko-KR" altLang="en-US" sz="1400" dirty="0" smtClean="0">
                          <a:latin typeface="-윤고딕320" pitchFamily="18" charset="-127"/>
                          <a:ea typeface="-윤고딕320" pitchFamily="18" charset="-127"/>
                        </a:rPr>
                        <a:t>기반시설</a:t>
                      </a:r>
                      <a:endParaRPr lang="ko-KR" altLang="en-US" sz="1400" dirty="0">
                        <a:latin typeface="-윤고딕320" pitchFamily="18" charset="-127"/>
                        <a:ea typeface="-윤고딕32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indent="-177800" latinLnBrk="1">
                        <a:lnSpc>
                          <a:spcPct val="100000"/>
                        </a:lnSpc>
                        <a:spcAft>
                          <a:spcPts val="600"/>
                        </a:spcAft>
                        <a:buFont typeface="Arial" pitchFamily="34" charset="0"/>
                        <a:buChar char="•"/>
                      </a:pPr>
                      <a:r>
                        <a:rPr lang="ko-KR" altLang="en-US" sz="1300" kern="1200" dirty="0" smtClean="0">
                          <a:solidFill>
                            <a:schemeClr val="tx1"/>
                          </a:solidFill>
                          <a:latin typeface="-윤고딕320" pitchFamily="18" charset="-127"/>
                          <a:ea typeface="-윤고딕320" pitchFamily="18" charset="-127"/>
                          <a:cs typeface="+mn-cs"/>
                        </a:rPr>
                        <a:t>국토의 계획 및 이용에 관한 법률을 준용하되</a:t>
                      </a:r>
                      <a:r>
                        <a:rPr lang="en-US" altLang="ko-KR" sz="1300" kern="1200" dirty="0" smtClean="0">
                          <a:solidFill>
                            <a:schemeClr val="tx1"/>
                          </a:solidFill>
                          <a:latin typeface="-윤고딕320" pitchFamily="18" charset="-127"/>
                          <a:ea typeface="-윤고딕320" pitchFamily="18" charset="-127"/>
                          <a:cs typeface="+mn-cs"/>
                        </a:rPr>
                        <a:t>,  </a:t>
                      </a:r>
                      <a:r>
                        <a:rPr lang="ko-KR" altLang="en-US" sz="1300" kern="1200" dirty="0" smtClean="0">
                          <a:solidFill>
                            <a:schemeClr val="tx1"/>
                          </a:solidFill>
                          <a:latin typeface="-윤고딕320" pitchFamily="18" charset="-127"/>
                          <a:ea typeface="-윤고딕320" pitchFamily="18" charset="-127"/>
                          <a:cs typeface="+mn-cs"/>
                        </a:rPr>
                        <a:t>학교</a:t>
                      </a:r>
                      <a:r>
                        <a:rPr lang="en-US" altLang="ko-KR" sz="1300" kern="1200" dirty="0" smtClean="0">
                          <a:solidFill>
                            <a:schemeClr val="tx1"/>
                          </a:solidFill>
                          <a:latin typeface="-윤고딕320" pitchFamily="18" charset="-127"/>
                          <a:ea typeface="-윤고딕320" pitchFamily="18" charset="-127"/>
                          <a:cs typeface="+mn-cs"/>
                        </a:rPr>
                        <a:t>, </a:t>
                      </a:r>
                      <a:r>
                        <a:rPr lang="ko-KR" altLang="en-US" sz="1300" kern="1200" dirty="0" smtClean="0">
                          <a:solidFill>
                            <a:schemeClr val="tx1"/>
                          </a:solidFill>
                          <a:latin typeface="-윤고딕320" pitchFamily="18" charset="-127"/>
                          <a:ea typeface="-윤고딕320" pitchFamily="18" charset="-127"/>
                          <a:cs typeface="+mn-cs"/>
                        </a:rPr>
                        <a:t>도서관</a:t>
                      </a:r>
                      <a:r>
                        <a:rPr lang="en-US" altLang="ko-KR" sz="1300" kern="1200" dirty="0" smtClean="0">
                          <a:solidFill>
                            <a:schemeClr val="tx1"/>
                          </a:solidFill>
                          <a:latin typeface="-윤고딕320" pitchFamily="18" charset="-127"/>
                          <a:ea typeface="-윤고딕320" pitchFamily="18" charset="-127"/>
                          <a:cs typeface="+mn-cs"/>
                        </a:rPr>
                        <a:t>, </a:t>
                      </a:r>
                      <a:r>
                        <a:rPr lang="ko-KR" altLang="en-US" sz="1300" kern="1200" dirty="0" smtClean="0">
                          <a:solidFill>
                            <a:schemeClr val="tx1"/>
                          </a:solidFill>
                          <a:latin typeface="-윤고딕320" pitchFamily="18" charset="-127"/>
                          <a:ea typeface="-윤고딕320" pitchFamily="18" charset="-127"/>
                          <a:cs typeface="+mn-cs"/>
                        </a:rPr>
                        <a:t>사회복지시설</a:t>
                      </a:r>
                      <a:r>
                        <a:rPr lang="en-US" altLang="ko-KR" sz="1300" kern="1200" dirty="0" smtClean="0">
                          <a:solidFill>
                            <a:schemeClr val="tx1"/>
                          </a:solidFill>
                          <a:latin typeface="-윤고딕320" pitchFamily="18" charset="-127"/>
                          <a:ea typeface="-윤고딕320" pitchFamily="18" charset="-127"/>
                          <a:cs typeface="+mn-cs"/>
                        </a:rPr>
                        <a:t>, </a:t>
                      </a:r>
                      <a:r>
                        <a:rPr lang="ko-KR" altLang="en-US" sz="1300" kern="1200" dirty="0" smtClean="0">
                          <a:solidFill>
                            <a:schemeClr val="tx1"/>
                          </a:solidFill>
                          <a:latin typeface="-윤고딕320" pitchFamily="18" charset="-127"/>
                          <a:ea typeface="-윤고딕320" pitchFamily="18" charset="-127"/>
                          <a:cs typeface="+mn-cs"/>
                        </a:rPr>
                        <a:t>문화시설</a:t>
                      </a:r>
                      <a:r>
                        <a:rPr lang="en-US" altLang="ko-KR" sz="1300" kern="1200" dirty="0" smtClean="0">
                          <a:solidFill>
                            <a:schemeClr val="tx1"/>
                          </a:solidFill>
                          <a:latin typeface="-윤고딕320" pitchFamily="18" charset="-127"/>
                          <a:ea typeface="-윤고딕320" pitchFamily="18" charset="-127"/>
                          <a:cs typeface="+mn-cs"/>
                        </a:rPr>
                        <a:t>, </a:t>
                      </a:r>
                      <a:r>
                        <a:rPr lang="ko-KR" altLang="en-US" sz="1300" kern="1200" dirty="0" smtClean="0">
                          <a:solidFill>
                            <a:schemeClr val="tx1"/>
                          </a:solidFill>
                          <a:latin typeface="-윤고딕320" pitchFamily="18" charset="-127"/>
                          <a:ea typeface="-윤고딕320" pitchFamily="18" charset="-127"/>
                          <a:cs typeface="+mn-cs"/>
                        </a:rPr>
                        <a:t>공공청사 포함</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00114">
                <a:tc>
                  <a:txBody>
                    <a:bodyPr/>
                    <a:lstStyle/>
                    <a:p>
                      <a:pPr algn="ctr"/>
                      <a:r>
                        <a:rPr lang="ko-KR" altLang="en-US" sz="1400" dirty="0" err="1" smtClean="0">
                          <a:latin typeface="-윤고딕330" pitchFamily="18" charset="-127"/>
                          <a:ea typeface="-윤고딕330" pitchFamily="18" charset="-127"/>
                        </a:rPr>
                        <a:t>주택법</a:t>
                      </a: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spcAft>
                          <a:spcPts val="600"/>
                        </a:spcAft>
                      </a:pPr>
                      <a:r>
                        <a:rPr lang="ko-KR" altLang="en-US" sz="1400" dirty="0" smtClean="0">
                          <a:latin typeface="-윤고딕320" pitchFamily="18" charset="-127"/>
                          <a:ea typeface="-윤고딕320" pitchFamily="18" charset="-127"/>
                        </a:rPr>
                        <a:t>간선시설</a:t>
                      </a:r>
                      <a:endParaRPr lang="ko-KR" altLang="en-US" sz="1400" dirty="0">
                        <a:latin typeface="-윤고딕320" pitchFamily="18" charset="-127"/>
                        <a:ea typeface="-윤고딕32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indent="-177800">
                        <a:spcAft>
                          <a:spcPts val="600"/>
                        </a:spcAft>
                        <a:buFont typeface="Arial" pitchFamily="34" charset="0"/>
                        <a:buChar char="•"/>
                      </a:pPr>
                      <a:r>
                        <a:rPr lang="ko-KR" altLang="en-US" sz="1300" dirty="0" smtClean="0">
                          <a:latin typeface="-윤고딕320" pitchFamily="18" charset="-127"/>
                          <a:ea typeface="-윤고딕320" pitchFamily="18" charset="-127"/>
                        </a:rPr>
                        <a:t>도로</a:t>
                      </a:r>
                      <a:r>
                        <a:rPr lang="en-US" altLang="ko-KR" sz="1300" dirty="0" smtClean="0">
                          <a:latin typeface="-윤고딕320" pitchFamily="18" charset="-127"/>
                          <a:ea typeface="-윤고딕320" pitchFamily="18" charset="-127"/>
                        </a:rPr>
                        <a:t>, </a:t>
                      </a:r>
                      <a:r>
                        <a:rPr lang="ko-KR" altLang="en-US" sz="1300" dirty="0" smtClean="0">
                          <a:latin typeface="-윤고딕320" pitchFamily="18" charset="-127"/>
                          <a:ea typeface="-윤고딕320" pitchFamily="18" charset="-127"/>
                        </a:rPr>
                        <a:t>상하수도</a:t>
                      </a:r>
                      <a:r>
                        <a:rPr lang="en-US" altLang="ko-KR" sz="1300" dirty="0" smtClean="0">
                          <a:latin typeface="-윤고딕320" pitchFamily="18" charset="-127"/>
                          <a:ea typeface="-윤고딕320" pitchFamily="18" charset="-127"/>
                        </a:rPr>
                        <a:t>, </a:t>
                      </a:r>
                      <a:r>
                        <a:rPr lang="ko-KR" altLang="en-US" sz="1300" dirty="0" smtClean="0">
                          <a:latin typeface="-윤고딕320" pitchFamily="18" charset="-127"/>
                          <a:ea typeface="-윤고딕320" pitchFamily="18" charset="-127"/>
                        </a:rPr>
                        <a:t>전기시설</a:t>
                      </a:r>
                      <a:r>
                        <a:rPr lang="en-US" altLang="ko-KR" sz="1300" dirty="0" smtClean="0">
                          <a:latin typeface="-윤고딕320" pitchFamily="18" charset="-127"/>
                          <a:ea typeface="-윤고딕320" pitchFamily="18" charset="-127"/>
                        </a:rPr>
                        <a:t>, </a:t>
                      </a:r>
                      <a:r>
                        <a:rPr lang="ko-KR" altLang="en-US" sz="1300" dirty="0" smtClean="0">
                          <a:latin typeface="-윤고딕320" pitchFamily="18" charset="-127"/>
                          <a:ea typeface="-윤고딕320" pitchFamily="18" charset="-127"/>
                        </a:rPr>
                        <a:t>가스시설</a:t>
                      </a:r>
                      <a:r>
                        <a:rPr lang="en-US" altLang="ko-KR" sz="1300" dirty="0" smtClean="0">
                          <a:latin typeface="-윤고딕320" pitchFamily="18" charset="-127"/>
                          <a:ea typeface="-윤고딕320" pitchFamily="18" charset="-127"/>
                        </a:rPr>
                        <a:t>, </a:t>
                      </a:r>
                      <a:r>
                        <a:rPr lang="ko-KR" altLang="en-US" sz="1300" dirty="0" smtClean="0">
                          <a:latin typeface="-윤고딕320" pitchFamily="18" charset="-127"/>
                          <a:ea typeface="-윤고딕320" pitchFamily="18" charset="-127"/>
                        </a:rPr>
                        <a:t>통신시설 및 지역난방시설 등</a:t>
                      </a: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79896">
                <a:tc>
                  <a:txBody>
                    <a:bodyPr/>
                    <a:lstStyle/>
                    <a:p>
                      <a:pPr algn="ctr"/>
                      <a:r>
                        <a:rPr lang="ko-KR" altLang="en-US" sz="1400" dirty="0" smtClean="0">
                          <a:latin typeface="-윤고딕330" pitchFamily="18" charset="-127"/>
                          <a:ea typeface="-윤고딕330" pitchFamily="18" charset="-127"/>
                        </a:rPr>
                        <a:t>지방세법</a:t>
                      </a:r>
                      <a:endParaRPr lang="ko-KR" altLang="en-US" sz="1400" dirty="0">
                        <a:latin typeface="-윤고딕330" pitchFamily="18" charset="-127"/>
                        <a:ea typeface="-윤고딕33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spcAft>
                          <a:spcPts val="600"/>
                        </a:spcAft>
                      </a:pPr>
                      <a:r>
                        <a:rPr lang="ko-KR" altLang="en-US" sz="1400" dirty="0" smtClean="0">
                          <a:latin typeface="-윤고딕320" pitchFamily="18" charset="-127"/>
                          <a:ea typeface="-윤고딕320" pitchFamily="18" charset="-127"/>
                        </a:rPr>
                        <a:t>사회기반시설</a:t>
                      </a:r>
                      <a:endParaRPr lang="ko-KR" altLang="en-US" sz="1400" dirty="0">
                        <a:latin typeface="-윤고딕320" pitchFamily="18" charset="-127"/>
                        <a:ea typeface="-윤고딕32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indent="-177800">
                        <a:spcAft>
                          <a:spcPts val="600"/>
                        </a:spcAft>
                        <a:buFont typeface="Arial" pitchFamily="34" charset="0"/>
                        <a:buChar char="•"/>
                      </a:pPr>
                      <a:r>
                        <a:rPr lang="ko-KR" altLang="en-US" sz="1300" dirty="0" smtClean="0">
                          <a:latin typeface="-윤고딕320" pitchFamily="18" charset="-127"/>
                          <a:ea typeface="-윤고딕320" pitchFamily="18" charset="-127"/>
                        </a:rPr>
                        <a:t>도로 및 도로의 </a:t>
                      </a:r>
                      <a:r>
                        <a:rPr lang="ko-KR" altLang="en-US" sz="1300" dirty="0" err="1" smtClean="0">
                          <a:latin typeface="-윤고딕320" pitchFamily="18" charset="-127"/>
                          <a:ea typeface="-윤고딕320" pitchFamily="18" charset="-127"/>
                        </a:rPr>
                        <a:t>부설물</a:t>
                      </a:r>
                      <a:r>
                        <a:rPr lang="en-US" altLang="ko-KR" sz="1300" dirty="0" smtClean="0">
                          <a:latin typeface="-윤고딕320" pitchFamily="18" charset="-127"/>
                          <a:ea typeface="-윤고딕320" pitchFamily="18" charset="-127"/>
                        </a:rPr>
                        <a:t>, </a:t>
                      </a:r>
                      <a:r>
                        <a:rPr lang="ko-KR" altLang="en-US" sz="1300" dirty="0" smtClean="0">
                          <a:latin typeface="-윤고딕320" pitchFamily="18" charset="-127"/>
                          <a:ea typeface="-윤고딕320" pitchFamily="18" charset="-127"/>
                        </a:rPr>
                        <a:t>철도</a:t>
                      </a:r>
                      <a:r>
                        <a:rPr lang="en-US" altLang="ko-KR" sz="1300" dirty="0" smtClean="0">
                          <a:latin typeface="-윤고딕320" pitchFamily="18" charset="-127"/>
                          <a:ea typeface="-윤고딕320" pitchFamily="18" charset="-127"/>
                        </a:rPr>
                        <a:t>, </a:t>
                      </a:r>
                      <a:r>
                        <a:rPr lang="ko-KR" altLang="en-US" sz="1300" dirty="0" smtClean="0">
                          <a:latin typeface="-윤고딕320" pitchFamily="18" charset="-127"/>
                          <a:ea typeface="-윤고딕320" pitchFamily="18" charset="-127"/>
                        </a:rPr>
                        <a:t>도시철도</a:t>
                      </a:r>
                      <a:r>
                        <a:rPr lang="en-US" altLang="ko-KR" sz="1300" dirty="0" smtClean="0">
                          <a:latin typeface="-윤고딕320" pitchFamily="18" charset="-127"/>
                          <a:ea typeface="-윤고딕320" pitchFamily="18" charset="-127"/>
                        </a:rPr>
                        <a:t>, </a:t>
                      </a:r>
                      <a:r>
                        <a:rPr lang="ko-KR" altLang="en-US" sz="1300" dirty="0" smtClean="0">
                          <a:latin typeface="-윤고딕320" pitchFamily="18" charset="-127"/>
                          <a:ea typeface="-윤고딕320" pitchFamily="18" charset="-127"/>
                        </a:rPr>
                        <a:t>항만시설</a:t>
                      </a:r>
                      <a:r>
                        <a:rPr lang="en-US" altLang="ko-KR" sz="1300" dirty="0" smtClean="0">
                          <a:latin typeface="-윤고딕320" pitchFamily="18" charset="-127"/>
                          <a:ea typeface="-윤고딕320" pitchFamily="18" charset="-127"/>
                        </a:rPr>
                        <a:t>, </a:t>
                      </a:r>
                      <a:r>
                        <a:rPr lang="ko-KR" altLang="en-US" sz="1300" dirty="0" smtClean="0">
                          <a:latin typeface="-윤고딕320" pitchFamily="18" charset="-127"/>
                          <a:ea typeface="-윤고딕320" pitchFamily="18" charset="-127"/>
                        </a:rPr>
                        <a:t>공항시설</a:t>
                      </a:r>
                      <a:r>
                        <a:rPr lang="en-US" altLang="ko-KR" sz="1300" dirty="0" smtClean="0">
                          <a:latin typeface="-윤고딕320" pitchFamily="18" charset="-127"/>
                          <a:ea typeface="-윤고딕320" pitchFamily="18" charset="-127"/>
                        </a:rPr>
                        <a:t>, </a:t>
                      </a:r>
                      <a:r>
                        <a:rPr lang="ko-KR" altLang="en-US" sz="1300" dirty="0" smtClean="0">
                          <a:latin typeface="-윤고딕320" pitchFamily="18" charset="-127"/>
                          <a:ea typeface="-윤고딕320" pitchFamily="18" charset="-127"/>
                        </a:rPr>
                        <a:t>다목적댐</a:t>
                      </a:r>
                      <a:r>
                        <a:rPr lang="en-US" altLang="ko-KR" sz="1300" dirty="0" smtClean="0">
                          <a:latin typeface="-윤고딕320" pitchFamily="18" charset="-127"/>
                          <a:ea typeface="-윤고딕320" pitchFamily="18" charset="-127"/>
                        </a:rPr>
                        <a:t>, </a:t>
                      </a:r>
                      <a:r>
                        <a:rPr lang="ko-KR" altLang="en-US" sz="1300" dirty="0" smtClean="0">
                          <a:latin typeface="-윤고딕320" pitchFamily="18" charset="-127"/>
                          <a:ea typeface="-윤고딕320" pitchFamily="18" charset="-127"/>
                        </a:rPr>
                        <a:t>수도 및 중수도</a:t>
                      </a:r>
                      <a:r>
                        <a:rPr lang="en-US" altLang="ko-KR" sz="1300" dirty="0" smtClean="0">
                          <a:latin typeface="-윤고딕320" pitchFamily="18" charset="-127"/>
                          <a:ea typeface="-윤고딕320" pitchFamily="18" charset="-127"/>
                        </a:rPr>
                        <a:t>, </a:t>
                      </a:r>
                      <a:r>
                        <a:rPr lang="ko-KR" altLang="en-US" sz="1300" dirty="0" smtClean="0">
                          <a:latin typeface="-윤고딕320" pitchFamily="18" charset="-127"/>
                          <a:ea typeface="-윤고딕320" pitchFamily="18" charset="-127"/>
                        </a:rPr>
                        <a:t>하수도 및 공공하수처리시설 등 </a:t>
                      </a:r>
                      <a:endParaRPr lang="ko-KR" altLang="en-US" sz="1300" dirty="0">
                        <a:latin typeface="-윤고딕320" pitchFamily="18" charset="-127"/>
                        <a:ea typeface="-윤고딕320" pitchFamily="18" charset="-127"/>
                      </a:endParaRPr>
                    </a:p>
                  </a:txBody>
                  <a:tcPr marL="42663" marR="42663" marT="11795" marB="11795"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7"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15</a:t>
            </a:fld>
            <a:endParaRPr lang="ko-KR" altLang="en-US" dirty="0">
              <a:solidFill>
                <a:prstClr val="white"/>
              </a:solidFill>
            </a:endParaRPr>
          </a:p>
        </p:txBody>
      </p:sp>
      <p:sp>
        <p:nvSpPr>
          <p:cNvPr id="8" name="직사각형 7"/>
          <p:cNvSpPr/>
          <p:nvPr/>
        </p:nvSpPr>
        <p:spPr>
          <a:xfrm>
            <a:off x="671564" y="1404367"/>
            <a:ext cx="9427663" cy="2015108"/>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12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기부채납 또는 </a:t>
            </a:r>
            <a:r>
              <a:rPr lang="ko-KR" altLang="en-US" sz="1500" spc="-30" dirty="0" err="1" smtClean="0">
                <a:solidFill>
                  <a:schemeClr val="tx1"/>
                </a:solidFill>
                <a:latin typeface="-윤고딕320" pitchFamily="18" charset="-127"/>
                <a:ea typeface="-윤고딕320" pitchFamily="18" charset="-127"/>
              </a:rPr>
              <a:t>무상귀속되는</a:t>
            </a:r>
            <a:r>
              <a:rPr lang="ko-KR" altLang="en-US" sz="1500" spc="-30" dirty="0" smtClean="0">
                <a:solidFill>
                  <a:schemeClr val="tx1"/>
                </a:solidFill>
                <a:latin typeface="-윤고딕320" pitchFamily="18" charset="-127"/>
                <a:ea typeface="-윤고딕320" pitchFamily="18" charset="-127"/>
              </a:rPr>
              <a:t> 기반시설이 법령마다 </a:t>
            </a:r>
            <a:r>
              <a:rPr lang="ko-KR" altLang="en-US" sz="1700" spc="-30" dirty="0" smtClean="0">
                <a:solidFill>
                  <a:srgbClr val="C00000"/>
                </a:solidFill>
                <a:latin typeface="-윤고딕340" pitchFamily="18" charset="-127"/>
                <a:ea typeface="-윤고딕340" pitchFamily="18" charset="-127"/>
              </a:rPr>
              <a:t>공공시설</a:t>
            </a:r>
            <a:r>
              <a:rPr lang="en-US" altLang="ko-KR" sz="1700" spc="-30" dirty="0" smtClean="0">
                <a:solidFill>
                  <a:srgbClr val="C00000"/>
                </a:solidFill>
                <a:latin typeface="-윤고딕340" pitchFamily="18" charset="-127"/>
                <a:ea typeface="-윤고딕340" pitchFamily="18" charset="-127"/>
              </a:rPr>
              <a:t>, </a:t>
            </a:r>
            <a:r>
              <a:rPr lang="ko-KR" altLang="en-US" sz="1700" spc="-30" dirty="0" smtClean="0">
                <a:solidFill>
                  <a:srgbClr val="C00000"/>
                </a:solidFill>
                <a:latin typeface="-윤고딕340" pitchFamily="18" charset="-127"/>
                <a:ea typeface="-윤고딕340" pitchFamily="18" charset="-127"/>
              </a:rPr>
              <a:t>기반시설</a:t>
            </a:r>
            <a:r>
              <a:rPr lang="en-US" altLang="ko-KR" sz="1700" spc="-30" dirty="0" smtClean="0">
                <a:solidFill>
                  <a:srgbClr val="C00000"/>
                </a:solidFill>
                <a:latin typeface="-윤고딕340" pitchFamily="18" charset="-127"/>
                <a:ea typeface="-윤고딕340" pitchFamily="18" charset="-127"/>
              </a:rPr>
              <a:t>, </a:t>
            </a:r>
            <a:r>
              <a:rPr lang="ko-KR" altLang="en-US" sz="1700" spc="-30" dirty="0" smtClean="0">
                <a:solidFill>
                  <a:srgbClr val="C00000"/>
                </a:solidFill>
                <a:latin typeface="-윤고딕340" pitchFamily="18" charset="-127"/>
                <a:ea typeface="-윤고딕340" pitchFamily="18" charset="-127"/>
              </a:rPr>
              <a:t>정비기반시설 등 다양한 용어</a:t>
            </a:r>
            <a:r>
              <a:rPr lang="ko-KR" altLang="en-US" sz="1500" spc="-30" dirty="0" smtClean="0">
                <a:solidFill>
                  <a:schemeClr val="tx1"/>
                </a:solidFill>
                <a:latin typeface="-윤고딕320" pitchFamily="18" charset="-127"/>
                <a:ea typeface="-윤고딕320" pitchFamily="18" charset="-127"/>
              </a:rPr>
              <a:t>로 사용</a:t>
            </a:r>
            <a:endParaRPr lang="en-US" altLang="ko-KR" sz="1500" spc="-30" dirty="0" smtClean="0">
              <a:solidFill>
                <a:schemeClr val="tx1"/>
              </a:solidFill>
              <a:latin typeface="-윤고딕320" pitchFamily="18" charset="-127"/>
              <a:ea typeface="-윤고딕320" pitchFamily="18" charset="-127"/>
            </a:endParaRPr>
          </a:p>
          <a:p>
            <a:pPr marL="188913" indent="-188913" algn="just">
              <a:spcAft>
                <a:spcPts val="12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시설의 종류 및 용어의 정의도 달리하고 있어 혼선이 초래 </a:t>
            </a:r>
            <a:endParaRPr lang="en-US" altLang="ko-KR" sz="1500" spc="-30" dirty="0" smtClean="0">
              <a:solidFill>
                <a:schemeClr val="tx1"/>
              </a:solidFill>
              <a:latin typeface="-윤고딕320" pitchFamily="18" charset="-127"/>
              <a:ea typeface="-윤고딕320" pitchFamily="18" charset="-127"/>
            </a:endParaRPr>
          </a:p>
          <a:p>
            <a:pPr marL="188913" indent="-188913" algn="just">
              <a:spcAft>
                <a:spcPts val="12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지방세법상 취득세 감면대상이 되는 사회기반시설도 여타 개발법령의 기반시설 등과 다르게 나타남</a:t>
            </a:r>
          </a:p>
          <a:p>
            <a:pPr marL="188913" indent="-188913" algn="just">
              <a:spcAft>
                <a:spcPts val="1200"/>
              </a:spcAft>
              <a:buFont typeface="Wingdings" pitchFamily="2" charset="2"/>
              <a:buChar char="§"/>
            </a:pPr>
            <a:endParaRPr lang="ko-KR" altLang="en-US" sz="1500" spc="-30" dirty="0" smtClean="0">
              <a:solidFill>
                <a:schemeClr val="tx1"/>
              </a:solidFill>
              <a:latin typeface="-윤고딕320" pitchFamily="18" charset="-127"/>
              <a:ea typeface="-윤고딕320" pitchFamily="18" charset="-127"/>
            </a:endParaRPr>
          </a:p>
        </p:txBody>
      </p:sp>
      <p:sp>
        <p:nvSpPr>
          <p:cNvPr id="9" name="직사각형 8"/>
          <p:cNvSpPr/>
          <p:nvPr/>
        </p:nvSpPr>
        <p:spPr>
          <a:xfrm>
            <a:off x="719151" y="2844528"/>
            <a:ext cx="3441968" cy="363176"/>
          </a:xfrm>
          <a:prstGeom prst="rect">
            <a:avLst/>
          </a:prstGeom>
        </p:spPr>
        <p:txBody>
          <a:bodyPr wrap="none">
            <a:spAutoFit/>
          </a:bodyPr>
          <a:lstStyle/>
          <a:p>
            <a:pPr marL="188913" lvl="0" indent="-188913" algn="just">
              <a:lnSpc>
                <a:spcPct val="110000"/>
              </a:lnSpc>
              <a:spcAft>
                <a:spcPts val="800"/>
              </a:spcAft>
            </a:pPr>
            <a:r>
              <a:rPr lang="ko-KR" altLang="en-US" sz="1600" spc="-30" dirty="0" err="1" smtClean="0">
                <a:solidFill>
                  <a:srgbClr val="0033CC"/>
                </a:solidFill>
                <a:latin typeface="-윤고딕340" pitchFamily="18" charset="-127"/>
                <a:ea typeface="-윤고딕340" pitchFamily="18" charset="-127"/>
              </a:rPr>
              <a:t>개별법상</a:t>
            </a:r>
            <a:r>
              <a:rPr lang="ko-KR" altLang="en-US" sz="1600" spc="-30" dirty="0" smtClean="0">
                <a:solidFill>
                  <a:srgbClr val="0033CC"/>
                </a:solidFill>
                <a:latin typeface="-윤고딕340" pitchFamily="18" charset="-127"/>
                <a:ea typeface="-윤고딕340" pitchFamily="18" charset="-127"/>
              </a:rPr>
              <a:t> 기부채납</a:t>
            </a:r>
            <a:r>
              <a:rPr lang="en-US" altLang="ko-KR" sz="1600" spc="-30" dirty="0" smtClean="0">
                <a:solidFill>
                  <a:srgbClr val="0033CC"/>
                </a:solidFill>
                <a:latin typeface="-윤고딕340" pitchFamily="18" charset="-127"/>
                <a:ea typeface="-윤고딕340" pitchFamily="18" charset="-127"/>
              </a:rPr>
              <a:t>/</a:t>
            </a:r>
            <a:r>
              <a:rPr lang="ko-KR" altLang="en-US" sz="1600" spc="-30" dirty="0" err="1" smtClean="0">
                <a:solidFill>
                  <a:srgbClr val="0033CC"/>
                </a:solidFill>
                <a:latin typeface="-윤고딕340" pitchFamily="18" charset="-127"/>
                <a:ea typeface="-윤고딕340" pitchFamily="18" charset="-127"/>
              </a:rPr>
              <a:t>무상귀속되는</a:t>
            </a:r>
            <a:r>
              <a:rPr lang="ko-KR" altLang="en-US" sz="1600" spc="-30" dirty="0" smtClean="0">
                <a:solidFill>
                  <a:srgbClr val="0033CC"/>
                </a:solidFill>
                <a:latin typeface="-윤고딕340" pitchFamily="18" charset="-127"/>
                <a:ea typeface="-윤고딕340" pitchFamily="18" charset="-127"/>
              </a:rPr>
              <a:t> 시설</a:t>
            </a:r>
            <a:endParaRPr lang="en-US" altLang="ko-KR" sz="1600" spc="-30" dirty="0" smtClean="0">
              <a:solidFill>
                <a:srgbClr val="0033CC"/>
              </a:solidFill>
              <a:latin typeface="-윤고딕340" pitchFamily="18" charset="-127"/>
              <a:ea typeface="-윤고딕340" pitchFamily="18" charset="-127"/>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02</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3" name="TextBox 7"/>
          <p:cNvSpPr txBox="1">
            <a:spLocks noChangeArrowheads="1"/>
          </p:cNvSpPr>
          <p:nvPr/>
        </p:nvSpPr>
        <p:spPr bwMode="auto">
          <a:xfrm>
            <a:off x="796474" y="132390"/>
            <a:ext cx="5253774"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기부채납 관련 유사개념과 문제점</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4" name="제목 1"/>
          <p:cNvSpPr txBox="1">
            <a:spLocks/>
          </p:cNvSpPr>
          <p:nvPr/>
        </p:nvSpPr>
        <p:spPr bwMode="auto">
          <a:xfrm>
            <a:off x="388044" y="900311"/>
            <a:ext cx="9855200" cy="500063"/>
          </a:xfrm>
          <a:prstGeom prst="rect">
            <a:avLst/>
          </a:prstGeom>
          <a:ln>
            <a:miter lim="800000"/>
            <a:headEnd/>
            <a:tailEnd/>
          </a:ln>
        </p:spPr>
        <p:txBody>
          <a:bodyPr/>
          <a:lstStyle/>
          <a:p>
            <a:pPr>
              <a:defRPr/>
            </a:pPr>
            <a:r>
              <a:rPr lang="en-US" altLang="ko-KR" sz="2000" dirty="0" smtClean="0">
                <a:solidFill>
                  <a:schemeClr val="tx2"/>
                </a:solidFill>
                <a:latin typeface="-윤고딕350" pitchFamily="18" charset="-127"/>
                <a:ea typeface="-윤고딕350" pitchFamily="18" charset="-127"/>
                <a:cs typeface="Arial" pitchFamily="34" charset="0"/>
              </a:rPr>
              <a:t>4</a:t>
            </a:r>
            <a:r>
              <a:rPr kumimoji="0" lang="en-US" altLang="ko-KR" sz="2000" dirty="0" smtClean="0">
                <a:solidFill>
                  <a:schemeClr val="tx2"/>
                </a:solidFill>
                <a:latin typeface="-윤고딕350" pitchFamily="18" charset="-127"/>
                <a:ea typeface="-윤고딕350" pitchFamily="18" charset="-127"/>
                <a:cs typeface="Arial" pitchFamily="34" charset="0"/>
              </a:rPr>
              <a:t>) </a:t>
            </a:r>
            <a:r>
              <a:rPr kumimoji="0" lang="ko-KR" altLang="en-US" sz="2000" dirty="0" smtClean="0">
                <a:solidFill>
                  <a:schemeClr val="tx2"/>
                </a:solidFill>
                <a:latin typeface="-윤고딕350" pitchFamily="18" charset="-127"/>
                <a:ea typeface="-윤고딕350" pitchFamily="18" charset="-127"/>
                <a:cs typeface="Arial" pitchFamily="34" charset="0"/>
              </a:rPr>
              <a:t>부담금 관련 국내법 현황 </a:t>
            </a:r>
            <a:endParaRPr kumimoji="0" lang="ko-KR" altLang="en-US" sz="2000" dirty="0">
              <a:solidFill>
                <a:schemeClr val="tx2"/>
              </a:solidFill>
              <a:latin typeface="-윤고딕350" pitchFamily="18" charset="-127"/>
              <a:ea typeface="-윤고딕350" pitchFamily="18" charset="-127"/>
            </a:endParaRPr>
          </a:p>
        </p:txBody>
      </p:sp>
      <p:sp>
        <p:nvSpPr>
          <p:cNvPr id="1025" name="Rectangle 1"/>
          <p:cNvSpPr>
            <a:spLocks noChangeArrowheads="1"/>
          </p:cNvSpPr>
          <p:nvPr/>
        </p:nvSpPr>
        <p:spPr bwMode="auto">
          <a:xfrm>
            <a:off x="0" y="0"/>
            <a:ext cx="10693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7" name="표 6"/>
          <p:cNvGraphicFramePr>
            <a:graphicFrameLocks noGrp="1"/>
          </p:cNvGraphicFramePr>
          <p:nvPr/>
        </p:nvGraphicFramePr>
        <p:xfrm>
          <a:off x="810196" y="1847566"/>
          <a:ext cx="9073579" cy="2304254"/>
        </p:xfrm>
        <a:graphic>
          <a:graphicData uri="http://schemas.openxmlformats.org/drawingml/2006/table">
            <a:tbl>
              <a:tblPr/>
              <a:tblGrid>
                <a:gridCol w="1491753"/>
                <a:gridCol w="3723291"/>
                <a:gridCol w="3858535"/>
              </a:tblGrid>
              <a:tr h="266962">
                <a:tc>
                  <a:txBody>
                    <a:bodyPr/>
                    <a:lstStyle/>
                    <a:p>
                      <a:pPr algn="ctr"/>
                      <a:r>
                        <a:rPr lang="ko-KR" altLang="en-US" sz="1400" kern="1200" dirty="0">
                          <a:solidFill>
                            <a:schemeClr val="bg1"/>
                          </a:solidFill>
                          <a:latin typeface="-윤고딕340" pitchFamily="18" charset="-127"/>
                          <a:ea typeface="-윤고딕340" pitchFamily="18" charset="-127"/>
                          <a:cs typeface="+mn-cs"/>
                        </a:rPr>
                        <a:t>구 분</a:t>
                      </a: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ko-KR" altLang="en-US" sz="1400" kern="1200" dirty="0" err="1">
                          <a:solidFill>
                            <a:schemeClr val="bg1"/>
                          </a:solidFill>
                          <a:latin typeface="-윤고딕340" pitchFamily="18" charset="-127"/>
                          <a:ea typeface="-윤고딕340" pitchFamily="18" charset="-127"/>
                          <a:cs typeface="+mn-cs"/>
                        </a:rPr>
                        <a:t>특</a:t>
                      </a:r>
                      <a:r>
                        <a:rPr lang="ko-KR" altLang="en-US" sz="1400" kern="1200" dirty="0">
                          <a:solidFill>
                            <a:schemeClr val="bg1"/>
                          </a:solidFill>
                          <a:latin typeface="-윤고딕340" pitchFamily="18" charset="-127"/>
                          <a:ea typeface="-윤고딕340" pitchFamily="18" charset="-127"/>
                          <a:cs typeface="+mn-cs"/>
                        </a:rPr>
                        <a:t> 징</a:t>
                      </a:r>
                    </a:p>
                  </a:txBody>
                  <a:tcPr marL="39164" marR="39164" marT="10828" marB="10828"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ko-KR" altLang="en-US" sz="1400" kern="1200" dirty="0">
                          <a:solidFill>
                            <a:schemeClr val="bg1"/>
                          </a:solidFill>
                          <a:latin typeface="-윤고딕340" pitchFamily="18" charset="-127"/>
                          <a:ea typeface="-윤고딕340" pitchFamily="18" charset="-127"/>
                          <a:cs typeface="+mn-cs"/>
                        </a:rPr>
                        <a:t>해당부담금</a:t>
                      </a:r>
                    </a:p>
                  </a:txBody>
                  <a:tcPr marL="39164" marR="39164" marT="10828" marB="10828" anchor="ctr">
                    <a:lnL w="3175" cap="flat" cmpd="sng" algn="ctr">
                      <a:solidFill>
                        <a:schemeClr val="bg1"/>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509323">
                <a:tc>
                  <a:txBody>
                    <a:bodyPr/>
                    <a:lstStyle/>
                    <a:p>
                      <a:pPr algn="ctr"/>
                      <a:r>
                        <a:rPr lang="ko-KR" altLang="en-US" sz="1400" kern="1200" dirty="0">
                          <a:solidFill>
                            <a:schemeClr val="tx1"/>
                          </a:solidFill>
                          <a:latin typeface="-윤고딕330" pitchFamily="18" charset="-127"/>
                          <a:ea typeface="-윤고딕330" pitchFamily="18" charset="-127"/>
                          <a:cs typeface="+mn-cs"/>
                        </a:rPr>
                        <a:t>수익자부담금</a:t>
                      </a: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77800" indent="-177800">
                        <a:buFont typeface="Arial" pitchFamily="34" charset="0"/>
                        <a:buChar char="•"/>
                      </a:pPr>
                      <a:r>
                        <a:rPr lang="ko-KR" altLang="en-US" sz="1300" kern="1200" dirty="0" smtClean="0">
                          <a:solidFill>
                            <a:schemeClr val="tx1"/>
                          </a:solidFill>
                          <a:latin typeface="-윤고딕320" pitchFamily="18" charset="-127"/>
                          <a:ea typeface="-윤고딕320" pitchFamily="18" charset="-127"/>
                          <a:cs typeface="+mn-cs"/>
                        </a:rPr>
                        <a:t>특별한 </a:t>
                      </a:r>
                      <a:r>
                        <a:rPr lang="ko-KR" altLang="en-US" sz="1300" kern="1200" dirty="0">
                          <a:solidFill>
                            <a:schemeClr val="tx1"/>
                          </a:solidFill>
                          <a:latin typeface="-윤고딕320" pitchFamily="18" charset="-127"/>
                          <a:ea typeface="-윤고딕320" pitchFamily="18" charset="-127"/>
                          <a:cs typeface="+mn-cs"/>
                        </a:rPr>
                        <a:t>이익을 받는 사람에게 수익의 한도 내에서 사업의 경비를 부담시킴</a:t>
                      </a: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indent="-177800">
                        <a:buFont typeface="Arial" pitchFamily="34" charset="0"/>
                        <a:buChar char="•"/>
                      </a:pPr>
                      <a:r>
                        <a:rPr lang="ko-KR" altLang="en-US" sz="1300" kern="1200" dirty="0">
                          <a:solidFill>
                            <a:schemeClr val="tx1"/>
                          </a:solidFill>
                          <a:latin typeface="-윤고딕320" pitchFamily="18" charset="-127"/>
                          <a:ea typeface="-윤고딕320" pitchFamily="18" charset="-127"/>
                          <a:cs typeface="+mn-cs"/>
                        </a:rPr>
                        <a:t>공공시설 수익자부담금</a:t>
                      </a:r>
                      <a:r>
                        <a:rPr lang="en-US" altLang="ko-KR" sz="1300" kern="1200" dirty="0">
                          <a:solidFill>
                            <a:schemeClr val="tx1"/>
                          </a:solidFill>
                          <a:latin typeface="-윤고딕320" pitchFamily="18" charset="-127"/>
                          <a:ea typeface="-윤고딕320" pitchFamily="18" charset="-127"/>
                          <a:cs typeface="+mn-cs"/>
                        </a:rPr>
                        <a:t>, </a:t>
                      </a:r>
                      <a:r>
                        <a:rPr lang="ko-KR" altLang="en-US" sz="1300" kern="1200" dirty="0" err="1">
                          <a:solidFill>
                            <a:schemeClr val="tx1"/>
                          </a:solidFill>
                          <a:latin typeface="-윤고딕320" pitchFamily="18" charset="-127"/>
                          <a:ea typeface="-윤고딕320" pitchFamily="18" charset="-127"/>
                          <a:cs typeface="+mn-cs"/>
                        </a:rPr>
                        <a:t>댐건설주변지역</a:t>
                      </a:r>
                      <a:r>
                        <a:rPr lang="ko-KR" altLang="en-US" sz="1300" kern="1200" dirty="0">
                          <a:solidFill>
                            <a:schemeClr val="tx1"/>
                          </a:solidFill>
                          <a:latin typeface="-윤고딕320" pitchFamily="18" charset="-127"/>
                          <a:ea typeface="-윤고딕320" pitchFamily="18" charset="-127"/>
                          <a:cs typeface="+mn-cs"/>
                        </a:rPr>
                        <a:t> 수익자 부담금 등</a:t>
                      </a: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09323">
                <a:tc>
                  <a:txBody>
                    <a:bodyPr/>
                    <a:lstStyle/>
                    <a:p>
                      <a:pPr algn="ctr"/>
                      <a:r>
                        <a:rPr lang="ko-KR" altLang="en-US" sz="1400" kern="1200" dirty="0" err="1">
                          <a:solidFill>
                            <a:schemeClr val="tx1"/>
                          </a:solidFill>
                          <a:latin typeface="-윤고딕330" pitchFamily="18" charset="-127"/>
                          <a:ea typeface="-윤고딕330" pitchFamily="18" charset="-127"/>
                          <a:cs typeface="+mn-cs"/>
                        </a:rPr>
                        <a:t>원인자부담금</a:t>
                      </a:r>
                      <a:endParaRPr lang="ko-KR" altLang="en-US" sz="1400" kern="1200" dirty="0">
                        <a:solidFill>
                          <a:schemeClr val="tx1"/>
                        </a:solidFill>
                        <a:latin typeface="-윤고딕330" pitchFamily="18" charset="-127"/>
                        <a:ea typeface="-윤고딕330" pitchFamily="18" charset="-127"/>
                        <a:cs typeface="+mn-cs"/>
                      </a:endParaRP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77800" indent="-177800">
                        <a:buFont typeface="Arial" pitchFamily="34" charset="0"/>
                        <a:buChar char="•"/>
                      </a:pPr>
                      <a:r>
                        <a:rPr lang="ko-KR" altLang="en-US" sz="1300" kern="1200" dirty="0">
                          <a:solidFill>
                            <a:schemeClr val="tx1"/>
                          </a:solidFill>
                          <a:latin typeface="-윤고딕320" pitchFamily="18" charset="-127"/>
                          <a:ea typeface="-윤고딕320" pitchFamily="18" charset="-127"/>
                          <a:cs typeface="+mn-cs"/>
                        </a:rPr>
                        <a:t>당해 사업을 필요하게 만든 원인을 제공한 자에게 경비를 부담시킴</a:t>
                      </a: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indent="-177800">
                        <a:buFont typeface="Arial" pitchFamily="34" charset="0"/>
                        <a:buChar char="•"/>
                      </a:pPr>
                      <a:r>
                        <a:rPr lang="ko-KR" altLang="en-US" sz="1300" kern="1200" dirty="0">
                          <a:solidFill>
                            <a:schemeClr val="tx1"/>
                          </a:solidFill>
                          <a:latin typeface="-윤고딕320" pitchFamily="18" charset="-127"/>
                          <a:ea typeface="-윤고딕320" pitchFamily="18" charset="-127"/>
                          <a:cs typeface="+mn-cs"/>
                        </a:rPr>
                        <a:t>도로 </a:t>
                      </a:r>
                      <a:r>
                        <a:rPr lang="ko-KR" altLang="en-US" sz="1300" kern="1200" dirty="0" err="1">
                          <a:solidFill>
                            <a:schemeClr val="tx1"/>
                          </a:solidFill>
                          <a:latin typeface="-윤고딕320" pitchFamily="18" charset="-127"/>
                          <a:ea typeface="-윤고딕320" pitchFamily="18" charset="-127"/>
                          <a:cs typeface="+mn-cs"/>
                        </a:rPr>
                        <a:t>원인자</a:t>
                      </a:r>
                      <a:r>
                        <a:rPr lang="ko-KR" altLang="en-US" sz="1300" kern="1200" dirty="0">
                          <a:solidFill>
                            <a:schemeClr val="tx1"/>
                          </a:solidFill>
                          <a:latin typeface="-윤고딕320" pitchFamily="18" charset="-127"/>
                          <a:ea typeface="-윤고딕320" pitchFamily="18" charset="-127"/>
                          <a:cs typeface="+mn-cs"/>
                        </a:rPr>
                        <a:t> 부담금</a:t>
                      </a:r>
                      <a:r>
                        <a:rPr lang="en-US" altLang="ko-KR" sz="1300" kern="1200" dirty="0">
                          <a:solidFill>
                            <a:schemeClr val="tx1"/>
                          </a:solidFill>
                          <a:latin typeface="-윤고딕320" pitchFamily="18" charset="-127"/>
                          <a:ea typeface="-윤고딕320" pitchFamily="18" charset="-127"/>
                          <a:cs typeface="+mn-cs"/>
                        </a:rPr>
                        <a:t>, </a:t>
                      </a:r>
                      <a:r>
                        <a:rPr lang="ko-KR" altLang="en-US" sz="1300" kern="1200" dirty="0">
                          <a:solidFill>
                            <a:schemeClr val="tx1"/>
                          </a:solidFill>
                          <a:latin typeface="-윤고딕320" pitchFamily="18" charset="-127"/>
                          <a:ea typeface="-윤고딕320" pitchFamily="18" charset="-127"/>
                          <a:cs typeface="+mn-cs"/>
                        </a:rPr>
                        <a:t>수도 </a:t>
                      </a:r>
                      <a:r>
                        <a:rPr lang="ko-KR" altLang="en-US" sz="1300" kern="1200" dirty="0" err="1">
                          <a:solidFill>
                            <a:schemeClr val="tx1"/>
                          </a:solidFill>
                          <a:latin typeface="-윤고딕320" pitchFamily="18" charset="-127"/>
                          <a:ea typeface="-윤고딕320" pitchFamily="18" charset="-127"/>
                          <a:cs typeface="+mn-cs"/>
                        </a:rPr>
                        <a:t>원인자</a:t>
                      </a:r>
                      <a:r>
                        <a:rPr lang="ko-KR" altLang="en-US" sz="1300" kern="1200" dirty="0">
                          <a:solidFill>
                            <a:schemeClr val="tx1"/>
                          </a:solidFill>
                          <a:latin typeface="-윤고딕320" pitchFamily="18" charset="-127"/>
                          <a:ea typeface="-윤고딕320" pitchFamily="18" charset="-127"/>
                          <a:cs typeface="+mn-cs"/>
                        </a:rPr>
                        <a:t> 부담금</a:t>
                      </a:r>
                      <a:r>
                        <a:rPr lang="en-US" altLang="ko-KR" sz="1300" kern="1200" dirty="0">
                          <a:solidFill>
                            <a:schemeClr val="tx1"/>
                          </a:solidFill>
                          <a:latin typeface="-윤고딕320" pitchFamily="18" charset="-127"/>
                          <a:ea typeface="-윤고딕320" pitchFamily="18" charset="-127"/>
                          <a:cs typeface="+mn-cs"/>
                        </a:rPr>
                        <a:t>, </a:t>
                      </a:r>
                      <a:r>
                        <a:rPr lang="ko-KR" altLang="en-US" sz="1300" kern="1200" dirty="0">
                          <a:solidFill>
                            <a:schemeClr val="tx1"/>
                          </a:solidFill>
                          <a:latin typeface="-윤고딕320" pitchFamily="18" charset="-127"/>
                          <a:ea typeface="-윤고딕320" pitchFamily="18" charset="-127"/>
                          <a:cs typeface="+mn-cs"/>
                        </a:rPr>
                        <a:t>하수도 </a:t>
                      </a:r>
                      <a:r>
                        <a:rPr lang="ko-KR" altLang="en-US" sz="1300" kern="1200" dirty="0" err="1">
                          <a:solidFill>
                            <a:schemeClr val="tx1"/>
                          </a:solidFill>
                          <a:latin typeface="-윤고딕320" pitchFamily="18" charset="-127"/>
                          <a:ea typeface="-윤고딕320" pitchFamily="18" charset="-127"/>
                          <a:cs typeface="+mn-cs"/>
                        </a:rPr>
                        <a:t>원인자</a:t>
                      </a:r>
                      <a:r>
                        <a:rPr lang="ko-KR" altLang="en-US" sz="1300" kern="1200" dirty="0">
                          <a:solidFill>
                            <a:schemeClr val="tx1"/>
                          </a:solidFill>
                          <a:latin typeface="-윤고딕320" pitchFamily="18" charset="-127"/>
                          <a:ea typeface="-윤고딕320" pitchFamily="18" charset="-127"/>
                          <a:cs typeface="+mn-cs"/>
                        </a:rPr>
                        <a:t> 부담금 등</a:t>
                      </a: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09323">
                <a:tc>
                  <a:txBody>
                    <a:bodyPr/>
                    <a:lstStyle/>
                    <a:p>
                      <a:pPr algn="ctr"/>
                      <a:r>
                        <a:rPr lang="ko-KR" altLang="en-US" sz="1400" kern="1200" dirty="0">
                          <a:solidFill>
                            <a:schemeClr val="tx1"/>
                          </a:solidFill>
                          <a:latin typeface="-윤고딕330" pitchFamily="18" charset="-127"/>
                          <a:ea typeface="-윤고딕330" pitchFamily="18" charset="-127"/>
                          <a:cs typeface="+mn-cs"/>
                        </a:rPr>
                        <a:t>시설부담금</a:t>
                      </a: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77800" indent="-177800">
                        <a:buFont typeface="Arial" pitchFamily="34" charset="0"/>
                        <a:buChar char="•"/>
                      </a:pPr>
                      <a:r>
                        <a:rPr lang="ko-KR" altLang="en-US" sz="1300" kern="1200" dirty="0">
                          <a:solidFill>
                            <a:schemeClr val="tx1"/>
                          </a:solidFill>
                          <a:latin typeface="-윤고딕320" pitchFamily="18" charset="-127"/>
                          <a:ea typeface="-윤고딕320" pitchFamily="18" charset="-127"/>
                          <a:cs typeface="+mn-cs"/>
                        </a:rPr>
                        <a:t>당해 사업을 통해 시설의 수요를 발생시키는 자에게 설치비용을 부담시킴</a:t>
                      </a: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indent="-177800">
                        <a:buFont typeface="Arial" pitchFamily="34" charset="0"/>
                        <a:buChar char="•"/>
                      </a:pPr>
                      <a:r>
                        <a:rPr lang="ko-KR" altLang="en-US" sz="1300" kern="1200" dirty="0">
                          <a:solidFill>
                            <a:schemeClr val="tx1"/>
                          </a:solidFill>
                          <a:latin typeface="-윤고딕320" pitchFamily="18" charset="-127"/>
                          <a:ea typeface="-윤고딕320" pitchFamily="18" charset="-127"/>
                          <a:cs typeface="+mn-cs"/>
                        </a:rPr>
                        <a:t>학교용지부담금</a:t>
                      </a:r>
                      <a:r>
                        <a:rPr lang="en-US" altLang="ko-KR" sz="1300" kern="1200" dirty="0">
                          <a:solidFill>
                            <a:schemeClr val="tx1"/>
                          </a:solidFill>
                          <a:latin typeface="-윤고딕320" pitchFamily="18" charset="-127"/>
                          <a:ea typeface="-윤고딕320" pitchFamily="18" charset="-127"/>
                          <a:cs typeface="+mn-cs"/>
                        </a:rPr>
                        <a:t>, </a:t>
                      </a:r>
                      <a:r>
                        <a:rPr lang="ko-KR" altLang="en-US" sz="1300" kern="1200" dirty="0">
                          <a:solidFill>
                            <a:schemeClr val="tx1"/>
                          </a:solidFill>
                          <a:latin typeface="-윤고딕320" pitchFamily="18" charset="-127"/>
                          <a:ea typeface="-윤고딕320" pitchFamily="18" charset="-127"/>
                          <a:cs typeface="+mn-cs"/>
                        </a:rPr>
                        <a:t>광역교통시설부담금 등</a:t>
                      </a: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09323">
                <a:tc>
                  <a:txBody>
                    <a:bodyPr/>
                    <a:lstStyle/>
                    <a:p>
                      <a:pPr algn="ctr"/>
                      <a:r>
                        <a:rPr lang="ko-KR" altLang="en-US" sz="1400" kern="1200" dirty="0">
                          <a:solidFill>
                            <a:schemeClr val="tx1"/>
                          </a:solidFill>
                          <a:latin typeface="-윤고딕330" pitchFamily="18" charset="-127"/>
                          <a:ea typeface="-윤고딕330" pitchFamily="18" charset="-127"/>
                          <a:cs typeface="+mn-cs"/>
                        </a:rPr>
                        <a:t>개발이익 </a:t>
                      </a:r>
                      <a:r>
                        <a:rPr lang="ko-KR" altLang="en-US" sz="1400" kern="1200" dirty="0" err="1">
                          <a:solidFill>
                            <a:schemeClr val="tx1"/>
                          </a:solidFill>
                          <a:latin typeface="-윤고딕330" pitchFamily="18" charset="-127"/>
                          <a:ea typeface="-윤고딕330" pitchFamily="18" charset="-127"/>
                          <a:cs typeface="+mn-cs"/>
                        </a:rPr>
                        <a:t>환수금</a:t>
                      </a:r>
                      <a:endParaRPr lang="ko-KR" altLang="en-US" sz="1400" kern="1200" dirty="0">
                        <a:solidFill>
                          <a:schemeClr val="tx1"/>
                        </a:solidFill>
                        <a:latin typeface="-윤고딕330" pitchFamily="18" charset="-127"/>
                        <a:ea typeface="-윤고딕330" pitchFamily="18" charset="-127"/>
                        <a:cs typeface="+mn-cs"/>
                      </a:endParaRP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77800" indent="-177800">
                        <a:buFont typeface="Arial" pitchFamily="34" charset="0"/>
                        <a:buChar char="•"/>
                      </a:pPr>
                      <a:r>
                        <a:rPr lang="ko-KR" altLang="en-US" sz="1300" kern="1200" dirty="0">
                          <a:solidFill>
                            <a:schemeClr val="tx1"/>
                          </a:solidFill>
                          <a:latin typeface="-윤고딕320" pitchFamily="18" charset="-127"/>
                          <a:ea typeface="-윤고딕320" pitchFamily="18" charset="-127"/>
                          <a:cs typeface="+mn-cs"/>
                        </a:rPr>
                        <a:t>사업의 경비충당이 아니라 사업으로 인해 발생하는 개발이익 자체 환수</a:t>
                      </a: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7800" indent="-177800">
                        <a:buFont typeface="Arial" pitchFamily="34" charset="0"/>
                        <a:buChar char="•"/>
                      </a:pPr>
                      <a:r>
                        <a:rPr lang="ko-KR" altLang="en-US" sz="1300" kern="1200" dirty="0" smtClean="0">
                          <a:solidFill>
                            <a:schemeClr val="tx1"/>
                          </a:solidFill>
                          <a:latin typeface="-윤고딕320" pitchFamily="18" charset="-127"/>
                          <a:ea typeface="-윤고딕320" pitchFamily="18" charset="-127"/>
                          <a:cs typeface="+mn-cs"/>
                        </a:rPr>
                        <a:t>개발부담금</a:t>
                      </a:r>
                      <a:r>
                        <a:rPr lang="en-US" altLang="ko-KR" sz="1300" kern="1200" dirty="0">
                          <a:solidFill>
                            <a:schemeClr val="tx1"/>
                          </a:solidFill>
                          <a:latin typeface="-윤고딕320" pitchFamily="18" charset="-127"/>
                          <a:ea typeface="-윤고딕320" pitchFamily="18" charset="-127"/>
                          <a:cs typeface="+mn-cs"/>
                        </a:rPr>
                        <a:t>, </a:t>
                      </a:r>
                      <a:r>
                        <a:rPr lang="ko-KR" altLang="en-US" sz="1300" kern="1200" dirty="0">
                          <a:solidFill>
                            <a:schemeClr val="tx1"/>
                          </a:solidFill>
                          <a:latin typeface="-윤고딕320" pitchFamily="18" charset="-127"/>
                          <a:ea typeface="-윤고딕320" pitchFamily="18" charset="-127"/>
                          <a:cs typeface="+mn-cs"/>
                        </a:rPr>
                        <a:t>재건축 부담금 등</a:t>
                      </a:r>
                    </a:p>
                  </a:txBody>
                  <a:tcPr marL="39164" marR="39164" marT="10828" marB="10828"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8" name="직사각형 7"/>
          <p:cNvSpPr/>
          <p:nvPr/>
        </p:nvSpPr>
        <p:spPr>
          <a:xfrm>
            <a:off x="671565" y="1404367"/>
            <a:ext cx="9212210" cy="2015108"/>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12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부담금은 유형에 따라 </a:t>
            </a:r>
            <a:r>
              <a:rPr lang="ko-KR" altLang="en-US" sz="1700" spc="-30" dirty="0" smtClean="0">
                <a:solidFill>
                  <a:srgbClr val="C00000"/>
                </a:solidFill>
                <a:latin typeface="-윤고딕340" pitchFamily="18" charset="-127"/>
                <a:ea typeface="-윤고딕340" pitchFamily="18" charset="-127"/>
              </a:rPr>
              <a:t>수익자 부담금</a:t>
            </a:r>
            <a:r>
              <a:rPr lang="en-US" altLang="ko-KR" sz="1700" spc="-30" dirty="0" smtClean="0">
                <a:solidFill>
                  <a:srgbClr val="C00000"/>
                </a:solidFill>
                <a:latin typeface="-윤고딕340" pitchFamily="18" charset="-127"/>
                <a:ea typeface="-윤고딕340" pitchFamily="18" charset="-127"/>
              </a:rPr>
              <a:t>, </a:t>
            </a:r>
            <a:r>
              <a:rPr lang="ko-KR" altLang="en-US" sz="1700" spc="-30" dirty="0" err="1" smtClean="0">
                <a:solidFill>
                  <a:srgbClr val="C00000"/>
                </a:solidFill>
                <a:latin typeface="-윤고딕340" pitchFamily="18" charset="-127"/>
                <a:ea typeface="-윤고딕340" pitchFamily="18" charset="-127"/>
              </a:rPr>
              <a:t>원인자</a:t>
            </a:r>
            <a:r>
              <a:rPr lang="ko-KR" altLang="en-US" sz="1700" spc="-30" dirty="0" smtClean="0">
                <a:solidFill>
                  <a:srgbClr val="C00000"/>
                </a:solidFill>
                <a:latin typeface="-윤고딕340" pitchFamily="18" charset="-127"/>
                <a:ea typeface="-윤고딕340" pitchFamily="18" charset="-127"/>
              </a:rPr>
              <a:t> 부담금</a:t>
            </a:r>
            <a:r>
              <a:rPr lang="en-US" altLang="ko-KR" sz="1700" spc="-30" dirty="0" smtClean="0">
                <a:solidFill>
                  <a:srgbClr val="C00000"/>
                </a:solidFill>
                <a:latin typeface="-윤고딕340" pitchFamily="18" charset="-127"/>
                <a:ea typeface="-윤고딕340" pitchFamily="18" charset="-127"/>
              </a:rPr>
              <a:t>, </a:t>
            </a:r>
            <a:r>
              <a:rPr lang="ko-KR" altLang="en-US" sz="1700" spc="-30" dirty="0" smtClean="0">
                <a:solidFill>
                  <a:srgbClr val="C00000"/>
                </a:solidFill>
                <a:latin typeface="-윤고딕340" pitchFamily="18" charset="-127"/>
                <a:ea typeface="-윤고딕340" pitchFamily="18" charset="-127"/>
              </a:rPr>
              <a:t>시설 부담금</a:t>
            </a:r>
            <a:r>
              <a:rPr lang="en-US" altLang="ko-KR" sz="1700" spc="-30" dirty="0" smtClean="0">
                <a:solidFill>
                  <a:srgbClr val="C00000"/>
                </a:solidFill>
                <a:latin typeface="-윤고딕340" pitchFamily="18" charset="-127"/>
                <a:ea typeface="-윤고딕340" pitchFamily="18" charset="-127"/>
              </a:rPr>
              <a:t>, </a:t>
            </a:r>
            <a:r>
              <a:rPr lang="ko-KR" altLang="en-US" sz="1700" spc="-30" dirty="0" smtClean="0">
                <a:solidFill>
                  <a:srgbClr val="C00000"/>
                </a:solidFill>
                <a:latin typeface="-윤고딕340" pitchFamily="18" charset="-127"/>
                <a:ea typeface="-윤고딕340" pitchFamily="18" charset="-127"/>
              </a:rPr>
              <a:t>개발이익 </a:t>
            </a:r>
            <a:r>
              <a:rPr lang="ko-KR" altLang="en-US" sz="1700" spc="-30" dirty="0" err="1" smtClean="0">
                <a:solidFill>
                  <a:srgbClr val="C00000"/>
                </a:solidFill>
                <a:latin typeface="-윤고딕340" pitchFamily="18" charset="-127"/>
                <a:ea typeface="-윤고딕340" pitchFamily="18" charset="-127"/>
              </a:rPr>
              <a:t>환수금</a:t>
            </a:r>
            <a:r>
              <a:rPr lang="ko-KR" altLang="en-US" sz="1500" spc="-30" dirty="0" err="1" smtClean="0">
                <a:solidFill>
                  <a:schemeClr val="tx1"/>
                </a:solidFill>
                <a:latin typeface="-윤고딕320" pitchFamily="18" charset="-127"/>
                <a:ea typeface="-윤고딕320" pitchFamily="18" charset="-127"/>
              </a:rPr>
              <a:t>으로</a:t>
            </a:r>
            <a:r>
              <a:rPr lang="ko-KR" altLang="en-US" sz="1500" spc="-30" dirty="0" smtClean="0">
                <a:solidFill>
                  <a:schemeClr val="tx1"/>
                </a:solidFill>
                <a:latin typeface="-윤고딕320" pitchFamily="18" charset="-127"/>
                <a:ea typeface="-윤고딕320" pitchFamily="18" charset="-127"/>
              </a:rPr>
              <a:t> 분류됨</a:t>
            </a:r>
          </a:p>
        </p:txBody>
      </p:sp>
      <p:sp>
        <p:nvSpPr>
          <p:cNvPr id="9" name="직사각형 8"/>
          <p:cNvSpPr/>
          <p:nvPr/>
        </p:nvSpPr>
        <p:spPr>
          <a:xfrm>
            <a:off x="666180" y="4407517"/>
            <a:ext cx="9212210" cy="574948"/>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12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부담금관련 국내법 </a:t>
            </a:r>
            <a:r>
              <a:rPr lang="en-US" altLang="ko-KR" sz="1500" spc="-30" dirty="0" smtClean="0">
                <a:solidFill>
                  <a:schemeClr val="tx1"/>
                </a:solidFill>
                <a:latin typeface="-윤고딕320" pitchFamily="18" charset="-127"/>
                <a:ea typeface="-윤고딕320" pitchFamily="18" charset="-127"/>
              </a:rPr>
              <a:t>: </a:t>
            </a:r>
            <a:r>
              <a:rPr lang="ko-KR" altLang="en-US" sz="1700" spc="-30" dirty="0" smtClean="0">
                <a:solidFill>
                  <a:srgbClr val="C00000"/>
                </a:solidFill>
                <a:latin typeface="-윤고딕340" pitchFamily="18" charset="-127"/>
                <a:ea typeface="-윤고딕340" pitchFamily="18" charset="-127"/>
              </a:rPr>
              <a:t>총 </a:t>
            </a:r>
            <a:r>
              <a:rPr lang="en-US" altLang="ko-KR" sz="1700" spc="-30" dirty="0" smtClean="0">
                <a:solidFill>
                  <a:srgbClr val="C00000"/>
                </a:solidFill>
                <a:latin typeface="-윤고딕340" pitchFamily="18" charset="-127"/>
                <a:ea typeface="-윤고딕340" pitchFamily="18" charset="-127"/>
              </a:rPr>
              <a:t>97</a:t>
            </a:r>
            <a:r>
              <a:rPr lang="ko-KR" altLang="en-US" sz="1700" spc="-30" dirty="0" smtClean="0">
                <a:solidFill>
                  <a:srgbClr val="C00000"/>
                </a:solidFill>
                <a:latin typeface="-윤고딕340" pitchFamily="18" charset="-127"/>
                <a:ea typeface="-윤고딕340" pitchFamily="18" charset="-127"/>
              </a:rPr>
              <a:t>개 부담금 </a:t>
            </a:r>
            <a:r>
              <a:rPr lang="ko-KR" altLang="en-US" sz="1700" spc="-30" dirty="0" err="1" smtClean="0">
                <a:solidFill>
                  <a:srgbClr val="C00000"/>
                </a:solidFill>
                <a:latin typeface="-윤고딕340" pitchFamily="18" charset="-127"/>
                <a:ea typeface="-윤고딕340" pitchFamily="18" charset="-127"/>
              </a:rPr>
              <a:t>운영중</a:t>
            </a:r>
            <a:r>
              <a:rPr lang="en-US" altLang="ko-KR" sz="1500" spc="-30" dirty="0" smtClean="0">
                <a:solidFill>
                  <a:schemeClr val="tx1"/>
                </a:solidFill>
                <a:latin typeface="-윤고딕320" pitchFamily="18" charset="-127"/>
                <a:ea typeface="-윤고딕320" pitchFamily="18" charset="-127"/>
              </a:rPr>
              <a:t>,</a:t>
            </a:r>
            <a:r>
              <a:rPr lang="ko-KR" altLang="en-US" sz="1500" spc="-30" dirty="0" smtClean="0">
                <a:solidFill>
                  <a:schemeClr val="tx1"/>
                </a:solidFill>
                <a:latin typeface="-윤고딕320" pitchFamily="18" charset="-127"/>
                <a:ea typeface="-윤고딕320" pitchFamily="18" charset="-127"/>
              </a:rPr>
              <a:t> 소관 부처별로 구분하면 </a:t>
            </a:r>
            <a:r>
              <a:rPr lang="ko-KR" altLang="en-US" sz="1500" spc="-30" dirty="0" err="1" smtClean="0">
                <a:solidFill>
                  <a:schemeClr val="tx1"/>
                </a:solidFill>
                <a:latin typeface="-윤고딕320" pitchFamily="18" charset="-127"/>
                <a:ea typeface="-윤고딕320" pitchFamily="18" charset="-127"/>
              </a:rPr>
              <a:t>국토해양부</a:t>
            </a:r>
            <a:r>
              <a:rPr lang="ko-KR" altLang="en-US" sz="1500" spc="-30" dirty="0" smtClean="0">
                <a:solidFill>
                  <a:schemeClr val="tx1"/>
                </a:solidFill>
                <a:latin typeface="-윤고딕320" pitchFamily="18" charset="-127"/>
                <a:ea typeface="-윤고딕320" pitchFamily="18" charset="-127"/>
              </a:rPr>
              <a:t> </a:t>
            </a:r>
            <a:r>
              <a:rPr lang="en-US" altLang="ko-KR" sz="1500" spc="-30" dirty="0" smtClean="0">
                <a:solidFill>
                  <a:schemeClr val="tx1"/>
                </a:solidFill>
                <a:latin typeface="-윤고딕320" pitchFamily="18" charset="-127"/>
                <a:ea typeface="-윤고딕320" pitchFamily="18" charset="-127"/>
              </a:rPr>
              <a:t>24</a:t>
            </a:r>
            <a:r>
              <a:rPr lang="ko-KR" altLang="en-US" sz="1500" spc="-30" dirty="0" smtClean="0">
                <a:solidFill>
                  <a:schemeClr val="tx1"/>
                </a:solidFill>
                <a:latin typeface="-윤고딕320" pitchFamily="18" charset="-127"/>
                <a:ea typeface="-윤고딕320" pitchFamily="18" charset="-127"/>
              </a:rPr>
              <a:t>개</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환경부 </a:t>
            </a:r>
            <a:r>
              <a:rPr lang="en-US" altLang="ko-KR" sz="1500" spc="-30" dirty="0" smtClean="0">
                <a:solidFill>
                  <a:schemeClr val="tx1"/>
                </a:solidFill>
                <a:latin typeface="-윤고딕320" pitchFamily="18" charset="-127"/>
                <a:ea typeface="-윤고딕320" pitchFamily="18" charset="-127"/>
              </a:rPr>
              <a:t>22</a:t>
            </a:r>
            <a:r>
              <a:rPr lang="ko-KR" altLang="en-US" sz="1500" spc="-30" dirty="0" smtClean="0">
                <a:solidFill>
                  <a:schemeClr val="tx1"/>
                </a:solidFill>
                <a:latin typeface="-윤고딕320" pitchFamily="18" charset="-127"/>
                <a:ea typeface="-윤고딕320" pitchFamily="18" charset="-127"/>
              </a:rPr>
              <a:t>개</a:t>
            </a:r>
            <a:r>
              <a:rPr lang="en-US" altLang="ko-KR" sz="1500" spc="-30" dirty="0" smtClean="0">
                <a:solidFill>
                  <a:schemeClr val="tx1"/>
                </a:solidFill>
                <a:latin typeface="-윤고딕320" pitchFamily="18" charset="-127"/>
                <a:ea typeface="-윤고딕320" pitchFamily="18" charset="-127"/>
              </a:rPr>
              <a:t>, </a:t>
            </a:r>
            <a:r>
              <a:rPr lang="ko-KR" altLang="en-US" sz="1500" spc="-30" dirty="0" err="1" smtClean="0">
                <a:solidFill>
                  <a:schemeClr val="tx1"/>
                </a:solidFill>
                <a:latin typeface="-윤고딕320" pitchFamily="18" charset="-127"/>
                <a:ea typeface="-윤고딕320" pitchFamily="18" charset="-127"/>
              </a:rPr>
              <a:t>농림수산식품부</a:t>
            </a:r>
            <a:r>
              <a:rPr lang="ko-KR" altLang="en-US" sz="1500" spc="-30" dirty="0" smtClean="0">
                <a:solidFill>
                  <a:schemeClr val="tx1"/>
                </a:solidFill>
                <a:latin typeface="-윤고딕320" pitchFamily="18" charset="-127"/>
                <a:ea typeface="-윤고딕320" pitchFamily="18" charset="-127"/>
              </a:rPr>
              <a:t> </a:t>
            </a:r>
            <a:r>
              <a:rPr lang="en-US" altLang="ko-KR" sz="1500" spc="-30" dirty="0" smtClean="0">
                <a:solidFill>
                  <a:schemeClr val="tx1"/>
                </a:solidFill>
                <a:latin typeface="-윤고딕320" pitchFamily="18" charset="-127"/>
                <a:ea typeface="-윤고딕320" pitchFamily="18" charset="-127"/>
              </a:rPr>
              <a:t>10</a:t>
            </a:r>
            <a:r>
              <a:rPr lang="ko-KR" altLang="en-US" sz="1500" spc="-30" dirty="0" smtClean="0">
                <a:solidFill>
                  <a:schemeClr val="tx1"/>
                </a:solidFill>
                <a:latin typeface="-윤고딕320" pitchFamily="18" charset="-127"/>
                <a:ea typeface="-윤고딕320" pitchFamily="18" charset="-127"/>
              </a:rPr>
              <a:t>개 등으로 나타나고 있음</a:t>
            </a:r>
            <a:r>
              <a:rPr lang="en-US" altLang="ko-KR" sz="1500" spc="-30" dirty="0" smtClean="0">
                <a:solidFill>
                  <a:schemeClr val="tx1"/>
                </a:solidFill>
                <a:latin typeface="-윤고딕320" pitchFamily="18" charset="-127"/>
                <a:ea typeface="-윤고딕320" pitchFamily="18" charset="-127"/>
              </a:rPr>
              <a:t>(2011</a:t>
            </a:r>
            <a:r>
              <a:rPr lang="ko-KR" altLang="en-US" sz="1500" spc="-30" dirty="0" smtClean="0">
                <a:solidFill>
                  <a:schemeClr val="tx1"/>
                </a:solidFill>
                <a:latin typeface="-윤고딕320" pitchFamily="18" charset="-127"/>
                <a:ea typeface="-윤고딕320" pitchFamily="18" charset="-127"/>
              </a:rPr>
              <a:t>년 말 기준</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부담금운용종합보고서</a:t>
            </a:r>
            <a:r>
              <a:rPr lang="en-US" altLang="ko-KR" sz="1500" spc="-30" dirty="0" smtClean="0">
                <a:solidFill>
                  <a:schemeClr val="tx1"/>
                </a:solidFill>
                <a:latin typeface="-윤고딕320" pitchFamily="18" charset="-127"/>
                <a:ea typeface="-윤고딕320" pitchFamily="18" charset="-127"/>
              </a:rPr>
              <a:t>(</a:t>
            </a:r>
            <a:r>
              <a:rPr lang="ko-KR" altLang="en-US" sz="1500" spc="-30" dirty="0" err="1" smtClean="0">
                <a:solidFill>
                  <a:schemeClr val="tx1"/>
                </a:solidFill>
                <a:latin typeface="-윤고딕320" pitchFamily="18" charset="-127"/>
                <a:ea typeface="-윤고딕320" pitchFamily="18" charset="-127"/>
              </a:rPr>
              <a:t>기획재정부</a:t>
            </a:r>
            <a:r>
              <a:rPr lang="ko-KR" altLang="en-US" sz="1500" spc="-30" dirty="0" smtClean="0">
                <a:solidFill>
                  <a:schemeClr val="tx1"/>
                </a:solidFill>
                <a:latin typeface="-윤고딕320" pitchFamily="18" charset="-127"/>
                <a:ea typeface="-윤고딕320" pitchFamily="18" charset="-127"/>
              </a:rPr>
              <a:t> 자료</a:t>
            </a:r>
            <a:r>
              <a:rPr lang="en-US" altLang="ko-KR" sz="1500" spc="-30" dirty="0" smtClean="0">
                <a:solidFill>
                  <a:schemeClr val="tx1"/>
                </a:solidFill>
                <a:latin typeface="-윤고딕320" pitchFamily="18" charset="-127"/>
                <a:ea typeface="-윤고딕320" pitchFamily="18" charset="-127"/>
              </a:rPr>
              <a:t>))</a:t>
            </a:r>
          </a:p>
          <a:p>
            <a:pPr marL="188913" indent="-188913" algn="just">
              <a:spcAft>
                <a:spcPts val="1200"/>
              </a:spcAft>
              <a:buFont typeface="Wingdings" pitchFamily="2" charset="2"/>
              <a:buChar char="§"/>
            </a:pPr>
            <a:endParaRPr lang="ko-KR" altLang="en-US" sz="1500" spc="-30" dirty="0" smtClean="0">
              <a:solidFill>
                <a:schemeClr val="tx1"/>
              </a:solidFill>
              <a:latin typeface="-윤고딕320" pitchFamily="18" charset="-127"/>
              <a:ea typeface="-윤고딕320" pitchFamily="18" charset="-127"/>
            </a:endParaRPr>
          </a:p>
        </p:txBody>
      </p:sp>
      <p:graphicFrame>
        <p:nvGraphicFramePr>
          <p:cNvPr id="10" name="표 9"/>
          <p:cNvGraphicFramePr>
            <a:graphicFrameLocks noGrp="1"/>
          </p:cNvGraphicFramePr>
          <p:nvPr/>
        </p:nvGraphicFramePr>
        <p:xfrm>
          <a:off x="809625" y="5033376"/>
          <a:ext cx="9074150" cy="2155952"/>
        </p:xfrm>
        <a:graphic>
          <a:graphicData uri="http://schemas.openxmlformats.org/drawingml/2006/table">
            <a:tbl>
              <a:tblPr/>
              <a:tblGrid>
                <a:gridCol w="4537075"/>
                <a:gridCol w="4537075"/>
              </a:tblGrid>
              <a:tr h="0">
                <a:tc>
                  <a:txBody>
                    <a:bodyPr/>
                    <a:lstStyle/>
                    <a:p>
                      <a:pPr marL="0" marR="0" algn="just">
                        <a:lnSpc>
                          <a:spcPct val="160000"/>
                        </a:lnSpc>
                        <a:spcBef>
                          <a:spcPts val="0"/>
                        </a:spcBef>
                        <a:spcAft>
                          <a:spcPts val="0"/>
                        </a:spcAft>
                      </a:pPr>
                      <a:r>
                        <a:rPr lang="en-US" altLang="ko-KR" sz="1100" dirty="0" smtClean="0">
                          <a:solidFill>
                            <a:srgbClr val="000000"/>
                          </a:solidFill>
                          <a:latin typeface="-윤고딕320" pitchFamily="18" charset="-127"/>
                          <a:ea typeface="-윤고딕320" pitchFamily="18" charset="-127"/>
                        </a:rPr>
                        <a:t>1</a:t>
                      </a:r>
                      <a:r>
                        <a:rPr lang="en-US" altLang="ko-KR" sz="1100" dirty="0">
                          <a:solidFill>
                            <a:srgbClr val="000000"/>
                          </a:solidFill>
                          <a:latin typeface="-윤고딕320" pitchFamily="18" charset="-127"/>
                          <a:ea typeface="-윤고딕320" pitchFamily="18" charset="-127"/>
                        </a:rPr>
                        <a:t>) </a:t>
                      </a:r>
                      <a:r>
                        <a:rPr lang="ko-KR" altLang="en-US" sz="1100" dirty="0">
                          <a:solidFill>
                            <a:srgbClr val="000000"/>
                          </a:solidFill>
                          <a:latin typeface="-윤고딕320" pitchFamily="18" charset="-127"/>
                          <a:ea typeface="-윤고딕320" pitchFamily="18" charset="-127"/>
                        </a:rPr>
                        <a:t>개발이익환수에 관한 법률에 의한 개발부담금</a:t>
                      </a:r>
                    </a:p>
                    <a:p>
                      <a:pPr marL="0" marR="0" algn="just">
                        <a:lnSpc>
                          <a:spcPct val="160000"/>
                        </a:lnSpc>
                        <a:spcBef>
                          <a:spcPts val="0"/>
                        </a:spcBef>
                        <a:spcAft>
                          <a:spcPts val="0"/>
                        </a:spcAft>
                      </a:pPr>
                      <a:r>
                        <a:rPr lang="en-US" altLang="ko-KR" sz="1100" dirty="0">
                          <a:solidFill>
                            <a:srgbClr val="000000"/>
                          </a:solidFill>
                          <a:latin typeface="-윤고딕320" pitchFamily="18" charset="-127"/>
                          <a:ea typeface="-윤고딕320" pitchFamily="18" charset="-127"/>
                        </a:rPr>
                        <a:t>2) </a:t>
                      </a:r>
                      <a:r>
                        <a:rPr lang="ko-KR" altLang="en-US" sz="1100" dirty="0" err="1">
                          <a:solidFill>
                            <a:srgbClr val="000000"/>
                          </a:solidFill>
                          <a:latin typeface="-윤고딕320" pitchFamily="18" charset="-127"/>
                          <a:ea typeface="-윤고딕320" pitchFamily="18" charset="-127"/>
                        </a:rPr>
                        <a:t>국토의계획및이용에관한법률에</a:t>
                      </a:r>
                      <a:r>
                        <a:rPr lang="ko-KR" altLang="en-US" sz="1100" dirty="0">
                          <a:solidFill>
                            <a:srgbClr val="000000"/>
                          </a:solidFill>
                          <a:latin typeface="-윤고딕320" pitchFamily="18" charset="-127"/>
                          <a:ea typeface="-윤고딕320" pitchFamily="18" charset="-127"/>
                        </a:rPr>
                        <a:t> 의한 기반시설부담금</a:t>
                      </a:r>
                    </a:p>
                    <a:p>
                      <a:pPr marL="0" marR="0" algn="just">
                        <a:lnSpc>
                          <a:spcPct val="160000"/>
                        </a:lnSpc>
                        <a:spcBef>
                          <a:spcPts val="0"/>
                        </a:spcBef>
                        <a:spcAft>
                          <a:spcPts val="0"/>
                        </a:spcAft>
                      </a:pPr>
                      <a:r>
                        <a:rPr lang="en-US" altLang="ko-KR" sz="1100" dirty="0">
                          <a:solidFill>
                            <a:srgbClr val="000000"/>
                          </a:solidFill>
                          <a:latin typeface="-윤고딕320" pitchFamily="18" charset="-127"/>
                          <a:ea typeface="-윤고딕320" pitchFamily="18" charset="-127"/>
                        </a:rPr>
                        <a:t>3) </a:t>
                      </a:r>
                      <a:r>
                        <a:rPr lang="ko-KR" altLang="en-US" sz="1100" dirty="0">
                          <a:solidFill>
                            <a:srgbClr val="000000"/>
                          </a:solidFill>
                          <a:latin typeface="-윤고딕320" pitchFamily="18" charset="-127"/>
                          <a:ea typeface="-윤고딕320" pitchFamily="18" charset="-127"/>
                        </a:rPr>
                        <a:t>수도권정비계획법에 의한 과밀부담금</a:t>
                      </a:r>
                    </a:p>
                    <a:p>
                      <a:pPr marL="0" marR="0" algn="just">
                        <a:lnSpc>
                          <a:spcPct val="160000"/>
                        </a:lnSpc>
                        <a:spcBef>
                          <a:spcPts val="0"/>
                        </a:spcBef>
                        <a:spcAft>
                          <a:spcPts val="0"/>
                        </a:spcAft>
                      </a:pPr>
                      <a:r>
                        <a:rPr lang="en-US" altLang="ko-KR" sz="1100" dirty="0">
                          <a:solidFill>
                            <a:srgbClr val="000000"/>
                          </a:solidFill>
                          <a:latin typeface="-윤고딕320" pitchFamily="18" charset="-127"/>
                          <a:ea typeface="-윤고딕320" pitchFamily="18" charset="-127"/>
                        </a:rPr>
                        <a:t>4) </a:t>
                      </a:r>
                      <a:r>
                        <a:rPr lang="ko-KR" altLang="en-US" sz="1100" dirty="0" err="1">
                          <a:solidFill>
                            <a:srgbClr val="000000"/>
                          </a:solidFill>
                          <a:latin typeface="-윤고딕320" pitchFamily="18" charset="-127"/>
                          <a:ea typeface="-윤고딕320" pitchFamily="18" charset="-127"/>
                        </a:rPr>
                        <a:t>대도시권광역교통관리에관한특별법에</a:t>
                      </a:r>
                      <a:r>
                        <a:rPr lang="ko-KR" altLang="en-US" sz="1100" dirty="0">
                          <a:solidFill>
                            <a:srgbClr val="000000"/>
                          </a:solidFill>
                          <a:latin typeface="-윤고딕320" pitchFamily="18" charset="-127"/>
                          <a:ea typeface="-윤고딕320" pitchFamily="18" charset="-127"/>
                        </a:rPr>
                        <a:t> 의한 광역교통시설부담금</a:t>
                      </a:r>
                    </a:p>
                    <a:p>
                      <a:pPr marL="0" marR="0" algn="just">
                        <a:lnSpc>
                          <a:spcPct val="160000"/>
                        </a:lnSpc>
                        <a:spcBef>
                          <a:spcPts val="0"/>
                        </a:spcBef>
                        <a:spcAft>
                          <a:spcPts val="0"/>
                        </a:spcAft>
                      </a:pPr>
                      <a:r>
                        <a:rPr lang="en-US" altLang="ko-KR" sz="1100" dirty="0">
                          <a:solidFill>
                            <a:srgbClr val="000000"/>
                          </a:solidFill>
                          <a:latin typeface="-윤고딕320" pitchFamily="18" charset="-127"/>
                          <a:ea typeface="-윤고딕320" pitchFamily="18" charset="-127"/>
                        </a:rPr>
                        <a:t>5) </a:t>
                      </a:r>
                      <a:r>
                        <a:rPr lang="ko-KR" altLang="en-US" sz="1100" dirty="0" err="1">
                          <a:solidFill>
                            <a:srgbClr val="000000"/>
                          </a:solidFill>
                          <a:latin typeface="-윤고딕320" pitchFamily="18" charset="-127"/>
                          <a:ea typeface="-윤고딕320" pitchFamily="18" charset="-127"/>
                        </a:rPr>
                        <a:t>학교용지확보등에관한특례법에</a:t>
                      </a:r>
                      <a:r>
                        <a:rPr lang="ko-KR" altLang="en-US" sz="1100" dirty="0">
                          <a:solidFill>
                            <a:srgbClr val="000000"/>
                          </a:solidFill>
                          <a:latin typeface="-윤고딕320" pitchFamily="18" charset="-127"/>
                          <a:ea typeface="-윤고딕320" pitchFamily="18" charset="-127"/>
                        </a:rPr>
                        <a:t> 의한 학교용지부담금</a:t>
                      </a:r>
                    </a:p>
                    <a:p>
                      <a:pPr marL="0" marR="0" algn="just">
                        <a:lnSpc>
                          <a:spcPct val="160000"/>
                        </a:lnSpc>
                        <a:spcBef>
                          <a:spcPts val="0"/>
                        </a:spcBef>
                        <a:spcAft>
                          <a:spcPts val="0"/>
                        </a:spcAft>
                      </a:pPr>
                      <a:r>
                        <a:rPr lang="en-US" altLang="ko-KR" sz="1100" dirty="0">
                          <a:solidFill>
                            <a:srgbClr val="000000"/>
                          </a:solidFill>
                          <a:latin typeface="-윤고딕320" pitchFamily="18" charset="-127"/>
                          <a:ea typeface="-윤고딕320" pitchFamily="18" charset="-127"/>
                        </a:rPr>
                        <a:t>6) </a:t>
                      </a:r>
                      <a:r>
                        <a:rPr lang="ko-KR" altLang="en-US" sz="1100" dirty="0">
                          <a:solidFill>
                            <a:srgbClr val="000000"/>
                          </a:solidFill>
                          <a:latin typeface="-윤고딕320" pitchFamily="18" charset="-127"/>
                          <a:ea typeface="-윤고딕320" pitchFamily="18" charset="-127"/>
                        </a:rPr>
                        <a:t>재건축초과이익환수에 관한 법률에 의한 재건축부담금</a:t>
                      </a:r>
                    </a:p>
                    <a:p>
                      <a:pPr marL="0" marR="0" algn="just">
                        <a:lnSpc>
                          <a:spcPct val="160000"/>
                        </a:lnSpc>
                        <a:spcBef>
                          <a:spcPts val="0"/>
                        </a:spcBef>
                        <a:spcAft>
                          <a:spcPts val="0"/>
                        </a:spcAft>
                      </a:pPr>
                      <a:r>
                        <a:rPr lang="en-US" altLang="ko-KR" sz="1100" dirty="0">
                          <a:solidFill>
                            <a:srgbClr val="000000"/>
                          </a:solidFill>
                          <a:latin typeface="-윤고딕320" pitchFamily="18" charset="-127"/>
                          <a:ea typeface="-윤고딕320" pitchFamily="18" charset="-127"/>
                        </a:rPr>
                        <a:t>7) </a:t>
                      </a:r>
                      <a:r>
                        <a:rPr lang="ko-KR" altLang="en-US" sz="1100" dirty="0">
                          <a:solidFill>
                            <a:srgbClr val="000000"/>
                          </a:solidFill>
                          <a:latin typeface="-윤고딕320" pitchFamily="18" charset="-127"/>
                          <a:ea typeface="-윤고딕320" pitchFamily="18" charset="-127"/>
                        </a:rPr>
                        <a:t>농지법에 의한 농지보전부담금</a:t>
                      </a:r>
                    </a:p>
                    <a:p>
                      <a:pPr marL="0" marR="0" algn="just">
                        <a:lnSpc>
                          <a:spcPct val="160000"/>
                        </a:lnSpc>
                        <a:spcBef>
                          <a:spcPts val="0"/>
                        </a:spcBef>
                        <a:spcAft>
                          <a:spcPts val="0"/>
                        </a:spcAft>
                      </a:pPr>
                      <a:r>
                        <a:rPr lang="en-US" altLang="ko-KR" sz="1100" dirty="0">
                          <a:solidFill>
                            <a:srgbClr val="000000"/>
                          </a:solidFill>
                          <a:latin typeface="-윤고딕320" pitchFamily="18" charset="-127"/>
                          <a:ea typeface="-윤고딕320" pitchFamily="18" charset="-127"/>
                        </a:rPr>
                        <a:t>8) </a:t>
                      </a:r>
                      <a:r>
                        <a:rPr lang="ko-KR" altLang="en-US" sz="1100" dirty="0">
                          <a:solidFill>
                            <a:srgbClr val="000000"/>
                          </a:solidFill>
                          <a:latin typeface="-윤고딕320" pitchFamily="18" charset="-127"/>
                          <a:ea typeface="-윤고딕320" pitchFamily="18" charset="-127"/>
                        </a:rPr>
                        <a:t>산지관리법에 의한 </a:t>
                      </a:r>
                      <a:r>
                        <a:rPr lang="ko-KR" altLang="en-US" sz="1100" dirty="0" smtClean="0">
                          <a:solidFill>
                            <a:srgbClr val="000000"/>
                          </a:solidFill>
                          <a:latin typeface="-윤고딕320" pitchFamily="18" charset="-127"/>
                          <a:ea typeface="-윤고딕320" pitchFamily="18" charset="-127"/>
                        </a:rPr>
                        <a:t>대체산림자원조성비</a:t>
                      </a:r>
                      <a:endParaRPr lang="ko-KR" altLang="en-US" sz="1100" dirty="0">
                        <a:solidFill>
                          <a:srgbClr val="000000"/>
                        </a:solidFill>
                        <a:latin typeface="-윤고딕320" pitchFamily="18" charset="-127"/>
                        <a:ea typeface="-윤고딕320" pitchFamily="18" charset="-127"/>
                      </a:endParaRPr>
                    </a:p>
                  </a:txBody>
                  <a:tcPr marL="64770" marR="64770" marT="17907" marB="17907" anchor="ctr">
                    <a:lnL w="3556" cap="flat" cmpd="sng" algn="ctr">
                      <a:solidFill>
                        <a:srgbClr val="000000"/>
                      </a:solidFill>
                      <a:prstDash val="solid"/>
                      <a:round/>
                      <a:headEnd type="none" w="med" len="med"/>
                      <a:tailEnd type="none" w="med" len="med"/>
                    </a:lnL>
                    <a:lnR w="3556" cap="flat" cmpd="sng" algn="ctr">
                      <a:solidFill>
                        <a:srgbClr val="000000"/>
                      </a:solidFill>
                      <a:prstDash val="solid"/>
                      <a:round/>
                      <a:headEnd type="none" w="med" len="med"/>
                      <a:tailEnd type="none" w="med" len="med"/>
                    </a:lnR>
                    <a:lnT w="3556" cap="flat" cmpd="sng" algn="ctr">
                      <a:solidFill>
                        <a:srgbClr val="000000"/>
                      </a:solidFill>
                      <a:prstDash val="solid"/>
                      <a:round/>
                      <a:headEnd type="none" w="med" len="med"/>
                      <a:tailEnd type="none" w="med" len="med"/>
                    </a:lnT>
                    <a:lnB w="3556" cap="flat" cmpd="sng" algn="ctr">
                      <a:solidFill>
                        <a:srgbClr val="000000"/>
                      </a:solidFill>
                      <a:prstDash val="solid"/>
                      <a:round/>
                      <a:headEnd type="none" w="med" len="med"/>
                      <a:tailEnd type="none" w="med" len="med"/>
                    </a:lnB>
                  </a:tcPr>
                </a:tc>
                <a:tc>
                  <a:txBody>
                    <a:bodyPr/>
                    <a:lstStyle/>
                    <a:p>
                      <a:pPr marL="0" marR="0" algn="just">
                        <a:lnSpc>
                          <a:spcPct val="160000"/>
                        </a:lnSpc>
                        <a:spcBef>
                          <a:spcPts val="0"/>
                        </a:spcBef>
                        <a:spcAft>
                          <a:spcPts val="0"/>
                        </a:spcAft>
                      </a:pPr>
                      <a:r>
                        <a:rPr lang="en-US" altLang="ko-KR" sz="1100" dirty="0" smtClean="0">
                          <a:solidFill>
                            <a:srgbClr val="000000"/>
                          </a:solidFill>
                          <a:latin typeface="-윤고딕320" pitchFamily="18" charset="-127"/>
                          <a:ea typeface="-윤고딕320" pitchFamily="18" charset="-127"/>
                        </a:rPr>
                        <a:t>9) </a:t>
                      </a:r>
                      <a:r>
                        <a:rPr lang="ko-KR" altLang="en-US" sz="1100" dirty="0" smtClean="0">
                          <a:solidFill>
                            <a:srgbClr val="000000"/>
                          </a:solidFill>
                          <a:latin typeface="-윤고딕320" pitchFamily="18" charset="-127"/>
                          <a:ea typeface="-윤고딕320" pitchFamily="18" charset="-127"/>
                        </a:rPr>
                        <a:t>지방자치법에 의한 공공시설수익자분담금</a:t>
                      </a:r>
                    </a:p>
                    <a:p>
                      <a:pPr marL="0" marR="0" algn="just">
                        <a:lnSpc>
                          <a:spcPct val="160000"/>
                        </a:lnSpc>
                        <a:spcBef>
                          <a:spcPts val="0"/>
                        </a:spcBef>
                        <a:spcAft>
                          <a:spcPts val="0"/>
                        </a:spcAft>
                      </a:pPr>
                      <a:r>
                        <a:rPr lang="en-US" altLang="ko-KR" sz="1100" dirty="0" smtClean="0">
                          <a:solidFill>
                            <a:srgbClr val="000000"/>
                          </a:solidFill>
                          <a:latin typeface="-윤고딕320" pitchFamily="18" charset="-127"/>
                          <a:ea typeface="-윤고딕320" pitchFamily="18" charset="-127"/>
                        </a:rPr>
                        <a:t>10) </a:t>
                      </a:r>
                      <a:r>
                        <a:rPr lang="ko-KR" altLang="en-US" sz="1100" dirty="0" err="1" smtClean="0">
                          <a:solidFill>
                            <a:srgbClr val="000000"/>
                          </a:solidFill>
                          <a:latin typeface="-윤고딕320" pitchFamily="18" charset="-127"/>
                          <a:ea typeface="-윤고딕320" pitchFamily="18" charset="-127"/>
                        </a:rPr>
                        <a:t>댐건설주변지역지원등에관한법률에</a:t>
                      </a:r>
                      <a:r>
                        <a:rPr lang="ko-KR" altLang="en-US" sz="1100" dirty="0" smtClean="0">
                          <a:solidFill>
                            <a:srgbClr val="000000"/>
                          </a:solidFill>
                          <a:latin typeface="-윤고딕320" pitchFamily="18" charset="-127"/>
                          <a:ea typeface="-윤고딕320" pitchFamily="18" charset="-127"/>
                        </a:rPr>
                        <a:t> 의한 </a:t>
                      </a:r>
                      <a:r>
                        <a:rPr lang="ko-KR" altLang="en-US" sz="1100" dirty="0" err="1" smtClean="0">
                          <a:solidFill>
                            <a:srgbClr val="000000"/>
                          </a:solidFill>
                          <a:latin typeface="-윤고딕320" pitchFamily="18" charset="-127"/>
                          <a:ea typeface="-윤고딕320" pitchFamily="18" charset="-127"/>
                        </a:rPr>
                        <a:t>댐건설주변지역수익자부담금</a:t>
                      </a:r>
                      <a:endParaRPr lang="ko-KR" altLang="en-US" sz="1100" dirty="0" smtClean="0">
                        <a:solidFill>
                          <a:srgbClr val="000000"/>
                        </a:solidFill>
                        <a:latin typeface="-윤고딕320" pitchFamily="18" charset="-127"/>
                        <a:ea typeface="-윤고딕320" pitchFamily="18" charset="-127"/>
                      </a:endParaRPr>
                    </a:p>
                    <a:p>
                      <a:pPr marL="0" marR="0" algn="just">
                        <a:lnSpc>
                          <a:spcPct val="160000"/>
                        </a:lnSpc>
                        <a:spcBef>
                          <a:spcPts val="0"/>
                        </a:spcBef>
                        <a:spcAft>
                          <a:spcPts val="0"/>
                        </a:spcAft>
                      </a:pPr>
                      <a:r>
                        <a:rPr lang="en-US" altLang="ko-KR" sz="1100" dirty="0" smtClean="0">
                          <a:solidFill>
                            <a:srgbClr val="000000"/>
                          </a:solidFill>
                          <a:latin typeface="-윤고딕320" pitchFamily="18" charset="-127"/>
                          <a:ea typeface="-윤고딕320" pitchFamily="18" charset="-127"/>
                        </a:rPr>
                        <a:t>11) </a:t>
                      </a:r>
                      <a:r>
                        <a:rPr lang="ko-KR" altLang="en-US" sz="1100" dirty="0" err="1" smtClean="0">
                          <a:solidFill>
                            <a:srgbClr val="000000"/>
                          </a:solidFill>
                          <a:latin typeface="-윤고딕320" pitchFamily="18" charset="-127"/>
                          <a:ea typeface="-윤고딕320" pitchFamily="18" charset="-127"/>
                        </a:rPr>
                        <a:t>도로법에</a:t>
                      </a:r>
                      <a:r>
                        <a:rPr lang="ko-KR" altLang="en-US" sz="1100" dirty="0" smtClean="0">
                          <a:solidFill>
                            <a:srgbClr val="000000"/>
                          </a:solidFill>
                          <a:latin typeface="-윤고딕320" pitchFamily="18" charset="-127"/>
                          <a:ea typeface="-윤고딕320" pitchFamily="18" charset="-127"/>
                        </a:rPr>
                        <a:t> 의한 </a:t>
                      </a:r>
                      <a:r>
                        <a:rPr lang="ko-KR" altLang="en-US" sz="1100" dirty="0" err="1" smtClean="0">
                          <a:solidFill>
                            <a:srgbClr val="000000"/>
                          </a:solidFill>
                          <a:latin typeface="-윤고딕320" pitchFamily="18" charset="-127"/>
                          <a:ea typeface="-윤고딕320" pitchFamily="18" charset="-127"/>
                        </a:rPr>
                        <a:t>원인자부담금</a:t>
                      </a:r>
                      <a:endParaRPr lang="ko-KR" altLang="en-US" sz="1100" dirty="0" smtClean="0">
                        <a:solidFill>
                          <a:srgbClr val="000000"/>
                        </a:solidFill>
                        <a:latin typeface="-윤고딕320" pitchFamily="18" charset="-127"/>
                        <a:ea typeface="-윤고딕320" pitchFamily="18" charset="-127"/>
                      </a:endParaRPr>
                    </a:p>
                    <a:p>
                      <a:pPr marL="0" marR="0" algn="just">
                        <a:lnSpc>
                          <a:spcPct val="160000"/>
                        </a:lnSpc>
                        <a:spcBef>
                          <a:spcPts val="0"/>
                        </a:spcBef>
                        <a:spcAft>
                          <a:spcPts val="0"/>
                        </a:spcAft>
                      </a:pPr>
                      <a:r>
                        <a:rPr lang="en-US" altLang="ko-KR" sz="1100" dirty="0" smtClean="0">
                          <a:solidFill>
                            <a:srgbClr val="000000"/>
                          </a:solidFill>
                          <a:latin typeface="-윤고딕320" pitchFamily="18" charset="-127"/>
                          <a:ea typeface="-윤고딕320" pitchFamily="18" charset="-127"/>
                        </a:rPr>
                        <a:t>12) </a:t>
                      </a:r>
                      <a:r>
                        <a:rPr lang="ko-KR" altLang="en-US" sz="1100" dirty="0" err="1" smtClean="0">
                          <a:solidFill>
                            <a:srgbClr val="000000"/>
                          </a:solidFill>
                          <a:latin typeface="-윤고딕320" pitchFamily="18" charset="-127"/>
                          <a:ea typeface="-윤고딕320" pitchFamily="18" charset="-127"/>
                        </a:rPr>
                        <a:t>수도법에</a:t>
                      </a:r>
                      <a:r>
                        <a:rPr lang="ko-KR" altLang="en-US" sz="1100" dirty="0" smtClean="0">
                          <a:solidFill>
                            <a:srgbClr val="000000"/>
                          </a:solidFill>
                          <a:latin typeface="-윤고딕320" pitchFamily="18" charset="-127"/>
                          <a:ea typeface="-윤고딕320" pitchFamily="18" charset="-127"/>
                        </a:rPr>
                        <a:t> 의한 </a:t>
                      </a:r>
                      <a:r>
                        <a:rPr lang="ko-KR" altLang="en-US" sz="1100" dirty="0" err="1" smtClean="0">
                          <a:solidFill>
                            <a:srgbClr val="000000"/>
                          </a:solidFill>
                          <a:latin typeface="-윤고딕320" pitchFamily="18" charset="-127"/>
                          <a:ea typeface="-윤고딕320" pitchFamily="18" charset="-127"/>
                        </a:rPr>
                        <a:t>원인자부담금</a:t>
                      </a:r>
                      <a:endParaRPr lang="ko-KR" altLang="en-US" sz="1100" dirty="0" smtClean="0">
                        <a:solidFill>
                          <a:srgbClr val="000000"/>
                        </a:solidFill>
                        <a:latin typeface="-윤고딕320" pitchFamily="18" charset="-127"/>
                        <a:ea typeface="-윤고딕320" pitchFamily="18" charset="-127"/>
                      </a:endParaRPr>
                    </a:p>
                    <a:p>
                      <a:pPr marL="0" marR="0" algn="just">
                        <a:lnSpc>
                          <a:spcPct val="160000"/>
                        </a:lnSpc>
                        <a:spcBef>
                          <a:spcPts val="0"/>
                        </a:spcBef>
                        <a:spcAft>
                          <a:spcPts val="0"/>
                        </a:spcAft>
                      </a:pPr>
                      <a:r>
                        <a:rPr lang="en-US" altLang="ko-KR" sz="1100" dirty="0" smtClean="0">
                          <a:solidFill>
                            <a:srgbClr val="000000"/>
                          </a:solidFill>
                          <a:latin typeface="-윤고딕320" pitchFamily="18" charset="-127"/>
                          <a:ea typeface="-윤고딕320" pitchFamily="18" charset="-127"/>
                        </a:rPr>
                        <a:t>13) </a:t>
                      </a:r>
                      <a:r>
                        <a:rPr lang="ko-KR" altLang="en-US" sz="1100" dirty="0" smtClean="0">
                          <a:solidFill>
                            <a:srgbClr val="000000"/>
                          </a:solidFill>
                          <a:latin typeface="-윤고딕320" pitchFamily="18" charset="-127"/>
                          <a:ea typeface="-윤고딕320" pitchFamily="18" charset="-127"/>
                        </a:rPr>
                        <a:t>하수도법에 의한 </a:t>
                      </a:r>
                      <a:r>
                        <a:rPr lang="ko-KR" altLang="en-US" sz="1100" dirty="0" err="1" smtClean="0">
                          <a:solidFill>
                            <a:srgbClr val="000000"/>
                          </a:solidFill>
                          <a:latin typeface="-윤고딕320" pitchFamily="18" charset="-127"/>
                          <a:ea typeface="-윤고딕320" pitchFamily="18" charset="-127"/>
                        </a:rPr>
                        <a:t>원인자부담금</a:t>
                      </a:r>
                      <a:endParaRPr lang="ko-KR" altLang="en-US" sz="1100" dirty="0" smtClean="0">
                        <a:solidFill>
                          <a:srgbClr val="000000"/>
                        </a:solidFill>
                        <a:latin typeface="-윤고딕320" pitchFamily="18" charset="-127"/>
                        <a:ea typeface="-윤고딕320" pitchFamily="18" charset="-127"/>
                      </a:endParaRPr>
                    </a:p>
                    <a:p>
                      <a:pPr marL="0" marR="0" algn="just">
                        <a:lnSpc>
                          <a:spcPct val="160000"/>
                        </a:lnSpc>
                        <a:spcBef>
                          <a:spcPts val="0"/>
                        </a:spcBef>
                        <a:spcAft>
                          <a:spcPts val="0"/>
                        </a:spcAft>
                      </a:pPr>
                      <a:r>
                        <a:rPr lang="en-US" altLang="ko-KR" sz="1100" dirty="0" smtClean="0">
                          <a:solidFill>
                            <a:srgbClr val="000000"/>
                          </a:solidFill>
                          <a:latin typeface="-윤고딕320" pitchFamily="18" charset="-127"/>
                          <a:ea typeface="-윤고딕320" pitchFamily="18" charset="-127"/>
                        </a:rPr>
                        <a:t>14) </a:t>
                      </a:r>
                      <a:r>
                        <a:rPr lang="ko-KR" altLang="en-US" sz="1100" dirty="0" smtClean="0">
                          <a:solidFill>
                            <a:srgbClr val="000000"/>
                          </a:solidFill>
                          <a:latin typeface="-윤고딕320" pitchFamily="18" charset="-127"/>
                          <a:ea typeface="-윤고딕320" pitchFamily="18" charset="-127"/>
                        </a:rPr>
                        <a:t>도시가스사업법에 의한 분담금</a:t>
                      </a:r>
                    </a:p>
                    <a:p>
                      <a:pPr marL="0" marR="0" algn="just">
                        <a:lnSpc>
                          <a:spcPct val="160000"/>
                        </a:lnSpc>
                        <a:spcBef>
                          <a:spcPts val="0"/>
                        </a:spcBef>
                        <a:spcAft>
                          <a:spcPts val="0"/>
                        </a:spcAft>
                      </a:pPr>
                      <a:r>
                        <a:rPr lang="en-US" altLang="ko-KR" sz="1100" dirty="0" smtClean="0">
                          <a:solidFill>
                            <a:srgbClr val="000000"/>
                          </a:solidFill>
                          <a:latin typeface="-윤고딕320" pitchFamily="18" charset="-127"/>
                          <a:ea typeface="-윤고딕320" pitchFamily="18" charset="-127"/>
                        </a:rPr>
                        <a:t>15) </a:t>
                      </a:r>
                      <a:r>
                        <a:rPr lang="ko-KR" altLang="en-US" sz="1100" dirty="0" smtClean="0">
                          <a:solidFill>
                            <a:srgbClr val="000000"/>
                          </a:solidFill>
                          <a:latin typeface="-윤고딕320" pitchFamily="18" charset="-127"/>
                          <a:ea typeface="-윤고딕320" pitchFamily="18" charset="-127"/>
                        </a:rPr>
                        <a:t>전기사업법에 의한 부담금  등 </a:t>
                      </a:r>
                    </a:p>
                    <a:p>
                      <a:pPr marL="0" marR="0" algn="just">
                        <a:lnSpc>
                          <a:spcPct val="160000"/>
                        </a:lnSpc>
                        <a:spcBef>
                          <a:spcPts val="0"/>
                        </a:spcBef>
                        <a:spcAft>
                          <a:spcPts val="0"/>
                        </a:spcAft>
                      </a:pPr>
                      <a:endParaRPr lang="ko-KR" altLang="en-US" sz="1100" dirty="0">
                        <a:solidFill>
                          <a:srgbClr val="000000"/>
                        </a:solidFill>
                        <a:latin typeface="-윤고딕320" pitchFamily="18" charset="-127"/>
                        <a:ea typeface="-윤고딕320" pitchFamily="18" charset="-127"/>
                      </a:endParaRPr>
                    </a:p>
                  </a:txBody>
                  <a:tcPr marL="64770" marR="64770" marT="17907" marB="17907" anchor="ctr">
                    <a:lnL w="3556" cap="flat" cmpd="sng" algn="ctr">
                      <a:solidFill>
                        <a:srgbClr val="000000"/>
                      </a:solidFill>
                      <a:prstDash val="solid"/>
                      <a:round/>
                      <a:headEnd type="none" w="med" len="med"/>
                      <a:tailEnd type="none" w="med" len="med"/>
                    </a:lnL>
                    <a:lnR w="3556" cap="flat" cmpd="sng" algn="ctr">
                      <a:solidFill>
                        <a:srgbClr val="000000"/>
                      </a:solidFill>
                      <a:prstDash val="solid"/>
                      <a:round/>
                      <a:headEnd type="none" w="med" len="med"/>
                      <a:tailEnd type="none" w="med" len="med"/>
                    </a:lnR>
                    <a:lnT w="3556" cap="flat" cmpd="sng" algn="ctr">
                      <a:solidFill>
                        <a:srgbClr val="000000"/>
                      </a:solidFill>
                      <a:prstDash val="solid"/>
                      <a:round/>
                      <a:headEnd type="none" w="med" len="med"/>
                      <a:tailEnd type="none" w="med" len="med"/>
                    </a:lnT>
                    <a:lnB w="3556" cap="flat" cmpd="sng" algn="ctr">
                      <a:solidFill>
                        <a:srgbClr val="000000"/>
                      </a:solidFill>
                      <a:prstDash val="solid"/>
                      <a:round/>
                      <a:headEnd type="none" w="med" len="med"/>
                      <a:tailEnd type="none" w="med" len="med"/>
                    </a:lnB>
                  </a:tcPr>
                </a:tc>
              </a:tr>
            </a:tbl>
          </a:graphicData>
        </a:graphic>
      </p:graphicFrame>
      <p:sp>
        <p:nvSpPr>
          <p:cNvPr id="1026" name="Rectangle 2"/>
          <p:cNvSpPr>
            <a:spLocks noChangeArrowheads="1"/>
          </p:cNvSpPr>
          <p:nvPr/>
        </p:nvSpPr>
        <p:spPr bwMode="auto">
          <a:xfrm>
            <a:off x="0" y="0"/>
            <a:ext cx="10693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2"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16</a:t>
            </a:fld>
            <a:endParaRPr lang="ko-KR" altLang="en-US" dirty="0">
              <a:solidFill>
                <a:prstClr val="white"/>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02</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4" name="제목 1"/>
          <p:cNvSpPr txBox="1">
            <a:spLocks/>
          </p:cNvSpPr>
          <p:nvPr/>
        </p:nvSpPr>
        <p:spPr bwMode="auto">
          <a:xfrm>
            <a:off x="234471" y="897252"/>
            <a:ext cx="9855200" cy="500063"/>
          </a:xfrm>
          <a:prstGeom prst="rect">
            <a:avLst/>
          </a:prstGeom>
          <a:ln>
            <a:miter lim="800000"/>
            <a:headEnd/>
            <a:tailEnd/>
          </a:ln>
        </p:spPr>
        <p:txBody>
          <a:bodyPr/>
          <a:lstStyle/>
          <a:p>
            <a:pPr>
              <a:defRPr/>
            </a:pPr>
            <a:r>
              <a:rPr lang="en-US" altLang="ko-KR" sz="2800" dirty="0" smtClean="0">
                <a:solidFill>
                  <a:schemeClr val="tx2"/>
                </a:solidFill>
                <a:latin typeface="-윤고딕350" pitchFamily="18" charset="-127"/>
                <a:ea typeface="-윤고딕350" pitchFamily="18" charset="-127"/>
                <a:cs typeface="Arial" pitchFamily="34" charset="0"/>
              </a:rPr>
              <a:t>3</a:t>
            </a:r>
            <a:r>
              <a:rPr kumimoji="0" lang="en-US" altLang="ko-KR" sz="2800" dirty="0" smtClean="0">
                <a:solidFill>
                  <a:schemeClr val="tx2"/>
                </a:solidFill>
                <a:latin typeface="-윤고딕350" pitchFamily="18" charset="-127"/>
                <a:ea typeface="-윤고딕350" pitchFamily="18" charset="-127"/>
                <a:cs typeface="Arial" pitchFamily="34" charset="0"/>
              </a:rPr>
              <a:t>. </a:t>
            </a:r>
            <a:r>
              <a:rPr kumimoji="0" lang="ko-KR" altLang="en-US" sz="2800" dirty="0" smtClean="0">
                <a:solidFill>
                  <a:schemeClr val="tx2"/>
                </a:solidFill>
                <a:latin typeface="-윤고딕350" pitchFamily="18" charset="-127"/>
                <a:ea typeface="-윤고딕350" pitchFamily="18" charset="-127"/>
                <a:cs typeface="Arial" pitchFamily="34" charset="0"/>
              </a:rPr>
              <a:t>현행 기부채납 관련 문제점</a:t>
            </a:r>
            <a:endParaRPr kumimoji="0" lang="ko-KR" altLang="en-US" sz="2000" dirty="0">
              <a:solidFill>
                <a:srgbClr val="0033CC"/>
              </a:solidFill>
              <a:latin typeface="-윤고딕350" pitchFamily="18" charset="-127"/>
              <a:ea typeface="-윤고딕350" pitchFamily="18" charset="-127"/>
            </a:endParaRPr>
          </a:p>
        </p:txBody>
      </p:sp>
      <p:sp>
        <p:nvSpPr>
          <p:cNvPr id="5" name="모서리가 둥근 직사각형 4"/>
          <p:cNvSpPr/>
          <p:nvPr/>
        </p:nvSpPr>
        <p:spPr>
          <a:xfrm>
            <a:off x="754912" y="1584937"/>
            <a:ext cx="9270151" cy="111557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모서리가 둥근 직사각형 5"/>
          <p:cNvSpPr/>
          <p:nvPr/>
        </p:nvSpPr>
        <p:spPr>
          <a:xfrm>
            <a:off x="595398" y="1570089"/>
            <a:ext cx="2014997" cy="1139964"/>
          </a:xfrm>
          <a:prstGeom prst="roundRect">
            <a:avLst>
              <a:gd name="adj" fmla="val 9524"/>
            </a:avLst>
          </a:prstGeom>
          <a:solidFill>
            <a:schemeClr val="accent1"/>
          </a:solidFill>
          <a:ln w="31750">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spcAft>
                <a:spcPts val="600"/>
              </a:spcAft>
            </a:pPr>
            <a:r>
              <a:rPr lang="ko-KR" altLang="en-US" sz="1800" dirty="0" smtClean="0">
                <a:solidFill>
                  <a:schemeClr val="bg1"/>
                </a:solidFill>
                <a:latin typeface="-윤고딕340" pitchFamily="18" charset="-127"/>
                <a:ea typeface="-윤고딕340" pitchFamily="18" charset="-127"/>
              </a:rPr>
              <a:t>기부채납의 </a:t>
            </a:r>
            <a:endParaRPr lang="en-US" altLang="ko-KR" sz="1800" dirty="0" smtClean="0">
              <a:solidFill>
                <a:schemeClr val="bg1"/>
              </a:solidFill>
              <a:latin typeface="-윤고딕340" pitchFamily="18" charset="-127"/>
              <a:ea typeface="-윤고딕340" pitchFamily="18" charset="-127"/>
            </a:endParaRPr>
          </a:p>
          <a:p>
            <a:pPr algn="ctr">
              <a:spcAft>
                <a:spcPts val="600"/>
              </a:spcAft>
            </a:pPr>
            <a:r>
              <a:rPr lang="ko-KR" altLang="en-US" sz="1800" dirty="0" smtClean="0">
                <a:solidFill>
                  <a:schemeClr val="bg1"/>
                </a:solidFill>
                <a:latin typeface="-윤고딕340" pitchFamily="18" charset="-127"/>
                <a:ea typeface="-윤고딕340" pitchFamily="18" charset="-127"/>
              </a:rPr>
              <a:t>다양한 법리적 성격</a:t>
            </a:r>
          </a:p>
        </p:txBody>
      </p:sp>
      <p:sp>
        <p:nvSpPr>
          <p:cNvPr id="7" name="직사각형 6"/>
          <p:cNvSpPr/>
          <p:nvPr/>
        </p:nvSpPr>
        <p:spPr>
          <a:xfrm>
            <a:off x="2682403" y="1746530"/>
            <a:ext cx="7201371" cy="798814"/>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800"/>
              </a:spcAft>
              <a:buClr>
                <a:srgbClr val="C00000"/>
              </a:buClr>
              <a:buFont typeface="Wingdings" pitchFamily="2" charset="2"/>
              <a:buChar char="ü"/>
            </a:pPr>
            <a:r>
              <a:rPr lang="ko-KR" altLang="en-US" sz="1600" spc="-30" dirty="0" smtClean="0">
                <a:solidFill>
                  <a:prstClr val="black"/>
                </a:solidFill>
                <a:latin typeface="-윤고딕330" pitchFamily="18" charset="-127"/>
                <a:ea typeface="-윤고딕330" pitchFamily="18" charset="-127"/>
              </a:rPr>
              <a:t>사법상 증여계약에 해당하며 </a:t>
            </a:r>
            <a:r>
              <a:rPr lang="ko-KR" altLang="en-US" sz="1800" spc="-30" dirty="0" err="1" smtClean="0">
                <a:solidFill>
                  <a:srgbClr val="C00000"/>
                </a:solidFill>
                <a:latin typeface="-윤고딕340" pitchFamily="18" charset="-127"/>
                <a:ea typeface="-윤고딕340" pitchFamily="18" charset="-127"/>
              </a:rPr>
              <a:t>편무계약으로</a:t>
            </a:r>
            <a:r>
              <a:rPr lang="ko-KR" altLang="en-US" sz="1800" spc="-30" dirty="0" smtClean="0">
                <a:solidFill>
                  <a:srgbClr val="C00000"/>
                </a:solidFill>
                <a:latin typeface="-윤고딕340" pitchFamily="18" charset="-127"/>
                <a:ea typeface="-윤고딕340" pitchFamily="18" charset="-127"/>
              </a:rPr>
              <a:t> 보아야 한다는 입장이 유력</a:t>
            </a:r>
            <a:r>
              <a:rPr lang="ko-KR" altLang="en-US" sz="1600" spc="-30" dirty="0" smtClean="0">
                <a:solidFill>
                  <a:prstClr val="black"/>
                </a:solidFill>
                <a:latin typeface="-윤고딕330" pitchFamily="18" charset="-127"/>
                <a:ea typeface="-윤고딕330" pitchFamily="18" charset="-127"/>
              </a:rPr>
              <a:t>하나</a:t>
            </a:r>
            <a:r>
              <a:rPr lang="en-US" altLang="ko-KR" sz="1600" spc="-30" dirty="0" smtClean="0">
                <a:solidFill>
                  <a:prstClr val="black"/>
                </a:solidFill>
                <a:latin typeface="-윤고딕330" pitchFamily="18" charset="-127"/>
                <a:ea typeface="-윤고딕330" pitchFamily="18" charset="-127"/>
              </a:rPr>
              <a:t>, </a:t>
            </a:r>
          </a:p>
          <a:p>
            <a:pPr marL="177800" indent="-177800" algn="just">
              <a:spcAft>
                <a:spcPts val="800"/>
              </a:spcAft>
              <a:buClr>
                <a:srgbClr val="C00000"/>
              </a:buClr>
              <a:buFont typeface="Wingdings" pitchFamily="2" charset="2"/>
              <a:buChar char="ü"/>
            </a:pPr>
            <a:r>
              <a:rPr lang="ko-KR" altLang="en-US" sz="1600" spc="-30" dirty="0" err="1" smtClean="0">
                <a:solidFill>
                  <a:srgbClr val="0000FF"/>
                </a:solidFill>
                <a:latin typeface="-윤고딕340" pitchFamily="18" charset="-127"/>
                <a:ea typeface="-윤고딕340" pitchFamily="18" charset="-127"/>
              </a:rPr>
              <a:t>부담부</a:t>
            </a:r>
            <a:r>
              <a:rPr lang="ko-KR" altLang="en-US" sz="1600" spc="-30" dirty="0" smtClean="0">
                <a:solidFill>
                  <a:srgbClr val="0000FF"/>
                </a:solidFill>
                <a:latin typeface="-윤고딕340" pitchFamily="18" charset="-127"/>
                <a:ea typeface="-윤고딕340" pitchFamily="18" charset="-127"/>
              </a:rPr>
              <a:t> 증여</a:t>
            </a:r>
            <a:r>
              <a:rPr lang="ko-KR" altLang="en-US" sz="1600" spc="-30" dirty="0" smtClean="0">
                <a:solidFill>
                  <a:prstClr val="black"/>
                </a:solidFill>
                <a:latin typeface="-윤고딕330" pitchFamily="18" charset="-127"/>
                <a:ea typeface="-윤고딕330" pitchFamily="18" charset="-127"/>
              </a:rPr>
              <a:t>로 보는 입장</a:t>
            </a:r>
            <a:r>
              <a:rPr lang="en-US" altLang="ko-KR" sz="1600" spc="-30" dirty="0" smtClean="0">
                <a:solidFill>
                  <a:prstClr val="black"/>
                </a:solidFill>
                <a:latin typeface="-윤고딕330" pitchFamily="18" charset="-127"/>
                <a:ea typeface="-윤고딕330" pitchFamily="18" charset="-127"/>
              </a:rPr>
              <a:t>, </a:t>
            </a:r>
            <a:r>
              <a:rPr lang="ko-KR" altLang="en-US" sz="1600" spc="-30" dirty="0" smtClean="0">
                <a:solidFill>
                  <a:prstClr val="black"/>
                </a:solidFill>
                <a:latin typeface="-윤고딕330" pitchFamily="18" charset="-127"/>
                <a:ea typeface="-윤고딕330" pitchFamily="18" charset="-127"/>
              </a:rPr>
              <a:t>개발행위허가에 따른 공공시설 규정을 </a:t>
            </a:r>
            <a:r>
              <a:rPr lang="ko-KR" altLang="en-US" sz="1600" spc="-30" dirty="0" smtClean="0">
                <a:solidFill>
                  <a:srgbClr val="0000FF"/>
                </a:solidFill>
                <a:latin typeface="-윤고딕340" pitchFamily="18" charset="-127"/>
                <a:ea typeface="-윤고딕340" pitchFamily="18" charset="-127"/>
              </a:rPr>
              <a:t>공법상 의무이행으로 보는 견해도 설득력</a:t>
            </a:r>
            <a:r>
              <a:rPr lang="ko-KR" altLang="en-US" sz="1600" spc="-30" dirty="0" smtClean="0">
                <a:solidFill>
                  <a:prstClr val="black"/>
                </a:solidFill>
                <a:latin typeface="-윤고딕330" pitchFamily="18" charset="-127"/>
                <a:ea typeface="-윤고딕330" pitchFamily="18" charset="-127"/>
              </a:rPr>
              <a:t>을 얻고 있는 등 성격을 명확화할 필요 </a:t>
            </a:r>
            <a:endParaRPr lang="en-US" altLang="ko-KR" sz="1600" spc="-30" dirty="0" smtClean="0">
              <a:solidFill>
                <a:prstClr val="black"/>
              </a:solidFill>
              <a:latin typeface="-윤고딕330" pitchFamily="18" charset="-127"/>
              <a:ea typeface="-윤고딕330" pitchFamily="18" charset="-127"/>
            </a:endParaRPr>
          </a:p>
        </p:txBody>
      </p:sp>
      <p:sp>
        <p:nvSpPr>
          <p:cNvPr id="8" name="모서리가 둥근 직사각형 7"/>
          <p:cNvSpPr/>
          <p:nvPr/>
        </p:nvSpPr>
        <p:spPr>
          <a:xfrm>
            <a:off x="753686" y="2871539"/>
            <a:ext cx="9270151" cy="111557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모서리가 둥근 직사각형 8"/>
          <p:cNvSpPr/>
          <p:nvPr/>
        </p:nvSpPr>
        <p:spPr>
          <a:xfrm>
            <a:off x="594172" y="2856691"/>
            <a:ext cx="2014997" cy="1139964"/>
          </a:xfrm>
          <a:prstGeom prst="roundRect">
            <a:avLst>
              <a:gd name="adj" fmla="val 9524"/>
            </a:avLst>
          </a:prstGeom>
          <a:solidFill>
            <a:schemeClr val="accent1"/>
          </a:solidFill>
          <a:ln w="31750">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spcAft>
                <a:spcPts val="600"/>
              </a:spcAft>
            </a:pPr>
            <a:r>
              <a:rPr lang="ko-KR" altLang="en-US" sz="1800" dirty="0" smtClean="0">
                <a:solidFill>
                  <a:schemeClr val="bg1"/>
                </a:solidFill>
                <a:latin typeface="-윤고딕340" pitchFamily="18" charset="-127"/>
                <a:ea typeface="-윤고딕340" pitchFamily="18" charset="-127"/>
              </a:rPr>
              <a:t>관련 유사용어  </a:t>
            </a:r>
            <a:endParaRPr lang="en-US" altLang="ko-KR" sz="1800" dirty="0" smtClean="0">
              <a:solidFill>
                <a:schemeClr val="bg1"/>
              </a:solidFill>
              <a:latin typeface="-윤고딕340" pitchFamily="18" charset="-127"/>
              <a:ea typeface="-윤고딕340" pitchFamily="18" charset="-127"/>
            </a:endParaRPr>
          </a:p>
          <a:p>
            <a:pPr algn="ctr">
              <a:spcAft>
                <a:spcPts val="600"/>
              </a:spcAft>
            </a:pPr>
            <a:r>
              <a:rPr lang="ko-KR" altLang="en-US" sz="1800" dirty="0" smtClean="0">
                <a:solidFill>
                  <a:schemeClr val="bg1"/>
                </a:solidFill>
                <a:latin typeface="-윤고딕340" pitchFamily="18" charset="-127"/>
                <a:ea typeface="-윤고딕340" pitchFamily="18" charset="-127"/>
              </a:rPr>
              <a:t>사용의 혼란</a:t>
            </a:r>
          </a:p>
        </p:txBody>
      </p:sp>
      <p:sp>
        <p:nvSpPr>
          <p:cNvPr id="10" name="직사각형 9"/>
          <p:cNvSpPr/>
          <p:nvPr/>
        </p:nvSpPr>
        <p:spPr>
          <a:xfrm>
            <a:off x="2681177" y="3066585"/>
            <a:ext cx="7202597" cy="798814"/>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800"/>
              </a:spcAft>
              <a:buClr>
                <a:srgbClr val="C00000"/>
              </a:buClr>
              <a:buFont typeface="Wingdings" pitchFamily="2" charset="2"/>
              <a:buChar char="ü"/>
            </a:pPr>
            <a:r>
              <a:rPr lang="ko-KR" altLang="en-US" sz="1600" spc="-30" dirty="0" smtClean="0">
                <a:solidFill>
                  <a:prstClr val="black"/>
                </a:solidFill>
                <a:latin typeface="-윤고딕330" pitchFamily="18" charset="-127"/>
                <a:ea typeface="-윤고딕330" pitchFamily="18" charset="-127"/>
              </a:rPr>
              <a:t>기부채납</a:t>
            </a:r>
            <a:r>
              <a:rPr lang="en-US" altLang="ko-KR" sz="1600" spc="-30" dirty="0" smtClean="0">
                <a:solidFill>
                  <a:prstClr val="black"/>
                </a:solidFill>
                <a:latin typeface="-윤고딕330" pitchFamily="18" charset="-127"/>
                <a:ea typeface="-윤고딕330" pitchFamily="18" charset="-127"/>
              </a:rPr>
              <a:t>, </a:t>
            </a:r>
            <a:r>
              <a:rPr lang="ko-KR" altLang="en-US" sz="1600" spc="-30" dirty="0" smtClean="0">
                <a:solidFill>
                  <a:prstClr val="black"/>
                </a:solidFill>
                <a:latin typeface="-윤고딕330" pitchFamily="18" charset="-127"/>
                <a:ea typeface="-윤고딕330" pitchFamily="18" charset="-127"/>
              </a:rPr>
              <a:t>무상귀속</a:t>
            </a:r>
            <a:r>
              <a:rPr lang="en-US" altLang="ko-KR" sz="1600" spc="-30" dirty="0" smtClean="0">
                <a:solidFill>
                  <a:prstClr val="black"/>
                </a:solidFill>
                <a:latin typeface="-윤고딕330" pitchFamily="18" charset="-127"/>
                <a:ea typeface="-윤고딕330" pitchFamily="18" charset="-127"/>
              </a:rPr>
              <a:t>, </a:t>
            </a:r>
            <a:r>
              <a:rPr lang="ko-KR" altLang="en-US" sz="1600" spc="-30" dirty="0" smtClean="0">
                <a:solidFill>
                  <a:prstClr val="black"/>
                </a:solidFill>
                <a:latin typeface="-윤고딕330" pitchFamily="18" charset="-127"/>
                <a:ea typeface="-윤고딕330" pitchFamily="18" charset="-127"/>
              </a:rPr>
              <a:t>무상양여</a:t>
            </a:r>
            <a:r>
              <a:rPr lang="en-US" altLang="ko-KR" sz="1600" spc="-30" dirty="0" smtClean="0">
                <a:solidFill>
                  <a:prstClr val="black"/>
                </a:solidFill>
                <a:latin typeface="-윤고딕330" pitchFamily="18" charset="-127"/>
                <a:ea typeface="-윤고딕330" pitchFamily="18" charset="-127"/>
              </a:rPr>
              <a:t>, </a:t>
            </a:r>
            <a:r>
              <a:rPr lang="ko-KR" altLang="en-US" sz="1600" spc="-30" dirty="0" smtClean="0">
                <a:solidFill>
                  <a:prstClr val="black"/>
                </a:solidFill>
                <a:latin typeface="-윤고딕330" pitchFamily="18" charset="-127"/>
                <a:ea typeface="-윤고딕330" pitchFamily="18" charset="-127"/>
              </a:rPr>
              <a:t>무상양도 등 용어 병립</a:t>
            </a:r>
            <a:endParaRPr lang="en-US" altLang="ko-KR" sz="1600" spc="-30" dirty="0" smtClean="0">
              <a:solidFill>
                <a:prstClr val="black"/>
              </a:solidFill>
              <a:latin typeface="-윤고딕330" pitchFamily="18" charset="-127"/>
              <a:ea typeface="-윤고딕330" pitchFamily="18" charset="-127"/>
            </a:endParaRPr>
          </a:p>
          <a:p>
            <a:pPr marL="188913" indent="-188913" algn="just">
              <a:spcAft>
                <a:spcPts val="800"/>
              </a:spcAft>
              <a:buClr>
                <a:srgbClr val="C00000"/>
              </a:buClr>
              <a:buFont typeface="Wingdings" pitchFamily="2" charset="2"/>
              <a:buChar char="ü"/>
            </a:pPr>
            <a:r>
              <a:rPr lang="ko-KR" altLang="en-US" sz="1800" spc="-30" dirty="0" smtClean="0">
                <a:solidFill>
                  <a:srgbClr val="C00000"/>
                </a:solidFill>
                <a:latin typeface="-윤고딕340" pitchFamily="18" charset="-127"/>
                <a:ea typeface="-윤고딕340" pitchFamily="18" charset="-127"/>
              </a:rPr>
              <a:t>유사한 용어가 법령마다 다르게 사용되고 있는 문제</a:t>
            </a:r>
            <a:r>
              <a:rPr lang="ko-KR" altLang="en-US" sz="1600" spc="-30" dirty="0" smtClean="0">
                <a:solidFill>
                  <a:prstClr val="black"/>
                </a:solidFill>
                <a:latin typeface="-윤고딕330" pitchFamily="18" charset="-127"/>
                <a:ea typeface="-윤고딕330" pitchFamily="18" charset="-127"/>
              </a:rPr>
              <a:t>에 대한 개선 필요</a:t>
            </a:r>
            <a:endParaRPr lang="en-US" altLang="ko-KR" sz="1600" spc="-30" dirty="0" smtClean="0">
              <a:solidFill>
                <a:prstClr val="black"/>
              </a:solidFill>
              <a:latin typeface="-윤고딕330" pitchFamily="18" charset="-127"/>
              <a:ea typeface="-윤고딕330" pitchFamily="18" charset="-127"/>
            </a:endParaRPr>
          </a:p>
        </p:txBody>
      </p:sp>
      <p:sp>
        <p:nvSpPr>
          <p:cNvPr id="11" name="모서리가 둥근 직사각형 10"/>
          <p:cNvSpPr/>
          <p:nvPr/>
        </p:nvSpPr>
        <p:spPr>
          <a:xfrm>
            <a:off x="753686" y="4167683"/>
            <a:ext cx="9270151" cy="1467909"/>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모서리가 둥근 직사각형 11"/>
          <p:cNvSpPr/>
          <p:nvPr/>
        </p:nvSpPr>
        <p:spPr>
          <a:xfrm>
            <a:off x="594172" y="4152835"/>
            <a:ext cx="2014997" cy="1500004"/>
          </a:xfrm>
          <a:prstGeom prst="roundRect">
            <a:avLst>
              <a:gd name="adj" fmla="val 7294"/>
            </a:avLst>
          </a:prstGeom>
          <a:solidFill>
            <a:schemeClr val="accent1"/>
          </a:solidFill>
          <a:ln w="31750">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spcAft>
                <a:spcPts val="600"/>
              </a:spcAft>
            </a:pPr>
            <a:r>
              <a:rPr lang="ko-KR" altLang="en-US" sz="1800" dirty="0" smtClean="0">
                <a:solidFill>
                  <a:schemeClr val="bg1"/>
                </a:solidFill>
                <a:latin typeface="-윤고딕340" pitchFamily="18" charset="-127"/>
                <a:ea typeface="-윤고딕340" pitchFamily="18" charset="-127"/>
              </a:rPr>
              <a:t>관계 </a:t>
            </a:r>
            <a:r>
              <a:rPr lang="ko-KR" altLang="en-US" sz="1800" dirty="0" err="1" smtClean="0">
                <a:solidFill>
                  <a:schemeClr val="bg1"/>
                </a:solidFill>
                <a:latin typeface="-윤고딕340" pitchFamily="18" charset="-127"/>
                <a:ea typeface="-윤고딕340" pitchFamily="18" charset="-127"/>
              </a:rPr>
              <a:t>법령별</a:t>
            </a:r>
            <a:r>
              <a:rPr lang="ko-KR" altLang="en-US" sz="1800" dirty="0" smtClean="0">
                <a:solidFill>
                  <a:schemeClr val="bg1"/>
                </a:solidFill>
                <a:latin typeface="-윤고딕340" pitchFamily="18" charset="-127"/>
                <a:ea typeface="-윤고딕340" pitchFamily="18" charset="-127"/>
              </a:rPr>
              <a:t> </a:t>
            </a:r>
            <a:endParaRPr lang="en-US" altLang="ko-KR" sz="1800" dirty="0" smtClean="0">
              <a:solidFill>
                <a:schemeClr val="bg1"/>
              </a:solidFill>
              <a:latin typeface="-윤고딕340" pitchFamily="18" charset="-127"/>
              <a:ea typeface="-윤고딕340" pitchFamily="18" charset="-127"/>
            </a:endParaRPr>
          </a:p>
          <a:p>
            <a:pPr algn="ctr">
              <a:spcAft>
                <a:spcPts val="600"/>
              </a:spcAft>
            </a:pPr>
            <a:r>
              <a:rPr lang="ko-KR" altLang="en-US" sz="1800" dirty="0" smtClean="0">
                <a:solidFill>
                  <a:schemeClr val="bg1"/>
                </a:solidFill>
                <a:latin typeface="-윤고딕340" pitchFamily="18" charset="-127"/>
                <a:ea typeface="-윤고딕340" pitchFamily="18" charset="-127"/>
              </a:rPr>
              <a:t>대상시설 차이</a:t>
            </a:r>
          </a:p>
        </p:txBody>
      </p:sp>
      <p:sp>
        <p:nvSpPr>
          <p:cNvPr id="13" name="직사각형 12"/>
          <p:cNvSpPr/>
          <p:nvPr/>
        </p:nvSpPr>
        <p:spPr>
          <a:xfrm>
            <a:off x="2681177" y="4306989"/>
            <a:ext cx="7202597" cy="798814"/>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800"/>
              </a:spcAft>
              <a:buClr>
                <a:srgbClr val="C00000"/>
              </a:buClr>
              <a:buFont typeface="Wingdings" pitchFamily="2" charset="2"/>
              <a:buChar char="ü"/>
            </a:pPr>
            <a:r>
              <a:rPr lang="ko-KR" altLang="en-US" sz="1600" spc="-30" dirty="0" smtClean="0">
                <a:solidFill>
                  <a:prstClr val="black"/>
                </a:solidFill>
                <a:latin typeface="-윤고딕330" pitchFamily="18" charset="-127"/>
                <a:ea typeface="-윤고딕330" pitchFamily="18" charset="-127"/>
              </a:rPr>
              <a:t>기부채납 또는 </a:t>
            </a:r>
            <a:r>
              <a:rPr lang="ko-KR" altLang="en-US" sz="1600" spc="-30" dirty="0" err="1" smtClean="0">
                <a:solidFill>
                  <a:prstClr val="black"/>
                </a:solidFill>
                <a:latin typeface="-윤고딕330" pitchFamily="18" charset="-127"/>
                <a:ea typeface="-윤고딕330" pitchFamily="18" charset="-127"/>
              </a:rPr>
              <a:t>무상귀속되는</a:t>
            </a:r>
            <a:r>
              <a:rPr lang="ko-KR" altLang="en-US" sz="1600" spc="-30" dirty="0" smtClean="0">
                <a:solidFill>
                  <a:prstClr val="black"/>
                </a:solidFill>
                <a:latin typeface="-윤고딕330" pitchFamily="18" charset="-127"/>
                <a:ea typeface="-윤고딕330" pitchFamily="18" charset="-127"/>
              </a:rPr>
              <a:t> </a:t>
            </a:r>
            <a:r>
              <a:rPr lang="ko-KR" altLang="en-US" sz="1800" spc="-30" dirty="0" smtClean="0">
                <a:solidFill>
                  <a:srgbClr val="C00000"/>
                </a:solidFill>
                <a:latin typeface="-윤고딕340" pitchFamily="18" charset="-127"/>
                <a:ea typeface="-윤고딕340" pitchFamily="18" charset="-127"/>
              </a:rPr>
              <a:t>시설에 대해 관계 법령에 따라 다르게 정의</a:t>
            </a:r>
            <a:endParaRPr lang="en-US" altLang="ko-KR" sz="1800" spc="-30" dirty="0" smtClean="0">
              <a:solidFill>
                <a:srgbClr val="C00000"/>
              </a:solidFill>
              <a:latin typeface="-윤고딕340" pitchFamily="18" charset="-127"/>
              <a:ea typeface="-윤고딕340" pitchFamily="18" charset="-127"/>
            </a:endParaRPr>
          </a:p>
          <a:p>
            <a:pPr marL="188913" indent="-188913" algn="just">
              <a:spcAft>
                <a:spcPts val="800"/>
              </a:spcAft>
              <a:buClr>
                <a:srgbClr val="C00000"/>
              </a:buClr>
              <a:buFont typeface="Wingdings" pitchFamily="2" charset="2"/>
              <a:buChar char="ü"/>
            </a:pPr>
            <a:r>
              <a:rPr lang="ko-KR" altLang="en-US" sz="1600" spc="-30" dirty="0" smtClean="0">
                <a:solidFill>
                  <a:srgbClr val="0000FF"/>
                </a:solidFill>
                <a:latin typeface="-윤고딕340" pitchFamily="18" charset="-127"/>
                <a:ea typeface="-윤고딕340" pitchFamily="18" charset="-127"/>
              </a:rPr>
              <a:t>공공시설</a:t>
            </a:r>
            <a:r>
              <a:rPr lang="en-US" altLang="ko-KR" sz="1600" spc="-30" dirty="0" smtClean="0">
                <a:solidFill>
                  <a:srgbClr val="0000FF"/>
                </a:solidFill>
                <a:latin typeface="-윤고딕340" pitchFamily="18" charset="-127"/>
                <a:ea typeface="-윤고딕340" pitchFamily="18" charset="-127"/>
              </a:rPr>
              <a:t>, </a:t>
            </a:r>
            <a:r>
              <a:rPr lang="ko-KR" altLang="en-US" sz="1600" spc="-30" dirty="0" smtClean="0">
                <a:solidFill>
                  <a:srgbClr val="0000FF"/>
                </a:solidFill>
                <a:latin typeface="-윤고딕340" pitchFamily="18" charset="-127"/>
                <a:ea typeface="-윤고딕340" pitchFamily="18" charset="-127"/>
              </a:rPr>
              <a:t>기반시설</a:t>
            </a:r>
            <a:r>
              <a:rPr lang="en-US" altLang="ko-KR" sz="1600" spc="-30" dirty="0" smtClean="0">
                <a:solidFill>
                  <a:srgbClr val="0000FF"/>
                </a:solidFill>
                <a:latin typeface="-윤고딕340" pitchFamily="18" charset="-127"/>
                <a:ea typeface="-윤고딕340" pitchFamily="18" charset="-127"/>
              </a:rPr>
              <a:t>, </a:t>
            </a:r>
            <a:r>
              <a:rPr lang="ko-KR" altLang="en-US" sz="1600" spc="-30" dirty="0" smtClean="0">
                <a:solidFill>
                  <a:srgbClr val="0000FF"/>
                </a:solidFill>
                <a:latin typeface="-윤고딕340" pitchFamily="18" charset="-127"/>
                <a:ea typeface="-윤고딕340" pitchFamily="18" charset="-127"/>
              </a:rPr>
              <a:t>정비기반시설</a:t>
            </a:r>
            <a:r>
              <a:rPr lang="en-US" altLang="ko-KR" sz="1600" spc="-30" dirty="0" smtClean="0">
                <a:solidFill>
                  <a:srgbClr val="0000FF"/>
                </a:solidFill>
                <a:latin typeface="-윤고딕340" pitchFamily="18" charset="-127"/>
                <a:ea typeface="-윤고딕340" pitchFamily="18" charset="-127"/>
              </a:rPr>
              <a:t>, </a:t>
            </a:r>
            <a:r>
              <a:rPr lang="ko-KR" altLang="en-US" sz="1600" spc="-30" dirty="0" smtClean="0">
                <a:solidFill>
                  <a:srgbClr val="0000FF"/>
                </a:solidFill>
                <a:latin typeface="-윤고딕340" pitchFamily="18" charset="-127"/>
                <a:ea typeface="-윤고딕340" pitchFamily="18" charset="-127"/>
              </a:rPr>
              <a:t>사회기반시설 등 다양한 용어사용 </a:t>
            </a:r>
            <a:r>
              <a:rPr lang="ko-KR" altLang="en-US" sz="1600" spc="-30" dirty="0" smtClean="0">
                <a:solidFill>
                  <a:prstClr val="black"/>
                </a:solidFill>
                <a:latin typeface="-윤고딕330" pitchFamily="18" charset="-127"/>
                <a:ea typeface="-윤고딕330" pitchFamily="18" charset="-127"/>
              </a:rPr>
              <a:t>및 정의</a:t>
            </a:r>
            <a:endParaRPr lang="en-US" altLang="ko-KR" sz="1600" spc="-30" dirty="0" smtClean="0">
              <a:solidFill>
                <a:prstClr val="black"/>
              </a:solidFill>
              <a:latin typeface="-윤고딕330" pitchFamily="18" charset="-127"/>
              <a:ea typeface="-윤고딕330" pitchFamily="18" charset="-127"/>
            </a:endParaRPr>
          </a:p>
          <a:p>
            <a:pPr marL="177800" indent="-177800" algn="just">
              <a:spcAft>
                <a:spcPts val="800"/>
              </a:spcAft>
              <a:buClr>
                <a:srgbClr val="C00000"/>
              </a:buClr>
            </a:pPr>
            <a:r>
              <a:rPr lang="en-US" altLang="ko-KR" sz="1400" spc="-30" dirty="0" smtClean="0">
                <a:solidFill>
                  <a:prstClr val="black"/>
                </a:solidFill>
                <a:latin typeface="-윤고딕330" pitchFamily="18" charset="-127"/>
                <a:ea typeface="-윤고딕330" pitchFamily="18" charset="-127"/>
              </a:rPr>
              <a:t>  (</a:t>
            </a:r>
            <a:r>
              <a:rPr lang="ko-KR" altLang="en-US" sz="1400" spc="-30" dirty="0" smtClean="0">
                <a:solidFill>
                  <a:prstClr val="black"/>
                </a:solidFill>
                <a:latin typeface="-윤고딕330" pitchFamily="18" charset="-127"/>
                <a:ea typeface="-윤고딕330" pitchFamily="18" charset="-127"/>
              </a:rPr>
              <a:t>본질적으로는 국유재산</a:t>
            </a:r>
            <a:r>
              <a:rPr lang="en-US" altLang="ko-KR" sz="1400" spc="-30" dirty="0" smtClean="0">
                <a:solidFill>
                  <a:prstClr val="black"/>
                </a:solidFill>
                <a:latin typeface="-윤고딕330" pitchFamily="18" charset="-127"/>
                <a:ea typeface="-윤고딕330" pitchFamily="18" charset="-127"/>
              </a:rPr>
              <a:t>, </a:t>
            </a:r>
            <a:r>
              <a:rPr lang="ko-KR" altLang="en-US" sz="1400" spc="-30" dirty="0" smtClean="0">
                <a:solidFill>
                  <a:prstClr val="black"/>
                </a:solidFill>
                <a:latin typeface="-윤고딕330" pitchFamily="18" charset="-127"/>
                <a:ea typeface="-윤고딕330" pitchFamily="18" charset="-127"/>
              </a:rPr>
              <a:t>공유재산이  동일하지 않고</a:t>
            </a:r>
            <a:r>
              <a:rPr lang="en-US" altLang="ko-KR" sz="1400" spc="-30" dirty="0" smtClean="0">
                <a:solidFill>
                  <a:prstClr val="black"/>
                </a:solidFill>
                <a:latin typeface="-윤고딕330" pitchFamily="18" charset="-127"/>
                <a:ea typeface="-윤고딕330" pitchFamily="18" charset="-127"/>
              </a:rPr>
              <a:t>, </a:t>
            </a:r>
            <a:r>
              <a:rPr lang="ko-KR" altLang="en-US" sz="1400" spc="-30" dirty="0" smtClean="0">
                <a:solidFill>
                  <a:prstClr val="black"/>
                </a:solidFill>
                <a:latin typeface="-윤고딕330" pitchFamily="18" charset="-127"/>
                <a:ea typeface="-윤고딕330" pitchFamily="18" charset="-127"/>
              </a:rPr>
              <a:t>타 법과의 관계가 모호하며 동법에 따라 </a:t>
            </a:r>
            <a:r>
              <a:rPr lang="ko-KR" altLang="en-US" sz="1400" spc="-30" dirty="0" err="1" smtClean="0">
                <a:solidFill>
                  <a:prstClr val="black"/>
                </a:solidFill>
                <a:latin typeface="-윤고딕330" pitchFamily="18" charset="-127"/>
                <a:ea typeface="-윤고딕330" pitchFamily="18" charset="-127"/>
              </a:rPr>
              <a:t>기부채납받을</a:t>
            </a:r>
            <a:r>
              <a:rPr lang="ko-KR" altLang="en-US" sz="1400" spc="-30" dirty="0" smtClean="0">
                <a:solidFill>
                  <a:prstClr val="black"/>
                </a:solidFill>
                <a:latin typeface="-윤고딕330" pitchFamily="18" charset="-127"/>
                <a:ea typeface="-윤고딕330" pitchFamily="18" charset="-127"/>
              </a:rPr>
              <a:t> 수 없는 경우에 대한 예외규정 역시 차이가 나는 등 법제적 혼란</a:t>
            </a:r>
            <a:r>
              <a:rPr lang="en-US" altLang="ko-KR" sz="1400" spc="-30" dirty="0" smtClean="0">
                <a:solidFill>
                  <a:prstClr val="black"/>
                </a:solidFill>
                <a:latin typeface="-윤고딕330" pitchFamily="18" charset="-127"/>
                <a:ea typeface="-윤고딕330" pitchFamily="18" charset="-127"/>
              </a:rPr>
              <a:t>)</a:t>
            </a:r>
          </a:p>
        </p:txBody>
      </p:sp>
      <p:sp>
        <p:nvSpPr>
          <p:cNvPr id="14" name="모서리가 둥근 직사각형 13"/>
          <p:cNvSpPr/>
          <p:nvPr/>
        </p:nvSpPr>
        <p:spPr>
          <a:xfrm>
            <a:off x="753686" y="5823867"/>
            <a:ext cx="9270151" cy="111557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모서리가 둥근 직사각형 14"/>
          <p:cNvSpPr/>
          <p:nvPr/>
        </p:nvSpPr>
        <p:spPr>
          <a:xfrm>
            <a:off x="594172" y="5809019"/>
            <a:ext cx="2014997" cy="1139964"/>
          </a:xfrm>
          <a:prstGeom prst="roundRect">
            <a:avLst>
              <a:gd name="adj" fmla="val 9524"/>
            </a:avLst>
          </a:prstGeom>
          <a:solidFill>
            <a:schemeClr val="accent1"/>
          </a:solidFill>
          <a:ln w="31750">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spcAft>
                <a:spcPts val="600"/>
              </a:spcAft>
            </a:pPr>
            <a:r>
              <a:rPr lang="ko-KR" altLang="en-US" sz="1800" dirty="0" smtClean="0">
                <a:solidFill>
                  <a:schemeClr val="bg1"/>
                </a:solidFill>
                <a:latin typeface="-윤고딕340" pitchFamily="18" charset="-127"/>
                <a:ea typeface="-윤고딕340" pitchFamily="18" charset="-127"/>
              </a:rPr>
              <a:t>부담금 등과 연계 되지 않는 기부채납</a:t>
            </a:r>
          </a:p>
        </p:txBody>
      </p:sp>
      <p:sp>
        <p:nvSpPr>
          <p:cNvPr id="16" name="직사각형 15"/>
          <p:cNvSpPr/>
          <p:nvPr/>
        </p:nvSpPr>
        <p:spPr>
          <a:xfrm>
            <a:off x="2681177" y="5985460"/>
            <a:ext cx="7202597" cy="798814"/>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800"/>
              </a:spcAft>
              <a:buClr>
                <a:srgbClr val="C00000"/>
              </a:buClr>
              <a:buFont typeface="Wingdings" pitchFamily="2" charset="2"/>
              <a:buChar char="ü"/>
            </a:pPr>
            <a:r>
              <a:rPr lang="ko-KR" altLang="en-US" sz="1600" spc="-100" dirty="0" smtClean="0">
                <a:solidFill>
                  <a:prstClr val="black"/>
                </a:solidFill>
                <a:latin typeface="-윤고딕330" pitchFamily="18" charset="-127"/>
                <a:ea typeface="-윤고딕330" pitchFamily="18" charset="-127"/>
              </a:rPr>
              <a:t>현행법상 </a:t>
            </a:r>
            <a:r>
              <a:rPr lang="ko-KR" altLang="en-US" sz="1800" spc="-100" dirty="0" smtClean="0">
                <a:solidFill>
                  <a:srgbClr val="C00000"/>
                </a:solidFill>
                <a:latin typeface="-윤고딕340" pitchFamily="18" charset="-127"/>
                <a:ea typeface="-윤고딕340" pitchFamily="18" charset="-127"/>
              </a:rPr>
              <a:t>개발부담금</a:t>
            </a:r>
            <a:r>
              <a:rPr lang="en-US" altLang="ko-KR" sz="1800" spc="-100" dirty="0" smtClean="0">
                <a:solidFill>
                  <a:srgbClr val="C00000"/>
                </a:solidFill>
                <a:latin typeface="-윤고딕340" pitchFamily="18" charset="-127"/>
                <a:ea typeface="-윤고딕340" pitchFamily="18" charset="-127"/>
              </a:rPr>
              <a:t> </a:t>
            </a:r>
            <a:r>
              <a:rPr lang="ko-KR" altLang="en-US" sz="1800" spc="-100" dirty="0" smtClean="0">
                <a:solidFill>
                  <a:srgbClr val="C00000"/>
                </a:solidFill>
                <a:latin typeface="-윤고딕340" pitchFamily="18" charset="-127"/>
                <a:ea typeface="-윤고딕340" pitchFamily="18" charset="-127"/>
              </a:rPr>
              <a:t>및 각종 </a:t>
            </a:r>
            <a:r>
              <a:rPr lang="ko-KR" altLang="en-US" sz="1800" spc="-100" dirty="0" err="1" smtClean="0">
                <a:solidFill>
                  <a:srgbClr val="C00000"/>
                </a:solidFill>
                <a:latin typeface="-윤고딕340" pitchFamily="18" charset="-127"/>
                <a:ea typeface="-윤고딕340" pitchFamily="18" charset="-127"/>
              </a:rPr>
              <a:t>원인자부담금</a:t>
            </a:r>
            <a:r>
              <a:rPr lang="ko-KR" altLang="en-US" sz="1800" spc="-100" dirty="0" smtClean="0">
                <a:solidFill>
                  <a:srgbClr val="C00000"/>
                </a:solidFill>
                <a:latin typeface="-윤고딕340" pitchFamily="18" charset="-127"/>
                <a:ea typeface="-윤고딕340" pitchFamily="18" charset="-127"/>
              </a:rPr>
              <a:t> 등을 고려하지 않은 기부채납 제도</a:t>
            </a:r>
            <a:endParaRPr lang="en-US" altLang="ko-KR" sz="1800" spc="-100" dirty="0" smtClean="0">
              <a:solidFill>
                <a:srgbClr val="C00000"/>
              </a:solidFill>
              <a:latin typeface="-윤고딕340" pitchFamily="18" charset="-127"/>
              <a:ea typeface="-윤고딕340" pitchFamily="18" charset="-127"/>
            </a:endParaRPr>
          </a:p>
          <a:p>
            <a:pPr marL="177800" indent="-177800" algn="just">
              <a:spcAft>
                <a:spcPts val="800"/>
              </a:spcAft>
              <a:buClr>
                <a:srgbClr val="C00000"/>
              </a:buClr>
            </a:pPr>
            <a:r>
              <a:rPr lang="en-US" altLang="ko-KR" sz="1400" spc="-30" dirty="0" smtClean="0">
                <a:solidFill>
                  <a:prstClr val="black"/>
                </a:solidFill>
                <a:latin typeface="-윤고딕330" pitchFamily="18" charset="-127"/>
                <a:ea typeface="-윤고딕330" pitchFamily="18" charset="-127"/>
              </a:rPr>
              <a:t>  (</a:t>
            </a:r>
            <a:r>
              <a:rPr lang="ko-KR" altLang="en-US" sz="1400" spc="-30" dirty="0" err="1" smtClean="0">
                <a:solidFill>
                  <a:prstClr val="black"/>
                </a:solidFill>
                <a:latin typeface="-윤고딕330" pitchFamily="18" charset="-127"/>
                <a:ea typeface="-윤고딕330" pitchFamily="18" charset="-127"/>
              </a:rPr>
              <a:t>개발사업시</a:t>
            </a:r>
            <a:r>
              <a:rPr lang="ko-KR" altLang="en-US" sz="1400" spc="-30" dirty="0" smtClean="0">
                <a:solidFill>
                  <a:prstClr val="black"/>
                </a:solidFill>
                <a:latin typeface="-윤고딕330" pitchFamily="18" charset="-127"/>
                <a:ea typeface="-윤고딕330" pitchFamily="18" charset="-127"/>
              </a:rPr>
              <a:t> 기반시설기부채납 외에도 개발부담금</a:t>
            </a:r>
            <a:r>
              <a:rPr lang="en-US" altLang="ko-KR" sz="1400" spc="-30" dirty="0" smtClean="0">
                <a:solidFill>
                  <a:prstClr val="black"/>
                </a:solidFill>
                <a:latin typeface="-윤고딕330" pitchFamily="18" charset="-127"/>
                <a:ea typeface="-윤고딕330" pitchFamily="18" charset="-127"/>
              </a:rPr>
              <a:t>, </a:t>
            </a:r>
            <a:r>
              <a:rPr lang="ko-KR" altLang="en-US" sz="1400" spc="-30" dirty="0" smtClean="0">
                <a:solidFill>
                  <a:prstClr val="black"/>
                </a:solidFill>
                <a:latin typeface="-윤고딕330" pitchFamily="18" charset="-127"/>
                <a:ea typeface="-윤고딕330" pitchFamily="18" charset="-127"/>
              </a:rPr>
              <a:t>기반시설부담금</a:t>
            </a:r>
            <a:r>
              <a:rPr lang="en-US" altLang="ko-KR" sz="1400" spc="-30" dirty="0" smtClean="0">
                <a:solidFill>
                  <a:prstClr val="black"/>
                </a:solidFill>
                <a:latin typeface="-윤고딕330" pitchFamily="18" charset="-127"/>
                <a:ea typeface="-윤고딕330" pitchFamily="18" charset="-127"/>
              </a:rPr>
              <a:t>, </a:t>
            </a:r>
            <a:r>
              <a:rPr lang="ko-KR" altLang="en-US" sz="1400" spc="-30" dirty="0" smtClean="0">
                <a:solidFill>
                  <a:prstClr val="black"/>
                </a:solidFill>
                <a:latin typeface="-윤고딕330" pitchFamily="18" charset="-127"/>
                <a:ea typeface="-윤고딕330" pitchFamily="18" charset="-127"/>
              </a:rPr>
              <a:t>과밀부담금</a:t>
            </a:r>
            <a:r>
              <a:rPr lang="en-US" altLang="ko-KR" sz="1400" spc="-30" dirty="0" smtClean="0">
                <a:solidFill>
                  <a:prstClr val="black"/>
                </a:solidFill>
                <a:latin typeface="-윤고딕330" pitchFamily="18" charset="-127"/>
                <a:ea typeface="-윤고딕330" pitchFamily="18" charset="-127"/>
              </a:rPr>
              <a:t>, </a:t>
            </a:r>
            <a:r>
              <a:rPr lang="ko-KR" altLang="en-US" sz="1400" spc="-30" dirty="0" smtClean="0">
                <a:solidFill>
                  <a:prstClr val="black"/>
                </a:solidFill>
                <a:latin typeface="-윤고딕330" pitchFamily="18" charset="-127"/>
                <a:ea typeface="-윤고딕330" pitchFamily="18" charset="-127"/>
              </a:rPr>
              <a:t>광역교통시설부담금</a:t>
            </a:r>
            <a:r>
              <a:rPr lang="en-US" altLang="ko-KR" sz="1400" spc="-30" dirty="0" smtClean="0">
                <a:solidFill>
                  <a:prstClr val="black"/>
                </a:solidFill>
                <a:latin typeface="-윤고딕330" pitchFamily="18" charset="-127"/>
                <a:ea typeface="-윤고딕330" pitchFamily="18" charset="-127"/>
              </a:rPr>
              <a:t>, </a:t>
            </a:r>
            <a:r>
              <a:rPr lang="ko-KR" altLang="en-US" sz="1400" spc="-30" dirty="0" smtClean="0">
                <a:solidFill>
                  <a:prstClr val="black"/>
                </a:solidFill>
                <a:latin typeface="-윤고딕330" pitchFamily="18" charset="-127"/>
                <a:ea typeface="-윤고딕330" pitchFamily="18" charset="-127"/>
              </a:rPr>
              <a:t>학교용지부담금 등 다양한 부담금 납부</a:t>
            </a:r>
            <a:r>
              <a:rPr lang="en-US" altLang="ko-KR" sz="1400" spc="-30" dirty="0" smtClean="0">
                <a:solidFill>
                  <a:prstClr val="black"/>
                </a:solidFill>
                <a:latin typeface="-윤고딕330" pitchFamily="18" charset="-127"/>
                <a:ea typeface="-윤고딕330" pitchFamily="18" charset="-127"/>
              </a:rPr>
              <a:t>)</a:t>
            </a:r>
          </a:p>
        </p:txBody>
      </p:sp>
      <p:sp>
        <p:nvSpPr>
          <p:cNvPr id="17"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17</a:t>
            </a:fld>
            <a:endParaRPr lang="ko-KR" altLang="en-US" dirty="0">
              <a:solidFill>
                <a:prstClr val="white"/>
              </a:solidFill>
            </a:endParaRPr>
          </a:p>
        </p:txBody>
      </p:sp>
      <p:sp>
        <p:nvSpPr>
          <p:cNvPr id="18" name="TextBox 7"/>
          <p:cNvSpPr txBox="1">
            <a:spLocks noChangeArrowheads="1"/>
          </p:cNvSpPr>
          <p:nvPr/>
        </p:nvSpPr>
        <p:spPr bwMode="auto">
          <a:xfrm>
            <a:off x="796474" y="132390"/>
            <a:ext cx="5253774"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기부채납 관련 유사개념과 문제점</a:t>
            </a:r>
            <a:endParaRPr kumimoji="0" lang="ko-KR" altLang="en-US" sz="2800" dirty="0">
              <a:solidFill>
                <a:schemeClr val="tx2">
                  <a:lumMod val="75000"/>
                </a:schemeClr>
              </a:solidFill>
              <a:latin typeface="-윤고딕350" pitchFamily="18" charset="-127"/>
              <a:ea typeface="-윤고딕350" pitchFamily="18" charset="-127"/>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0" y="2609711"/>
            <a:ext cx="10693400" cy="14093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grpSp>
        <p:nvGrpSpPr>
          <p:cNvPr id="6" name="그룹 5"/>
          <p:cNvGrpSpPr/>
          <p:nvPr/>
        </p:nvGrpSpPr>
        <p:grpSpPr>
          <a:xfrm>
            <a:off x="3899786" y="3257084"/>
            <a:ext cx="6343458" cy="681801"/>
            <a:chOff x="5378776" y="3342148"/>
            <a:chExt cx="6343458" cy="681801"/>
          </a:xfrm>
        </p:grpSpPr>
        <p:sp>
          <p:nvSpPr>
            <p:cNvPr id="3" name="TextBox 7"/>
            <p:cNvSpPr txBox="1">
              <a:spLocks noChangeArrowheads="1"/>
            </p:cNvSpPr>
            <p:nvPr/>
          </p:nvSpPr>
          <p:spPr bwMode="auto">
            <a:xfrm>
              <a:off x="6519756" y="3343106"/>
              <a:ext cx="5202478" cy="680843"/>
            </a:xfrm>
            <a:prstGeom prst="rect">
              <a:avLst/>
            </a:prstGeom>
            <a:noFill/>
            <a:ln w="9525">
              <a:noFill/>
              <a:miter lim="800000"/>
              <a:headEnd/>
              <a:tailEnd/>
            </a:ln>
          </p:spPr>
          <p:txBody>
            <a:bodyPr wrap="none" lIns="64657" tIns="32329" rIns="64657" bIns="32329">
              <a:spAutoFit/>
            </a:bodyPr>
            <a:lstStyle/>
            <a:p>
              <a:r>
                <a:rPr lang="ko-KR" altLang="en-US" sz="4000" dirty="0" smtClean="0">
                  <a:solidFill>
                    <a:srgbClr val="1F497D">
                      <a:lumMod val="75000"/>
                    </a:srgbClr>
                  </a:solidFill>
                  <a:latin typeface="-윤고딕350" pitchFamily="18" charset="-127"/>
                  <a:ea typeface="-윤고딕350" pitchFamily="18" charset="-127"/>
                </a:rPr>
                <a:t>해외 기부채납관련 제도</a:t>
              </a:r>
              <a:endParaRPr lang="ko-KR" altLang="en-US" sz="4000" dirty="0">
                <a:solidFill>
                  <a:srgbClr val="1F497D">
                    <a:lumMod val="75000"/>
                  </a:srgbClr>
                </a:solidFill>
                <a:latin typeface="-윤고딕350" pitchFamily="18" charset="-127"/>
                <a:ea typeface="-윤고딕350" pitchFamily="18" charset="-127"/>
              </a:endParaRPr>
            </a:p>
          </p:txBody>
        </p:sp>
        <p:sp>
          <p:nvSpPr>
            <p:cNvPr id="4" name="Rectangle 48"/>
            <p:cNvSpPr>
              <a:spLocks noChangeArrowheads="1"/>
            </p:cNvSpPr>
            <p:nvPr/>
          </p:nvSpPr>
          <p:spPr bwMode="auto">
            <a:xfrm>
              <a:off x="5378776" y="3342148"/>
              <a:ext cx="719137" cy="576263"/>
            </a:xfrm>
            <a:prstGeom prst="rect">
              <a:avLst/>
            </a:prstGeom>
            <a:noFill/>
            <a:ln w="6350">
              <a:noFill/>
              <a:miter lim="800000"/>
              <a:headEnd/>
              <a:tailEnd/>
            </a:ln>
          </p:spPr>
          <p:txBody>
            <a:bodyPr wrap="none" anchor="ctr"/>
            <a:lstStyle/>
            <a:p>
              <a:pPr defTabSz="1043056">
                <a:defRPr/>
              </a:pPr>
              <a:r>
                <a:rPr lang="en-US" altLang="ko-KR" sz="6600" dirty="0" smtClean="0">
                  <a:solidFill>
                    <a:prstClr val="white">
                      <a:lumMod val="85000"/>
                    </a:prstClr>
                  </a:solidFill>
                  <a:latin typeface="-윤고딕350" pitchFamily="18" charset="-127"/>
                  <a:ea typeface="-윤고딕350" pitchFamily="18" charset="-127"/>
                </a:rPr>
                <a:t>0</a:t>
              </a:r>
              <a:r>
                <a:rPr lang="en-US" altLang="ko-KR" sz="6600" dirty="0" smtClean="0">
                  <a:solidFill>
                    <a:prstClr val="white">
                      <a:lumMod val="75000"/>
                    </a:prstClr>
                  </a:solidFill>
                  <a:latin typeface="-윤고딕350" pitchFamily="18" charset="-127"/>
                  <a:ea typeface="-윤고딕350" pitchFamily="18" charset="-127"/>
                </a:rPr>
                <a:t>3</a:t>
              </a:r>
              <a:endParaRPr lang="en-US" altLang="ko-KR" sz="6600" dirty="0">
                <a:solidFill>
                  <a:prstClr val="white">
                    <a:lumMod val="75000"/>
                  </a:prstClr>
                </a:solidFill>
                <a:latin typeface="-윤고딕350" pitchFamily="18" charset="-127"/>
                <a:ea typeface="-윤고딕350" pitchFamily="18" charset="-127"/>
              </a:endParaRPr>
            </a:p>
          </p:txBody>
        </p:sp>
      </p:grpSp>
      <p:sp>
        <p:nvSpPr>
          <p:cNvPr id="5" name="TextBox 4"/>
          <p:cNvSpPr txBox="1"/>
          <p:nvPr/>
        </p:nvSpPr>
        <p:spPr>
          <a:xfrm>
            <a:off x="5020334" y="4136062"/>
            <a:ext cx="4209807" cy="1308050"/>
          </a:xfrm>
          <a:prstGeom prst="rect">
            <a:avLst/>
          </a:prstGeom>
          <a:noFill/>
        </p:spPr>
        <p:txBody>
          <a:bodyPr wrap="none" rtlCol="0">
            <a:spAutoFit/>
          </a:bodyPr>
          <a:lstStyle/>
          <a:p>
            <a:pPr marL="342900" indent="-342900">
              <a:spcAft>
                <a:spcPts val="600"/>
              </a:spcAft>
            </a:pPr>
            <a:r>
              <a:rPr lang="en-US" altLang="ko-KR" sz="1600" dirty="0" smtClean="0">
                <a:solidFill>
                  <a:srgbClr val="4F81BD"/>
                </a:solidFill>
                <a:latin typeface="-윤고딕340" pitchFamily="18" charset="-127"/>
                <a:ea typeface="-윤고딕340" pitchFamily="18" charset="-127"/>
              </a:rPr>
              <a:t>1. </a:t>
            </a:r>
            <a:r>
              <a:rPr lang="ko-KR" altLang="en-US" sz="1600" dirty="0" smtClean="0">
                <a:solidFill>
                  <a:srgbClr val="4F81BD"/>
                </a:solidFill>
                <a:latin typeface="-윤고딕340" pitchFamily="18" charset="-127"/>
                <a:ea typeface="-윤고딕340" pitchFamily="18" charset="-127"/>
              </a:rPr>
              <a:t>영국 </a:t>
            </a:r>
            <a:r>
              <a:rPr lang="en-US" altLang="ko-KR" sz="1600" dirty="0" smtClean="0">
                <a:solidFill>
                  <a:srgbClr val="4F81BD"/>
                </a:solidFill>
                <a:latin typeface="-윤고딕340" pitchFamily="18" charset="-127"/>
                <a:ea typeface="-윤고딕340" pitchFamily="18" charset="-127"/>
              </a:rPr>
              <a:t>: </a:t>
            </a:r>
            <a:r>
              <a:rPr lang="ko-KR" altLang="en-US" sz="1600" dirty="0" smtClean="0">
                <a:solidFill>
                  <a:srgbClr val="4F81BD"/>
                </a:solidFill>
                <a:latin typeface="-윤고딕340" pitchFamily="18" charset="-127"/>
                <a:ea typeface="-윤고딕340" pitchFamily="18" charset="-127"/>
              </a:rPr>
              <a:t>커뮤니티 기반시설부담금</a:t>
            </a:r>
            <a:endParaRPr lang="en-US" altLang="ko-KR" sz="1600" dirty="0" smtClean="0">
              <a:solidFill>
                <a:srgbClr val="4F81BD"/>
              </a:solidFill>
              <a:latin typeface="-윤고딕340" pitchFamily="18" charset="-127"/>
              <a:ea typeface="-윤고딕340" pitchFamily="18" charset="-127"/>
            </a:endParaRPr>
          </a:p>
          <a:p>
            <a:pPr>
              <a:spcAft>
                <a:spcPts val="600"/>
              </a:spcAft>
            </a:pPr>
            <a:r>
              <a:rPr lang="en-US" altLang="ko-KR" sz="1600" dirty="0" smtClean="0">
                <a:solidFill>
                  <a:srgbClr val="4F81BD"/>
                </a:solidFill>
                <a:latin typeface="-윤고딕340" pitchFamily="18" charset="-127"/>
                <a:ea typeface="-윤고딕340" pitchFamily="18" charset="-127"/>
              </a:rPr>
              <a:t>2. </a:t>
            </a:r>
            <a:r>
              <a:rPr lang="ko-KR" altLang="en-US" sz="1600" dirty="0" smtClean="0">
                <a:solidFill>
                  <a:srgbClr val="4F81BD"/>
                </a:solidFill>
                <a:latin typeface="-윤고딕340" pitchFamily="18" charset="-127"/>
                <a:ea typeface="-윤고딕340" pitchFamily="18" charset="-127"/>
              </a:rPr>
              <a:t>미국 </a:t>
            </a:r>
            <a:r>
              <a:rPr lang="en-US" altLang="ko-KR" sz="1600" dirty="0" smtClean="0">
                <a:solidFill>
                  <a:srgbClr val="4F81BD"/>
                </a:solidFill>
                <a:latin typeface="-윤고딕340" pitchFamily="18" charset="-127"/>
                <a:ea typeface="-윤고딕340" pitchFamily="18" charset="-127"/>
              </a:rPr>
              <a:t>: </a:t>
            </a:r>
            <a:r>
              <a:rPr lang="ko-KR" altLang="en-US" sz="1600" dirty="0" smtClean="0">
                <a:solidFill>
                  <a:srgbClr val="4F81BD"/>
                </a:solidFill>
                <a:latin typeface="-윤고딕340" pitchFamily="18" charset="-127"/>
                <a:ea typeface="-윤고딕340" pitchFamily="18" charset="-127"/>
              </a:rPr>
              <a:t>개발영향부담금</a:t>
            </a:r>
            <a:endParaRPr lang="en-US" altLang="ko-KR" sz="1600" dirty="0" smtClean="0">
              <a:solidFill>
                <a:srgbClr val="4F81BD"/>
              </a:solidFill>
              <a:latin typeface="-윤고딕340" pitchFamily="18" charset="-127"/>
              <a:ea typeface="-윤고딕340" pitchFamily="18" charset="-127"/>
            </a:endParaRPr>
          </a:p>
          <a:p>
            <a:pPr>
              <a:spcAft>
                <a:spcPts val="600"/>
              </a:spcAft>
            </a:pPr>
            <a:r>
              <a:rPr lang="en-US" altLang="ko-KR" sz="1600" dirty="0" smtClean="0">
                <a:solidFill>
                  <a:srgbClr val="4F81BD"/>
                </a:solidFill>
                <a:latin typeface="-윤고딕340" pitchFamily="18" charset="-127"/>
                <a:ea typeface="-윤고딕340" pitchFamily="18" charset="-127"/>
              </a:rPr>
              <a:t>3. </a:t>
            </a:r>
            <a:r>
              <a:rPr lang="ko-KR" altLang="en-US" sz="1600" dirty="0" smtClean="0">
                <a:solidFill>
                  <a:srgbClr val="4F81BD"/>
                </a:solidFill>
                <a:latin typeface="-윤고딕340" pitchFamily="18" charset="-127"/>
                <a:ea typeface="-윤고딕340" pitchFamily="18" charset="-127"/>
              </a:rPr>
              <a:t>일본 </a:t>
            </a:r>
            <a:r>
              <a:rPr lang="en-US" altLang="ko-KR" sz="1600" dirty="0" smtClean="0">
                <a:solidFill>
                  <a:srgbClr val="4F81BD"/>
                </a:solidFill>
                <a:latin typeface="-윤고딕340" pitchFamily="18" charset="-127"/>
                <a:ea typeface="-윤고딕340" pitchFamily="18" charset="-127"/>
              </a:rPr>
              <a:t>: </a:t>
            </a:r>
            <a:r>
              <a:rPr lang="ko-KR" altLang="en-US" sz="1600" dirty="0" smtClean="0">
                <a:solidFill>
                  <a:srgbClr val="4F81BD"/>
                </a:solidFill>
                <a:latin typeface="-윤고딕340" pitchFamily="18" charset="-127"/>
                <a:ea typeface="-윤고딕340" pitchFamily="18" charset="-127"/>
              </a:rPr>
              <a:t>개발이익환수제도</a:t>
            </a:r>
            <a:r>
              <a:rPr lang="en-US" altLang="ko-KR" sz="1600" dirty="0" smtClean="0">
                <a:solidFill>
                  <a:srgbClr val="4F81BD"/>
                </a:solidFill>
                <a:latin typeface="-윤고딕340" pitchFamily="18" charset="-127"/>
                <a:ea typeface="-윤고딕340" pitchFamily="18" charset="-127"/>
              </a:rPr>
              <a:t>, </a:t>
            </a:r>
            <a:r>
              <a:rPr lang="ko-KR" altLang="en-US" sz="1600" dirty="0" smtClean="0">
                <a:solidFill>
                  <a:srgbClr val="4F81BD"/>
                </a:solidFill>
                <a:latin typeface="-윤고딕340" pitchFamily="18" charset="-127"/>
                <a:ea typeface="-윤고딕340" pitchFamily="18" charset="-127"/>
              </a:rPr>
              <a:t>택지개발지도요강</a:t>
            </a:r>
            <a:endParaRPr lang="en-US" altLang="ko-KR" sz="1600" dirty="0" smtClean="0">
              <a:solidFill>
                <a:srgbClr val="4F81BD"/>
              </a:solidFill>
              <a:latin typeface="-윤고딕340" pitchFamily="18" charset="-127"/>
              <a:ea typeface="-윤고딕340" pitchFamily="18" charset="-127"/>
            </a:endParaRPr>
          </a:p>
          <a:p>
            <a:pPr>
              <a:spcAft>
                <a:spcPts val="600"/>
              </a:spcAft>
            </a:pPr>
            <a:r>
              <a:rPr lang="en-US" altLang="ko-KR" sz="1600" dirty="0" smtClean="0">
                <a:solidFill>
                  <a:srgbClr val="4F81BD"/>
                </a:solidFill>
                <a:latin typeface="-윤고딕340" pitchFamily="18" charset="-127"/>
                <a:ea typeface="-윤고딕340" pitchFamily="18" charset="-127"/>
              </a:rPr>
              <a:t>4. </a:t>
            </a:r>
            <a:r>
              <a:rPr lang="ko-KR" altLang="en-US" sz="1600" dirty="0" err="1" smtClean="0">
                <a:solidFill>
                  <a:srgbClr val="4F81BD"/>
                </a:solidFill>
                <a:latin typeface="-윤고딕340" pitchFamily="18" charset="-127"/>
                <a:ea typeface="-윤고딕340" pitchFamily="18" charset="-127"/>
              </a:rPr>
              <a:t>소결</a:t>
            </a:r>
            <a:r>
              <a:rPr lang="ko-KR" altLang="en-US" sz="1600" dirty="0" smtClean="0">
                <a:solidFill>
                  <a:srgbClr val="4F81BD"/>
                </a:solidFill>
                <a:latin typeface="-윤고딕340" pitchFamily="18" charset="-127"/>
                <a:ea typeface="-윤고딕340" pitchFamily="18" charset="-127"/>
              </a:rPr>
              <a:t> 및 시사점</a:t>
            </a:r>
            <a:endParaRPr lang="en-US" altLang="ko-KR" sz="1600" dirty="0" smtClean="0">
              <a:solidFill>
                <a:srgbClr val="4F81BD"/>
              </a:solidFill>
              <a:latin typeface="-윤고딕340" pitchFamily="18" charset="-127"/>
              <a:ea typeface="-윤고딕340" pitchFamily="18" charset="-127"/>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19</a:t>
            </a:fld>
            <a:endParaRPr lang="ko-KR" altLang="en-US" dirty="0">
              <a:solidFill>
                <a:prstClr val="white"/>
              </a:solidFill>
            </a:endParaRPr>
          </a:p>
        </p:txBody>
      </p:sp>
      <p:sp>
        <p:nvSpPr>
          <p:cNvPr id="8" name="TextBox 7"/>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해외 기부채납관련 제도</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9"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03</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10" name="제목 1"/>
          <p:cNvSpPr txBox="1">
            <a:spLocks/>
          </p:cNvSpPr>
          <p:nvPr/>
        </p:nvSpPr>
        <p:spPr bwMode="auto">
          <a:xfrm>
            <a:off x="234471" y="897252"/>
            <a:ext cx="9855200" cy="500063"/>
          </a:xfrm>
          <a:prstGeom prst="rect">
            <a:avLst/>
          </a:prstGeom>
          <a:ln>
            <a:miter lim="800000"/>
            <a:headEnd/>
            <a:tailEnd/>
          </a:ln>
        </p:spPr>
        <p:txBody>
          <a:bodyPr/>
          <a:lstStyle/>
          <a:p>
            <a:pPr>
              <a:defRPr/>
            </a:pPr>
            <a:r>
              <a:rPr lang="en-US" altLang="ko-KR" sz="2800" dirty="0" smtClean="0">
                <a:solidFill>
                  <a:schemeClr val="tx2"/>
                </a:solidFill>
                <a:latin typeface="-윤고딕350" pitchFamily="18" charset="-127"/>
                <a:ea typeface="-윤고딕350" pitchFamily="18" charset="-127"/>
                <a:cs typeface="Arial" pitchFamily="34" charset="0"/>
              </a:rPr>
              <a:t>1</a:t>
            </a:r>
            <a:r>
              <a:rPr kumimoji="0" lang="en-US" altLang="ko-KR" sz="2800" dirty="0" smtClean="0">
                <a:solidFill>
                  <a:schemeClr val="tx2"/>
                </a:solidFill>
                <a:latin typeface="-윤고딕350" pitchFamily="18" charset="-127"/>
                <a:ea typeface="-윤고딕350" pitchFamily="18" charset="-127"/>
                <a:cs typeface="Arial" pitchFamily="34" charset="0"/>
              </a:rPr>
              <a:t>. </a:t>
            </a:r>
            <a:r>
              <a:rPr kumimoji="0" lang="ko-KR" altLang="en-US" sz="2800" dirty="0" smtClean="0">
                <a:solidFill>
                  <a:schemeClr val="tx2"/>
                </a:solidFill>
                <a:latin typeface="-윤고딕350" pitchFamily="18" charset="-127"/>
                <a:ea typeface="-윤고딕350" pitchFamily="18" charset="-127"/>
                <a:cs typeface="Arial" pitchFamily="34" charset="0"/>
              </a:rPr>
              <a:t>영국</a:t>
            </a:r>
            <a:r>
              <a:rPr kumimoji="0" lang="en-US" altLang="ko-KR" sz="2000" dirty="0" smtClean="0">
                <a:solidFill>
                  <a:srgbClr val="0033CC"/>
                </a:solidFill>
                <a:latin typeface="-윤고딕350" pitchFamily="18" charset="-127"/>
                <a:ea typeface="-윤고딕350" pitchFamily="18" charset="-127"/>
                <a:cs typeface="Arial" pitchFamily="34" charset="0"/>
              </a:rPr>
              <a:t>_</a:t>
            </a:r>
            <a:r>
              <a:rPr kumimoji="0" lang="ko-KR" altLang="en-US" sz="2000" dirty="0" smtClean="0">
                <a:solidFill>
                  <a:srgbClr val="0033CC"/>
                </a:solidFill>
                <a:latin typeface="-윤고딕350" pitchFamily="18" charset="-127"/>
                <a:ea typeface="-윤고딕350" pitchFamily="18" charset="-127"/>
                <a:cs typeface="Arial" pitchFamily="34" charset="0"/>
              </a:rPr>
              <a:t>커뮤니티기반시설부담금</a:t>
            </a:r>
            <a:r>
              <a:rPr kumimoji="0" lang="en-US" altLang="ko-KR" sz="2000" dirty="0" smtClean="0">
                <a:solidFill>
                  <a:srgbClr val="0033CC"/>
                </a:solidFill>
                <a:latin typeface="-윤고딕350" pitchFamily="18" charset="-127"/>
                <a:ea typeface="-윤고딕350" pitchFamily="18" charset="-127"/>
                <a:cs typeface="Arial" pitchFamily="34" charset="0"/>
              </a:rPr>
              <a:t>(CIL)</a:t>
            </a:r>
            <a:endParaRPr kumimoji="0" lang="ko-KR" altLang="en-US" sz="2000" dirty="0">
              <a:solidFill>
                <a:srgbClr val="0033CC"/>
              </a:solidFill>
              <a:latin typeface="-윤고딕350" pitchFamily="18" charset="-127"/>
              <a:ea typeface="-윤고딕350" pitchFamily="18" charset="-127"/>
            </a:endParaRPr>
          </a:p>
        </p:txBody>
      </p:sp>
      <p:sp>
        <p:nvSpPr>
          <p:cNvPr id="11" name="TextBox 10"/>
          <p:cNvSpPr txBox="1"/>
          <p:nvPr/>
        </p:nvSpPr>
        <p:spPr>
          <a:xfrm>
            <a:off x="500103" y="1493589"/>
            <a:ext cx="3709349"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영국의 개발이익 환수제도의 역사</a:t>
            </a:r>
            <a:endParaRPr lang="ko-KR" altLang="en-US" sz="1800" dirty="0">
              <a:solidFill>
                <a:srgbClr val="4F81BD"/>
              </a:solidFill>
              <a:latin typeface="-윤고딕360" pitchFamily="18" charset="-127"/>
              <a:ea typeface="-윤고딕360" pitchFamily="18" charset="-127"/>
            </a:endParaRPr>
          </a:p>
        </p:txBody>
      </p:sp>
      <p:sp>
        <p:nvSpPr>
          <p:cNvPr id="13" name="모서리가 둥근 직사각형 12"/>
          <p:cNvSpPr/>
          <p:nvPr/>
        </p:nvSpPr>
        <p:spPr>
          <a:xfrm>
            <a:off x="666180" y="1964178"/>
            <a:ext cx="1080120" cy="808361"/>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lang="en-US" altLang="ko-KR" sz="1800" dirty="0" smtClean="0">
                <a:solidFill>
                  <a:schemeClr val="tx1"/>
                </a:solidFill>
                <a:latin typeface="-윤고딕340" pitchFamily="18" charset="-127"/>
                <a:ea typeface="-윤고딕340" pitchFamily="18" charset="-127"/>
              </a:rPr>
              <a:t>1427</a:t>
            </a:r>
            <a:r>
              <a:rPr lang="ko-KR" altLang="en-US" sz="1800" dirty="0" smtClean="0">
                <a:solidFill>
                  <a:schemeClr val="tx1"/>
                </a:solidFill>
                <a:latin typeface="-윤고딕340" pitchFamily="18" charset="-127"/>
                <a:ea typeface="-윤고딕340" pitchFamily="18" charset="-127"/>
              </a:rPr>
              <a:t>년</a:t>
            </a:r>
            <a:endParaRPr lang="ko-KR" altLang="en-US" sz="1800" dirty="0">
              <a:solidFill>
                <a:schemeClr val="tx1"/>
              </a:solidFill>
              <a:latin typeface="-윤고딕340" pitchFamily="18" charset="-127"/>
              <a:ea typeface="-윤고딕340" pitchFamily="18" charset="-127"/>
            </a:endParaRPr>
          </a:p>
        </p:txBody>
      </p:sp>
      <p:sp>
        <p:nvSpPr>
          <p:cNvPr id="14" name="모서리가 둥근 직사각형 13"/>
          <p:cNvSpPr/>
          <p:nvPr/>
        </p:nvSpPr>
        <p:spPr>
          <a:xfrm>
            <a:off x="666180" y="2830524"/>
            <a:ext cx="1080120" cy="808361"/>
          </a:xfrm>
          <a:prstGeom prst="roundRect">
            <a:avLst/>
          </a:prstGeom>
          <a:solidFill>
            <a:srgbClr val="B6CB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lang="en-US" altLang="ko-KR" sz="1800" dirty="0" smtClean="0">
                <a:solidFill>
                  <a:schemeClr val="tx1"/>
                </a:solidFill>
                <a:latin typeface="-윤고딕340" pitchFamily="18" charset="-127"/>
                <a:ea typeface="-윤고딕340" pitchFamily="18" charset="-127"/>
              </a:rPr>
              <a:t>1909</a:t>
            </a:r>
            <a:r>
              <a:rPr lang="ko-KR" altLang="en-US" sz="1800" dirty="0" smtClean="0">
                <a:solidFill>
                  <a:schemeClr val="tx1"/>
                </a:solidFill>
                <a:latin typeface="-윤고딕340" pitchFamily="18" charset="-127"/>
                <a:ea typeface="-윤고딕340" pitchFamily="18" charset="-127"/>
              </a:rPr>
              <a:t>년</a:t>
            </a:r>
            <a:endParaRPr lang="ko-KR" altLang="en-US" sz="1800" dirty="0">
              <a:solidFill>
                <a:schemeClr val="tx1"/>
              </a:solidFill>
              <a:latin typeface="-윤고딕340" pitchFamily="18" charset="-127"/>
              <a:ea typeface="-윤고딕340" pitchFamily="18" charset="-127"/>
            </a:endParaRPr>
          </a:p>
        </p:txBody>
      </p:sp>
      <p:sp>
        <p:nvSpPr>
          <p:cNvPr id="15" name="모서리가 둥근 직사각형 14"/>
          <p:cNvSpPr/>
          <p:nvPr/>
        </p:nvSpPr>
        <p:spPr>
          <a:xfrm>
            <a:off x="666180" y="3696871"/>
            <a:ext cx="1080120" cy="808361"/>
          </a:xfrm>
          <a:prstGeom prst="roundRect">
            <a:avLst/>
          </a:prstGeom>
          <a:solidFill>
            <a:srgbClr val="80A3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lang="en-US" altLang="ko-KR" sz="1800" dirty="0" smtClean="0">
                <a:solidFill>
                  <a:schemeClr val="tx1"/>
                </a:solidFill>
                <a:latin typeface="-윤고딕340" pitchFamily="18" charset="-127"/>
                <a:ea typeface="-윤고딕340" pitchFamily="18" charset="-127"/>
              </a:rPr>
              <a:t>1947</a:t>
            </a:r>
            <a:r>
              <a:rPr lang="ko-KR" altLang="en-US" sz="1800" dirty="0" smtClean="0">
                <a:solidFill>
                  <a:schemeClr val="tx1"/>
                </a:solidFill>
                <a:latin typeface="-윤고딕340" pitchFamily="18" charset="-127"/>
                <a:ea typeface="-윤고딕340" pitchFamily="18" charset="-127"/>
              </a:rPr>
              <a:t>년</a:t>
            </a:r>
            <a:endParaRPr lang="ko-KR" altLang="en-US" sz="1800" dirty="0">
              <a:solidFill>
                <a:schemeClr val="tx1"/>
              </a:solidFill>
              <a:latin typeface="-윤고딕340" pitchFamily="18" charset="-127"/>
              <a:ea typeface="-윤고딕340" pitchFamily="18" charset="-127"/>
            </a:endParaRPr>
          </a:p>
        </p:txBody>
      </p:sp>
      <p:sp>
        <p:nvSpPr>
          <p:cNvPr id="16" name="모서리가 둥근 직사각형 15"/>
          <p:cNvSpPr/>
          <p:nvPr/>
        </p:nvSpPr>
        <p:spPr>
          <a:xfrm>
            <a:off x="666180" y="4563217"/>
            <a:ext cx="1080120" cy="808361"/>
          </a:xfrm>
          <a:prstGeom prst="roundRect">
            <a:avLst/>
          </a:prstGeom>
          <a:solidFill>
            <a:srgbClr val="5B89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lang="en-US" altLang="ko-KR" sz="1800" dirty="0" smtClean="0">
                <a:solidFill>
                  <a:schemeClr val="tx1"/>
                </a:solidFill>
                <a:latin typeface="-윤고딕340" pitchFamily="18" charset="-127"/>
                <a:ea typeface="-윤고딕340" pitchFamily="18" charset="-127"/>
              </a:rPr>
              <a:t>1971</a:t>
            </a:r>
            <a:r>
              <a:rPr lang="ko-KR" altLang="en-US" sz="1800" dirty="0" smtClean="0">
                <a:solidFill>
                  <a:schemeClr val="tx1"/>
                </a:solidFill>
                <a:latin typeface="-윤고딕340" pitchFamily="18" charset="-127"/>
                <a:ea typeface="-윤고딕340" pitchFamily="18" charset="-127"/>
              </a:rPr>
              <a:t>년</a:t>
            </a:r>
            <a:endParaRPr lang="ko-KR" altLang="en-US" sz="1800" dirty="0">
              <a:solidFill>
                <a:schemeClr val="tx1"/>
              </a:solidFill>
              <a:latin typeface="-윤고딕340" pitchFamily="18" charset="-127"/>
              <a:ea typeface="-윤고딕340" pitchFamily="18" charset="-127"/>
            </a:endParaRPr>
          </a:p>
        </p:txBody>
      </p:sp>
      <p:sp>
        <p:nvSpPr>
          <p:cNvPr id="18" name="모서리가 둥근 직사각형 17"/>
          <p:cNvSpPr/>
          <p:nvPr/>
        </p:nvSpPr>
        <p:spPr>
          <a:xfrm>
            <a:off x="666180" y="5429563"/>
            <a:ext cx="1080120" cy="808361"/>
          </a:xfrm>
          <a:prstGeom prst="roundRect">
            <a:avLst/>
          </a:prstGeom>
          <a:solidFill>
            <a:srgbClr val="3A65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lang="en-US" altLang="ko-KR" sz="1800" dirty="0" smtClean="0">
                <a:solidFill>
                  <a:schemeClr val="bg1"/>
                </a:solidFill>
                <a:latin typeface="-윤고딕340" pitchFamily="18" charset="-127"/>
                <a:ea typeface="-윤고딕340" pitchFamily="18" charset="-127"/>
              </a:rPr>
              <a:t>1985</a:t>
            </a:r>
            <a:r>
              <a:rPr lang="ko-KR" altLang="en-US" sz="1800" dirty="0" smtClean="0">
                <a:solidFill>
                  <a:schemeClr val="bg1"/>
                </a:solidFill>
                <a:latin typeface="-윤고딕340" pitchFamily="18" charset="-127"/>
                <a:ea typeface="-윤고딕340" pitchFamily="18" charset="-127"/>
              </a:rPr>
              <a:t>년</a:t>
            </a:r>
            <a:endParaRPr lang="ko-KR" altLang="en-US" sz="1800" dirty="0">
              <a:solidFill>
                <a:schemeClr val="bg1"/>
              </a:solidFill>
              <a:latin typeface="-윤고딕340" pitchFamily="18" charset="-127"/>
              <a:ea typeface="-윤고딕340" pitchFamily="18" charset="-127"/>
            </a:endParaRPr>
          </a:p>
        </p:txBody>
      </p:sp>
      <p:sp>
        <p:nvSpPr>
          <p:cNvPr id="19" name="모서리가 둥근 직사각형 18"/>
          <p:cNvSpPr/>
          <p:nvPr/>
        </p:nvSpPr>
        <p:spPr>
          <a:xfrm>
            <a:off x="666180" y="6295909"/>
            <a:ext cx="1080120" cy="808361"/>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lang="ko-KR" altLang="en-US" sz="1800" dirty="0" smtClean="0">
                <a:solidFill>
                  <a:schemeClr val="bg1"/>
                </a:solidFill>
                <a:latin typeface="-윤고딕340" pitchFamily="18" charset="-127"/>
                <a:ea typeface="-윤고딕340" pitchFamily="18" charset="-127"/>
              </a:rPr>
              <a:t>현재</a:t>
            </a:r>
            <a:endParaRPr lang="ko-KR" altLang="en-US" sz="1800" dirty="0">
              <a:solidFill>
                <a:schemeClr val="bg1"/>
              </a:solidFill>
              <a:latin typeface="-윤고딕340" pitchFamily="18" charset="-127"/>
              <a:ea typeface="-윤고딕340" pitchFamily="18" charset="-127"/>
            </a:endParaRPr>
          </a:p>
        </p:txBody>
      </p:sp>
      <p:sp>
        <p:nvSpPr>
          <p:cNvPr id="20" name="모서리가 둥근 직사각형 19"/>
          <p:cNvSpPr/>
          <p:nvPr/>
        </p:nvSpPr>
        <p:spPr>
          <a:xfrm>
            <a:off x="1890316" y="1964178"/>
            <a:ext cx="7993459" cy="808361"/>
          </a:xfrm>
          <a:prstGeom prst="roundRect">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spcAft>
                <a:spcPts val="600"/>
              </a:spcAft>
            </a:pPr>
            <a:r>
              <a:rPr lang="ko-KR" altLang="en-US" sz="1600" spc="-100" dirty="0" smtClean="0">
                <a:solidFill>
                  <a:srgbClr val="C00000"/>
                </a:solidFill>
                <a:latin typeface="-윤고딕340" pitchFamily="18" charset="-127"/>
                <a:ea typeface="-윤고딕340" pitchFamily="18" charset="-127"/>
              </a:rPr>
              <a:t>최초의 개발이익환수제도</a:t>
            </a:r>
            <a:r>
              <a:rPr lang="ko-KR" altLang="en-US" sz="1500" spc="-100" dirty="0" smtClean="0">
                <a:solidFill>
                  <a:prstClr val="black"/>
                </a:solidFill>
                <a:latin typeface="-윤고딕320" pitchFamily="18" charset="-127"/>
                <a:ea typeface="-윤고딕320" pitchFamily="18" charset="-127"/>
              </a:rPr>
              <a:t>는 </a:t>
            </a:r>
            <a:r>
              <a:rPr lang="en-US" altLang="ko-KR" sz="1500" spc="-100" dirty="0" smtClean="0">
                <a:solidFill>
                  <a:prstClr val="black"/>
                </a:solidFill>
                <a:latin typeface="-윤고딕320" pitchFamily="18" charset="-127"/>
                <a:ea typeface="-윤고딕320" pitchFamily="18" charset="-127"/>
              </a:rPr>
              <a:t>1427</a:t>
            </a:r>
            <a:r>
              <a:rPr lang="ko-KR" altLang="en-US" sz="1500" spc="-100" dirty="0" smtClean="0">
                <a:solidFill>
                  <a:prstClr val="black"/>
                </a:solidFill>
                <a:latin typeface="-윤고딕320" pitchFamily="18" charset="-127"/>
                <a:ea typeface="-윤고딕320" pitchFamily="18" charset="-127"/>
              </a:rPr>
              <a:t>년 </a:t>
            </a:r>
            <a:r>
              <a:rPr lang="ko-KR" altLang="en-US" sz="1500" spc="-100" dirty="0" err="1" smtClean="0">
                <a:solidFill>
                  <a:prstClr val="black"/>
                </a:solidFill>
                <a:latin typeface="-윤고딕320" pitchFamily="18" charset="-127"/>
                <a:ea typeface="-윤고딕320" pitchFamily="18" charset="-127"/>
              </a:rPr>
              <a:t>헨리</a:t>
            </a:r>
            <a:r>
              <a:rPr lang="en-US" altLang="ko-KR" sz="1500" spc="-100" dirty="0" smtClean="0">
                <a:solidFill>
                  <a:prstClr val="black"/>
                </a:solidFill>
                <a:latin typeface="-윤고딕320" pitchFamily="18" charset="-127"/>
                <a:ea typeface="-윤고딕320" pitchFamily="18" charset="-127"/>
              </a:rPr>
              <a:t>4</a:t>
            </a:r>
            <a:r>
              <a:rPr lang="ko-KR" altLang="en-US" sz="1500" spc="-100" dirty="0" smtClean="0">
                <a:solidFill>
                  <a:prstClr val="black"/>
                </a:solidFill>
                <a:latin typeface="-윤고딕320" pitchFamily="18" charset="-127"/>
                <a:ea typeface="-윤고딕320" pitchFamily="18" charset="-127"/>
              </a:rPr>
              <a:t>세가 해안공사로 인해 이익을 얻은 자들에게 방조공사 비용을 부담케 하는 ‘</a:t>
            </a:r>
            <a:r>
              <a:rPr lang="ko-KR" altLang="en-US" sz="1500" spc="-100" dirty="0" smtClean="0">
                <a:solidFill>
                  <a:srgbClr val="0000FF"/>
                </a:solidFill>
                <a:latin typeface="-윤고딕340" pitchFamily="18" charset="-127"/>
                <a:ea typeface="-윤고딕340" pitchFamily="18" charset="-127"/>
              </a:rPr>
              <a:t>하수</a:t>
            </a:r>
            <a:r>
              <a:rPr lang="en-US" altLang="ko-KR" sz="1500" spc="-100" dirty="0" smtClean="0">
                <a:solidFill>
                  <a:srgbClr val="0000FF"/>
                </a:solidFill>
                <a:latin typeface="-윤고딕340" pitchFamily="18" charset="-127"/>
                <a:ea typeface="-윤고딕340" pitchFamily="18" charset="-127"/>
              </a:rPr>
              <a:t>·</a:t>
            </a:r>
            <a:r>
              <a:rPr lang="ko-KR" altLang="en-US" sz="1500" spc="-100" dirty="0" smtClean="0">
                <a:solidFill>
                  <a:srgbClr val="0000FF"/>
                </a:solidFill>
                <a:latin typeface="-윤고딕340" pitchFamily="18" charset="-127"/>
                <a:ea typeface="-윤고딕340" pitchFamily="18" charset="-127"/>
              </a:rPr>
              <a:t>토지배수 및 </a:t>
            </a:r>
            <a:r>
              <a:rPr lang="ko-KR" altLang="en-US" sz="1500" spc="-100" dirty="0" err="1" smtClean="0">
                <a:solidFill>
                  <a:srgbClr val="0000FF"/>
                </a:solidFill>
                <a:latin typeface="-윤고딕340" pitchFamily="18" charset="-127"/>
                <a:ea typeface="-윤고딕340" pitchFamily="18" charset="-127"/>
              </a:rPr>
              <a:t>해안방조법</a:t>
            </a:r>
            <a:r>
              <a:rPr lang="en-US" altLang="ko-KR" sz="1500" spc="-100" dirty="0" smtClean="0">
                <a:solidFill>
                  <a:prstClr val="black"/>
                </a:solidFill>
                <a:latin typeface="-윤고딕320" pitchFamily="18" charset="-127"/>
                <a:ea typeface="-윤고딕320" pitchFamily="18" charset="-127"/>
              </a:rPr>
              <a:t>(Sewers, Land Drainage and Sea Defense Acts)'</a:t>
            </a:r>
            <a:endParaRPr lang="ko-KR" altLang="en-US" sz="1500" spc="-100" dirty="0"/>
          </a:p>
        </p:txBody>
      </p:sp>
      <p:sp>
        <p:nvSpPr>
          <p:cNvPr id="21" name="모서리가 둥근 직사각형 20"/>
          <p:cNvSpPr/>
          <p:nvPr/>
        </p:nvSpPr>
        <p:spPr>
          <a:xfrm>
            <a:off x="1890316" y="2830335"/>
            <a:ext cx="7993459" cy="808361"/>
          </a:xfrm>
          <a:prstGeom prst="roundRect">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spcAft>
                <a:spcPts val="600"/>
              </a:spcAft>
            </a:pPr>
            <a:r>
              <a:rPr lang="ko-KR" altLang="en-US" sz="1600" spc="-100" dirty="0" smtClean="0">
                <a:solidFill>
                  <a:srgbClr val="C00000"/>
                </a:solidFill>
                <a:latin typeface="-윤고딕340" pitchFamily="18" charset="-127"/>
                <a:ea typeface="-윤고딕340" pitchFamily="18" charset="-127"/>
              </a:rPr>
              <a:t>현대적 의미의 개발이익 환수제도인 주택 및 도시계획법</a:t>
            </a:r>
            <a:r>
              <a:rPr lang="en-US" altLang="ko-KR" sz="1600" spc="-100" dirty="0" smtClean="0">
                <a:solidFill>
                  <a:srgbClr val="C00000"/>
                </a:solidFill>
                <a:latin typeface="-윤고딕340" pitchFamily="18" charset="-127"/>
                <a:ea typeface="-윤고딕340" pitchFamily="18" charset="-127"/>
              </a:rPr>
              <a:t>(Housing and Town Planning Act)</a:t>
            </a:r>
            <a:r>
              <a:rPr lang="ko-KR" altLang="en-US" sz="1600" spc="-100" dirty="0" smtClean="0">
                <a:solidFill>
                  <a:srgbClr val="C00000"/>
                </a:solidFill>
                <a:latin typeface="-윤고딕340" pitchFamily="18" charset="-127"/>
                <a:ea typeface="-윤고딕340" pitchFamily="18" charset="-127"/>
              </a:rPr>
              <a:t> 도입</a:t>
            </a:r>
          </a:p>
          <a:p>
            <a:pPr marL="144463" indent="-144463">
              <a:lnSpc>
                <a:spcPct val="120000"/>
              </a:lnSpc>
              <a:spcAft>
                <a:spcPts val="600"/>
              </a:spcAft>
            </a:pPr>
            <a:r>
              <a:rPr lang="ko-KR" altLang="en-US" sz="1400" spc="-150" dirty="0" smtClean="0">
                <a:solidFill>
                  <a:prstClr val="black"/>
                </a:solidFill>
                <a:latin typeface="-윤고딕320" pitchFamily="18" charset="-127"/>
                <a:ea typeface="-윤고딕320" pitchFamily="18" charset="-127"/>
              </a:rPr>
              <a:t> </a:t>
            </a:r>
            <a:r>
              <a:rPr lang="en-US" altLang="ko-KR" sz="1400" spc="-150" dirty="0" smtClean="0">
                <a:solidFill>
                  <a:prstClr val="black"/>
                </a:solidFill>
                <a:latin typeface="-윤고딕320" pitchFamily="18" charset="-127"/>
                <a:ea typeface="-윤고딕320" pitchFamily="18" charset="-127"/>
              </a:rPr>
              <a:t>-</a:t>
            </a:r>
            <a:r>
              <a:rPr lang="ko-KR" altLang="en-US" sz="1400" spc="-150" dirty="0" smtClean="0">
                <a:solidFill>
                  <a:prstClr val="black"/>
                </a:solidFill>
                <a:latin typeface="-윤고딕320" pitchFamily="18" charset="-127"/>
                <a:ea typeface="-윤고딕320" pitchFamily="18" charset="-127"/>
              </a:rPr>
              <a:t>도시계획 결정 등으로 인해 토지가치가 증가한 경우 증가분의 </a:t>
            </a:r>
            <a:r>
              <a:rPr lang="en-US" altLang="ko-KR" sz="1400" spc="-150" dirty="0" smtClean="0">
                <a:solidFill>
                  <a:prstClr val="black"/>
                </a:solidFill>
                <a:latin typeface="-윤고딕320" pitchFamily="18" charset="-127"/>
                <a:ea typeface="-윤고딕320" pitchFamily="18" charset="-127"/>
              </a:rPr>
              <a:t>50%</a:t>
            </a:r>
            <a:r>
              <a:rPr lang="ko-KR" altLang="en-US" sz="1400" spc="-150" dirty="0" smtClean="0">
                <a:solidFill>
                  <a:prstClr val="black"/>
                </a:solidFill>
                <a:latin typeface="-윤고딕320" pitchFamily="18" charset="-127"/>
                <a:ea typeface="-윤고딕320" pitchFamily="18" charset="-127"/>
              </a:rPr>
              <a:t>를 환수 </a:t>
            </a:r>
            <a:r>
              <a:rPr lang="en-US" altLang="ko-KR" sz="1400" spc="-150" dirty="0" smtClean="0">
                <a:solidFill>
                  <a:prstClr val="black"/>
                </a:solidFill>
                <a:latin typeface="-윤고딕320" pitchFamily="18" charset="-127"/>
                <a:ea typeface="-윤고딕320" pitchFamily="18" charset="-127"/>
              </a:rPr>
              <a:t>(</a:t>
            </a:r>
            <a:r>
              <a:rPr lang="ko-KR" altLang="en-US" sz="1400" spc="-150" dirty="0" smtClean="0">
                <a:solidFill>
                  <a:prstClr val="black"/>
                </a:solidFill>
                <a:latin typeface="-윤고딕320" pitchFamily="18" charset="-127"/>
                <a:ea typeface="-윤고딕320" pitchFamily="18" charset="-127"/>
              </a:rPr>
              <a:t>이후 </a:t>
            </a:r>
            <a:r>
              <a:rPr lang="en-US" altLang="ko-KR" sz="1400" spc="-150" dirty="0" smtClean="0">
                <a:solidFill>
                  <a:prstClr val="black"/>
                </a:solidFill>
                <a:latin typeface="-윤고딕320" pitchFamily="18" charset="-127"/>
                <a:ea typeface="-윤고딕320" pitchFamily="18" charset="-127"/>
              </a:rPr>
              <a:t>75%</a:t>
            </a:r>
            <a:r>
              <a:rPr lang="ko-KR" altLang="en-US" sz="1400" spc="-150" dirty="0" smtClean="0">
                <a:solidFill>
                  <a:prstClr val="black"/>
                </a:solidFill>
                <a:latin typeface="-윤고딕320" pitchFamily="18" charset="-127"/>
                <a:ea typeface="-윤고딕320" pitchFamily="18" charset="-127"/>
              </a:rPr>
              <a:t>로 상승</a:t>
            </a:r>
            <a:r>
              <a:rPr lang="en-US" altLang="ko-KR" sz="1400" spc="-150" dirty="0" smtClean="0">
                <a:solidFill>
                  <a:prstClr val="black"/>
                </a:solidFill>
                <a:latin typeface="-윤고딕320" pitchFamily="18" charset="-127"/>
                <a:ea typeface="-윤고딕320" pitchFamily="18" charset="-127"/>
              </a:rPr>
              <a:t>, </a:t>
            </a:r>
            <a:r>
              <a:rPr lang="ko-KR" altLang="en-US" sz="1400" spc="-150" dirty="0" smtClean="0">
                <a:solidFill>
                  <a:prstClr val="black"/>
                </a:solidFill>
                <a:latin typeface="-윤고딕320" pitchFamily="18" charset="-127"/>
                <a:ea typeface="-윤고딕320" pitchFamily="18" charset="-127"/>
              </a:rPr>
              <a:t>김상일</a:t>
            </a:r>
            <a:r>
              <a:rPr lang="en-US" altLang="ko-KR" sz="1400" spc="-150" dirty="0" smtClean="0">
                <a:solidFill>
                  <a:prstClr val="black"/>
                </a:solidFill>
                <a:latin typeface="-윤고딕320" pitchFamily="18" charset="-127"/>
                <a:ea typeface="-윤고딕320" pitchFamily="18" charset="-127"/>
              </a:rPr>
              <a:t>·</a:t>
            </a:r>
            <a:r>
              <a:rPr lang="ko-KR" altLang="en-US" sz="1400" spc="-150" dirty="0" smtClean="0">
                <a:solidFill>
                  <a:prstClr val="black"/>
                </a:solidFill>
                <a:latin typeface="-윤고딕320" pitchFamily="18" charset="-127"/>
                <a:ea typeface="-윤고딕320" pitchFamily="18" charset="-127"/>
              </a:rPr>
              <a:t>안내영</a:t>
            </a:r>
            <a:r>
              <a:rPr lang="en-US" altLang="ko-KR" sz="1400" spc="-150" dirty="0" smtClean="0">
                <a:solidFill>
                  <a:prstClr val="black"/>
                </a:solidFill>
                <a:latin typeface="-윤고딕320" pitchFamily="18" charset="-127"/>
                <a:ea typeface="-윤고딕320" pitchFamily="18" charset="-127"/>
              </a:rPr>
              <a:t>, 2011)</a:t>
            </a:r>
          </a:p>
        </p:txBody>
      </p:sp>
      <p:sp>
        <p:nvSpPr>
          <p:cNvPr id="22" name="모서리가 둥근 직사각형 21"/>
          <p:cNvSpPr/>
          <p:nvPr/>
        </p:nvSpPr>
        <p:spPr>
          <a:xfrm>
            <a:off x="1890316" y="3696492"/>
            <a:ext cx="7993459" cy="808361"/>
          </a:xfrm>
          <a:prstGeom prst="roundRect">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spcAft>
                <a:spcPts val="600"/>
              </a:spcAft>
            </a:pPr>
            <a:r>
              <a:rPr lang="ko-KR" altLang="en-US" sz="1500" spc="-100" dirty="0" smtClean="0">
                <a:solidFill>
                  <a:prstClr val="black"/>
                </a:solidFill>
                <a:latin typeface="-윤고딕320" pitchFamily="18" charset="-127"/>
                <a:ea typeface="-윤고딕320" pitchFamily="18" charset="-127"/>
              </a:rPr>
              <a:t>노동당 정부 </a:t>
            </a:r>
            <a:r>
              <a:rPr lang="ko-KR" altLang="en-US" sz="1500" spc="-100" dirty="0" err="1" smtClean="0">
                <a:solidFill>
                  <a:prstClr val="black"/>
                </a:solidFill>
                <a:latin typeface="-윤고딕320" pitchFamily="18" charset="-127"/>
                <a:ea typeface="-윤고딕320" pitchFamily="18" charset="-127"/>
              </a:rPr>
              <a:t>집권후</a:t>
            </a:r>
            <a:r>
              <a:rPr lang="ko-KR" altLang="en-US" sz="1500" spc="-100" dirty="0" smtClean="0">
                <a:solidFill>
                  <a:prstClr val="black"/>
                </a:solidFill>
                <a:latin typeface="-윤고딕320" pitchFamily="18" charset="-127"/>
                <a:ea typeface="-윤고딕320" pitchFamily="18" charset="-127"/>
              </a:rPr>
              <a:t> </a:t>
            </a:r>
            <a:r>
              <a:rPr lang="ko-KR" altLang="en-US" sz="1600" spc="-100" dirty="0" smtClean="0">
                <a:solidFill>
                  <a:srgbClr val="C00000"/>
                </a:solidFill>
                <a:latin typeface="-윤고딕340" pitchFamily="18" charset="-127"/>
                <a:ea typeface="-윤고딕340" pitchFamily="18" charset="-127"/>
              </a:rPr>
              <a:t>개발부담금</a:t>
            </a:r>
            <a:r>
              <a:rPr lang="en-US" altLang="ko-KR" sz="1600" spc="-100" dirty="0" smtClean="0">
                <a:solidFill>
                  <a:srgbClr val="C00000"/>
                </a:solidFill>
                <a:latin typeface="-윤고딕340" pitchFamily="18" charset="-127"/>
                <a:ea typeface="-윤고딕340" pitchFamily="18" charset="-127"/>
              </a:rPr>
              <a:t>(Development Charge) </a:t>
            </a:r>
            <a:r>
              <a:rPr lang="ko-KR" altLang="en-US" sz="1600" spc="-100" dirty="0" smtClean="0">
                <a:solidFill>
                  <a:srgbClr val="C00000"/>
                </a:solidFill>
                <a:latin typeface="-윤고딕340" pitchFamily="18" charset="-127"/>
                <a:ea typeface="-윤고딕340" pitchFamily="18" charset="-127"/>
              </a:rPr>
              <a:t>제도를 도입</a:t>
            </a:r>
            <a:r>
              <a:rPr lang="ko-KR" altLang="en-US" sz="1600" spc="-100" dirty="0" smtClean="0">
                <a:solidFill>
                  <a:srgbClr val="C00000"/>
                </a:solidFill>
                <a:latin typeface="-윤고딕320" pitchFamily="18" charset="-127"/>
                <a:ea typeface="-윤고딕320" pitchFamily="18" charset="-127"/>
              </a:rPr>
              <a:t> </a:t>
            </a:r>
            <a:r>
              <a:rPr lang="en-US" altLang="ko-KR" sz="1500" spc="-100" dirty="0" smtClean="0">
                <a:solidFill>
                  <a:prstClr val="black"/>
                </a:solidFill>
                <a:latin typeface="-윤고딕320" pitchFamily="18" charset="-127"/>
                <a:ea typeface="-윤고딕320" pitchFamily="18" charset="-127"/>
              </a:rPr>
              <a:t>: </a:t>
            </a:r>
            <a:r>
              <a:rPr lang="ko-KR" altLang="en-US" sz="1500" spc="-100" dirty="0" smtClean="0">
                <a:solidFill>
                  <a:prstClr val="black"/>
                </a:solidFill>
                <a:latin typeface="-윤고딕320" pitchFamily="18" charset="-127"/>
                <a:ea typeface="-윤고딕320" pitchFamily="18" charset="-127"/>
              </a:rPr>
              <a:t>개발행위허가로 인해 토지이용이 상향되고 토지가치가 증가하는 경우 개발이익의 </a:t>
            </a:r>
            <a:r>
              <a:rPr lang="en-US" altLang="ko-KR" sz="1500" spc="-100" dirty="0" smtClean="0">
                <a:solidFill>
                  <a:prstClr val="black"/>
                </a:solidFill>
                <a:latin typeface="-윤고딕320" pitchFamily="18" charset="-127"/>
                <a:ea typeface="-윤고딕320" pitchFamily="18" charset="-127"/>
              </a:rPr>
              <a:t>100%</a:t>
            </a:r>
            <a:r>
              <a:rPr lang="ko-KR" altLang="en-US" sz="1500" spc="-100" dirty="0" smtClean="0">
                <a:solidFill>
                  <a:prstClr val="black"/>
                </a:solidFill>
                <a:latin typeface="-윤고딕320" pitchFamily="18" charset="-127"/>
                <a:ea typeface="-윤고딕320" pitchFamily="18" charset="-127"/>
              </a:rPr>
              <a:t>를 개발부담금으로 납부 </a:t>
            </a:r>
            <a:r>
              <a:rPr lang="en-US" altLang="ko-KR" sz="1500" spc="-100" dirty="0" smtClean="0">
                <a:solidFill>
                  <a:prstClr val="black"/>
                </a:solidFill>
                <a:latin typeface="-윤고딕320" pitchFamily="18" charset="-127"/>
                <a:ea typeface="-윤고딕320" pitchFamily="18" charset="-127"/>
              </a:rPr>
              <a:t>(</a:t>
            </a:r>
            <a:r>
              <a:rPr lang="ko-KR" altLang="en-US" sz="1500" spc="-100" dirty="0" smtClean="0">
                <a:solidFill>
                  <a:prstClr val="black"/>
                </a:solidFill>
                <a:latin typeface="-윤고딕320" pitchFamily="18" charset="-127"/>
                <a:ea typeface="-윤고딕320" pitchFamily="18" charset="-127"/>
              </a:rPr>
              <a:t>이후 정권교체에 따라 변경</a:t>
            </a:r>
            <a:r>
              <a:rPr lang="en-US" altLang="ko-KR" sz="1500" spc="-100" dirty="0" smtClean="0">
                <a:solidFill>
                  <a:prstClr val="black"/>
                </a:solidFill>
                <a:latin typeface="-윤고딕320" pitchFamily="18" charset="-127"/>
                <a:ea typeface="-윤고딕320" pitchFamily="18" charset="-127"/>
              </a:rPr>
              <a:t>) </a:t>
            </a:r>
          </a:p>
        </p:txBody>
      </p:sp>
      <p:sp>
        <p:nvSpPr>
          <p:cNvPr id="23" name="모서리가 둥근 직사각형 22"/>
          <p:cNvSpPr/>
          <p:nvPr/>
        </p:nvSpPr>
        <p:spPr>
          <a:xfrm>
            <a:off x="1890316" y="4562649"/>
            <a:ext cx="7993459" cy="808361"/>
          </a:xfrm>
          <a:prstGeom prst="roundRect">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0000"/>
              </a:lnSpc>
              <a:spcAft>
                <a:spcPts val="600"/>
              </a:spcAft>
            </a:pPr>
            <a:r>
              <a:rPr lang="ko-KR" altLang="en-US" sz="1500" spc="-100" dirty="0" err="1" smtClean="0">
                <a:solidFill>
                  <a:srgbClr val="0000FF"/>
                </a:solidFill>
                <a:latin typeface="-윤고딕340" pitchFamily="18" charset="-127"/>
                <a:ea typeface="-윤고딕340" pitchFamily="18" charset="-127"/>
              </a:rPr>
              <a:t>개발이익세</a:t>
            </a:r>
            <a:r>
              <a:rPr lang="ko-KR" altLang="en-US" sz="1500" spc="-100" dirty="0" smtClean="0">
                <a:solidFill>
                  <a:srgbClr val="0000FF"/>
                </a:solidFill>
                <a:latin typeface="-윤고딕340" pitchFamily="18" charset="-127"/>
                <a:ea typeface="-윤고딕340" pitchFamily="18" charset="-127"/>
              </a:rPr>
              <a:t> 도입</a:t>
            </a:r>
            <a:endParaRPr lang="en-US" altLang="ko-KR" sz="1500" spc="-100" dirty="0" smtClean="0">
              <a:solidFill>
                <a:srgbClr val="0000FF"/>
              </a:solidFill>
              <a:latin typeface="-윤고딕340" pitchFamily="18" charset="-127"/>
              <a:ea typeface="-윤고딕340" pitchFamily="18" charset="-127"/>
            </a:endParaRPr>
          </a:p>
          <a:p>
            <a:pPr>
              <a:lnSpc>
                <a:spcPct val="110000"/>
              </a:lnSpc>
              <a:spcAft>
                <a:spcPts val="600"/>
              </a:spcAft>
            </a:pPr>
            <a:r>
              <a:rPr lang="en-US" altLang="ko-KR" sz="1500" spc="-100" dirty="0" smtClean="0">
                <a:solidFill>
                  <a:prstClr val="black"/>
                </a:solidFill>
                <a:latin typeface="-윤고딕320" pitchFamily="18" charset="-127"/>
                <a:ea typeface="-윤고딕320" pitchFamily="18" charset="-127"/>
              </a:rPr>
              <a:t>1976</a:t>
            </a:r>
            <a:r>
              <a:rPr lang="ko-KR" altLang="en-US" sz="1500" spc="-100" dirty="0" smtClean="0">
                <a:solidFill>
                  <a:prstClr val="black"/>
                </a:solidFill>
                <a:latin typeface="-윤고딕320" pitchFamily="18" charset="-127"/>
                <a:ea typeface="-윤고딕320" pitchFamily="18" charset="-127"/>
              </a:rPr>
              <a:t>년 </a:t>
            </a:r>
            <a:r>
              <a:rPr lang="ko-KR" altLang="en-US" sz="1500" spc="-100" dirty="0" smtClean="0">
                <a:solidFill>
                  <a:srgbClr val="0000FF"/>
                </a:solidFill>
                <a:latin typeface="-윤고딕340" pitchFamily="18" charset="-127"/>
                <a:ea typeface="-윤고딕340" pitchFamily="18" charset="-127"/>
              </a:rPr>
              <a:t>개발토지세 </a:t>
            </a:r>
            <a:r>
              <a:rPr lang="en-US" altLang="ko-KR" sz="1500" spc="-100" dirty="0" smtClean="0">
                <a:solidFill>
                  <a:srgbClr val="0000FF"/>
                </a:solidFill>
                <a:latin typeface="-윤고딕340" pitchFamily="18" charset="-127"/>
                <a:ea typeface="-윤고딕340" pitchFamily="18" charset="-127"/>
              </a:rPr>
              <a:t>(Development Land Tax)</a:t>
            </a:r>
            <a:r>
              <a:rPr lang="ko-KR" altLang="en-US" sz="1500" spc="-100" dirty="0" smtClean="0">
                <a:solidFill>
                  <a:srgbClr val="0000FF"/>
                </a:solidFill>
                <a:latin typeface="-윤고딕340" pitchFamily="18" charset="-127"/>
                <a:ea typeface="-윤고딕340" pitchFamily="18" charset="-127"/>
              </a:rPr>
              <a:t>로 대체</a:t>
            </a:r>
            <a:endParaRPr lang="en-US" altLang="ko-KR" sz="1500" spc="-100" dirty="0" smtClean="0">
              <a:solidFill>
                <a:srgbClr val="0000FF"/>
              </a:solidFill>
              <a:latin typeface="-윤고딕340" pitchFamily="18" charset="-127"/>
              <a:ea typeface="-윤고딕340" pitchFamily="18" charset="-127"/>
            </a:endParaRPr>
          </a:p>
        </p:txBody>
      </p:sp>
      <p:sp>
        <p:nvSpPr>
          <p:cNvPr id="24" name="모서리가 둥근 직사각형 23"/>
          <p:cNvSpPr/>
          <p:nvPr/>
        </p:nvSpPr>
        <p:spPr>
          <a:xfrm>
            <a:off x="1890316" y="5428806"/>
            <a:ext cx="7993459" cy="808361"/>
          </a:xfrm>
          <a:prstGeom prst="roundRect">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0000"/>
              </a:lnSpc>
              <a:spcAft>
                <a:spcPts val="600"/>
              </a:spcAft>
            </a:pPr>
            <a:r>
              <a:rPr lang="ko-KR" altLang="en-US" sz="1500" spc="-100" dirty="0" smtClean="0">
                <a:solidFill>
                  <a:srgbClr val="0000FF"/>
                </a:solidFill>
                <a:latin typeface="-윤고딕340" pitchFamily="18" charset="-127"/>
                <a:ea typeface="-윤고딕340" pitchFamily="18" charset="-127"/>
              </a:rPr>
              <a:t>개발토지세가 완전히 폐지</a:t>
            </a:r>
            <a:r>
              <a:rPr lang="ko-KR" altLang="en-US" sz="1500" spc="-30" dirty="0" smtClean="0">
                <a:solidFill>
                  <a:prstClr val="black"/>
                </a:solidFill>
                <a:latin typeface="-윤고딕320" pitchFamily="18" charset="-127"/>
                <a:ea typeface="-윤고딕320" pitchFamily="18" charset="-127"/>
              </a:rPr>
              <a:t>되고 대신 </a:t>
            </a:r>
            <a:r>
              <a:rPr lang="ko-KR" altLang="en-US" sz="1600" spc="-100" dirty="0" smtClean="0">
                <a:solidFill>
                  <a:srgbClr val="C00000"/>
                </a:solidFill>
                <a:latin typeface="-윤고딕340" pitchFamily="18" charset="-127"/>
                <a:ea typeface="-윤고딕340" pitchFamily="18" charset="-127"/>
              </a:rPr>
              <a:t>토지개발이득을 소득세에 포함시켜 현재에 이름 </a:t>
            </a:r>
            <a:endParaRPr lang="en-US" altLang="ko-KR" sz="1600" spc="-100" dirty="0" smtClean="0">
              <a:solidFill>
                <a:srgbClr val="C00000"/>
              </a:solidFill>
              <a:latin typeface="-윤고딕340" pitchFamily="18" charset="-127"/>
              <a:ea typeface="-윤고딕340" pitchFamily="18" charset="-127"/>
            </a:endParaRPr>
          </a:p>
        </p:txBody>
      </p:sp>
      <p:sp>
        <p:nvSpPr>
          <p:cNvPr id="25" name="모서리가 둥근 직사각형 24"/>
          <p:cNvSpPr/>
          <p:nvPr/>
        </p:nvSpPr>
        <p:spPr>
          <a:xfrm>
            <a:off x="1890316" y="6294965"/>
            <a:ext cx="7993459" cy="808361"/>
          </a:xfrm>
          <a:prstGeom prst="roundRect">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0000"/>
              </a:lnSpc>
              <a:spcAft>
                <a:spcPts val="600"/>
              </a:spcAft>
            </a:pPr>
            <a:r>
              <a:rPr lang="ko-KR" altLang="en-US" sz="1500" spc="-100" dirty="0" smtClean="0">
                <a:solidFill>
                  <a:prstClr val="black"/>
                </a:solidFill>
                <a:latin typeface="-윤고딕320" pitchFamily="18" charset="-127"/>
                <a:ea typeface="-윤고딕320" pitchFamily="18" charset="-127"/>
              </a:rPr>
              <a:t>현재는 토지이용가치가 증가하는 경우에 </a:t>
            </a:r>
            <a:r>
              <a:rPr lang="ko-KR" altLang="en-US" sz="1600" spc="-100" dirty="0" smtClean="0">
                <a:solidFill>
                  <a:srgbClr val="C00000"/>
                </a:solidFill>
                <a:latin typeface="-윤고딕340" pitchFamily="18" charset="-127"/>
                <a:ea typeface="-윤고딕340" pitchFamily="18" charset="-127"/>
              </a:rPr>
              <a:t>재정법</a:t>
            </a:r>
            <a:r>
              <a:rPr lang="en-US" altLang="ko-KR" sz="1600" spc="-100" dirty="0" smtClean="0">
                <a:solidFill>
                  <a:srgbClr val="C00000"/>
                </a:solidFill>
                <a:latin typeface="-윤고딕340" pitchFamily="18" charset="-127"/>
                <a:ea typeface="-윤고딕340" pitchFamily="18" charset="-127"/>
              </a:rPr>
              <a:t>(Finance Act)</a:t>
            </a:r>
            <a:r>
              <a:rPr lang="ko-KR" altLang="en-US" sz="1600" spc="-100" dirty="0" smtClean="0">
                <a:solidFill>
                  <a:srgbClr val="C00000"/>
                </a:solidFill>
                <a:latin typeface="-윤고딕340" pitchFamily="18" charset="-127"/>
                <a:ea typeface="-윤고딕340" pitchFamily="18" charset="-127"/>
              </a:rPr>
              <a:t>에 의한 자본이득세</a:t>
            </a:r>
            <a:r>
              <a:rPr lang="en-US" altLang="ko-KR" sz="1600" spc="-100" dirty="0" smtClean="0">
                <a:solidFill>
                  <a:srgbClr val="C00000"/>
                </a:solidFill>
                <a:latin typeface="-윤고딕340" pitchFamily="18" charset="-127"/>
                <a:ea typeface="-윤고딕340" pitchFamily="18" charset="-127"/>
              </a:rPr>
              <a:t>(Capital Tax)</a:t>
            </a:r>
            <a:r>
              <a:rPr lang="ko-KR" altLang="en-US" sz="1600" spc="-100" dirty="0" smtClean="0">
                <a:solidFill>
                  <a:srgbClr val="C00000"/>
                </a:solidFill>
                <a:latin typeface="-윤고딕340" pitchFamily="18" charset="-127"/>
                <a:ea typeface="-윤고딕340" pitchFamily="18" charset="-127"/>
              </a:rPr>
              <a:t>가 적용</a:t>
            </a:r>
          </a:p>
          <a:p>
            <a:pPr>
              <a:lnSpc>
                <a:spcPct val="110000"/>
              </a:lnSpc>
              <a:spcAft>
                <a:spcPts val="600"/>
              </a:spcAft>
            </a:pPr>
            <a:r>
              <a:rPr lang="ko-KR" altLang="en-US" sz="1500" spc="-100" dirty="0" smtClean="0">
                <a:solidFill>
                  <a:prstClr val="black"/>
                </a:solidFill>
                <a:latin typeface="-윤고딕320" pitchFamily="18" charset="-127"/>
                <a:ea typeface="-윤고딕320" pitchFamily="18" charset="-127"/>
              </a:rPr>
              <a:t> </a:t>
            </a:r>
            <a:r>
              <a:rPr lang="en-US" altLang="ko-KR" sz="1500" spc="-100" dirty="0" smtClean="0">
                <a:solidFill>
                  <a:prstClr val="black"/>
                </a:solidFill>
                <a:latin typeface="-윤고딕320" pitchFamily="18" charset="-127"/>
                <a:ea typeface="-윤고딕320" pitchFamily="18" charset="-127"/>
              </a:rPr>
              <a:t>- </a:t>
            </a:r>
            <a:r>
              <a:rPr lang="ko-KR" altLang="en-US" sz="1500" spc="-100" dirty="0" smtClean="0">
                <a:solidFill>
                  <a:prstClr val="black"/>
                </a:solidFill>
                <a:latin typeface="-윤고딕320" pitchFamily="18" charset="-127"/>
                <a:ea typeface="-윤고딕320" pitchFamily="18" charset="-127"/>
              </a:rPr>
              <a:t>우리나라의 양도소득세와 유사</a:t>
            </a:r>
            <a:r>
              <a:rPr lang="en-US" altLang="ko-KR" sz="1500" spc="-100" dirty="0" smtClean="0">
                <a:solidFill>
                  <a:prstClr val="black"/>
                </a:solidFill>
                <a:latin typeface="-윤고딕320" pitchFamily="18" charset="-127"/>
                <a:ea typeface="-윤고딕320" pitchFamily="18" charset="-127"/>
              </a:rPr>
              <a:t>,  </a:t>
            </a:r>
            <a:r>
              <a:rPr lang="ko-KR" altLang="en-US" sz="1500" spc="-100" dirty="0" smtClean="0">
                <a:solidFill>
                  <a:prstClr val="black"/>
                </a:solidFill>
                <a:latin typeface="-윤고딕320" pitchFamily="18" charset="-127"/>
                <a:ea typeface="-윤고딕320" pitchFamily="18" charset="-127"/>
              </a:rPr>
              <a:t>개인의 자본이득세는 소득세로</a:t>
            </a:r>
            <a:r>
              <a:rPr lang="en-US" altLang="ko-KR" sz="1500" spc="-100" dirty="0" smtClean="0">
                <a:solidFill>
                  <a:prstClr val="black"/>
                </a:solidFill>
                <a:latin typeface="-윤고딕320" pitchFamily="18" charset="-127"/>
                <a:ea typeface="-윤고딕320" pitchFamily="18" charset="-127"/>
              </a:rPr>
              <a:t>, </a:t>
            </a:r>
            <a:r>
              <a:rPr lang="ko-KR" altLang="en-US" sz="1500" spc="-100" dirty="0" smtClean="0">
                <a:solidFill>
                  <a:prstClr val="black"/>
                </a:solidFill>
                <a:latin typeface="-윤고딕320" pitchFamily="18" charset="-127"/>
                <a:ea typeface="-윤고딕320" pitchFamily="18" charset="-127"/>
              </a:rPr>
              <a:t>법인의 자본이득세는 법인세의 형태</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직사각형 25"/>
          <p:cNvSpPr/>
          <p:nvPr/>
        </p:nvSpPr>
        <p:spPr>
          <a:xfrm>
            <a:off x="2034332" y="1260351"/>
            <a:ext cx="2017713" cy="647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043056" fontAlgn="auto">
              <a:spcBef>
                <a:spcPts val="0"/>
              </a:spcBef>
              <a:spcAft>
                <a:spcPts val="0"/>
              </a:spcAft>
              <a:defRPr/>
            </a:pPr>
            <a:r>
              <a:rPr kumimoji="0" lang="en-US" altLang="ko-KR" sz="3600" b="1" dirty="0">
                <a:solidFill>
                  <a:schemeClr val="tx2"/>
                </a:solidFill>
                <a:latin typeface="-윤고딕340" pitchFamily="18" charset="-127"/>
                <a:ea typeface="-윤고딕340" pitchFamily="18" charset="-127"/>
              </a:rPr>
              <a:t>Contents</a:t>
            </a:r>
            <a:endParaRPr kumimoji="0" lang="ko-KR" altLang="en-US" sz="3600" b="1" dirty="0">
              <a:solidFill>
                <a:schemeClr val="tx2"/>
              </a:solidFill>
              <a:latin typeface="-윤고딕340" pitchFamily="18" charset="-127"/>
              <a:ea typeface="-윤고딕340" pitchFamily="18" charset="-127"/>
            </a:endParaRPr>
          </a:p>
        </p:txBody>
      </p:sp>
      <p:sp>
        <p:nvSpPr>
          <p:cNvPr id="9243" name="직사각형 37"/>
          <p:cNvSpPr>
            <a:spLocks noChangeArrowheads="1"/>
          </p:cNvSpPr>
          <p:nvPr/>
        </p:nvSpPr>
        <p:spPr bwMode="auto">
          <a:xfrm>
            <a:off x="4553146" y="1326381"/>
            <a:ext cx="1867819" cy="543867"/>
          </a:xfrm>
          <a:prstGeom prst="rect">
            <a:avLst/>
          </a:prstGeom>
          <a:noFill/>
          <a:ln w="9525">
            <a:noFill/>
            <a:miter lim="800000"/>
            <a:headEnd/>
            <a:tailEnd/>
          </a:ln>
        </p:spPr>
        <p:txBody>
          <a:bodyPr wrap="none">
            <a:spAutoFit/>
          </a:bodyPr>
          <a:lstStyle/>
          <a:p>
            <a:pPr marL="342900" indent="-342900">
              <a:lnSpc>
                <a:spcPct val="130000"/>
              </a:lnSpc>
            </a:pPr>
            <a:r>
              <a:rPr lang="ko-KR" altLang="en-US" sz="2400" dirty="0" smtClean="0">
                <a:solidFill>
                  <a:srgbClr val="595959"/>
                </a:solidFill>
                <a:latin typeface="-윤고딕330" pitchFamily="18" charset="-127"/>
                <a:ea typeface="-윤고딕330" pitchFamily="18" charset="-127"/>
              </a:rPr>
              <a:t>들어가면서</a:t>
            </a:r>
            <a:r>
              <a:rPr lang="en-US" altLang="ko-KR" sz="2400" dirty="0" smtClean="0">
                <a:solidFill>
                  <a:srgbClr val="595959"/>
                </a:solidFill>
                <a:latin typeface="-윤고딕330" pitchFamily="18" charset="-127"/>
                <a:ea typeface="-윤고딕330" pitchFamily="18" charset="-127"/>
              </a:rPr>
              <a:t>...</a:t>
            </a:r>
            <a:endParaRPr kumimoji="0" lang="en-US" altLang="ko-KR" sz="2400" dirty="0">
              <a:solidFill>
                <a:srgbClr val="595959"/>
              </a:solidFill>
              <a:latin typeface="-윤고딕330" pitchFamily="18" charset="-127"/>
              <a:ea typeface="-윤고딕330" pitchFamily="18" charset="-127"/>
            </a:endParaRPr>
          </a:p>
        </p:txBody>
      </p:sp>
      <p:grpSp>
        <p:nvGrpSpPr>
          <p:cNvPr id="3" name="그룹 34"/>
          <p:cNvGrpSpPr>
            <a:grpSpLocks/>
          </p:cNvGrpSpPr>
          <p:nvPr/>
        </p:nvGrpSpPr>
        <p:grpSpPr bwMode="auto">
          <a:xfrm>
            <a:off x="4274605" y="1764407"/>
            <a:ext cx="3424529" cy="1504871"/>
            <a:chOff x="6726361" y="4025900"/>
            <a:chExt cx="3424494" cy="1504871"/>
          </a:xfrm>
        </p:grpSpPr>
        <p:sp>
          <p:nvSpPr>
            <p:cNvPr id="30" name="직사각형 29"/>
            <p:cNvSpPr/>
            <p:nvPr/>
          </p:nvSpPr>
          <p:spPr>
            <a:xfrm>
              <a:off x="6726361" y="4025900"/>
              <a:ext cx="1150926" cy="720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defTabSz="1043056" fontAlgn="auto">
                <a:lnSpc>
                  <a:spcPct val="130000"/>
                </a:lnSpc>
                <a:spcBef>
                  <a:spcPts val="0"/>
                </a:spcBef>
                <a:spcAft>
                  <a:spcPts val="0"/>
                </a:spcAft>
                <a:defRPr/>
              </a:pPr>
              <a:r>
                <a:rPr kumimoji="0" lang="ko-KR" altLang="en-US" sz="3200" dirty="0">
                  <a:solidFill>
                    <a:prstClr val="black">
                      <a:lumMod val="65000"/>
                      <a:lumOff val="35000"/>
                    </a:prstClr>
                  </a:solidFill>
                  <a:latin typeface="-윤고딕330" pitchFamily="18" charset="-127"/>
                  <a:ea typeface="-윤고딕330" pitchFamily="18" charset="-127"/>
                </a:rPr>
                <a:t> </a:t>
              </a:r>
              <a:r>
                <a:rPr kumimoji="0" lang="en-US" altLang="ko-KR" sz="3200" dirty="0" smtClean="0">
                  <a:solidFill>
                    <a:prstClr val="black">
                      <a:lumMod val="65000"/>
                      <a:lumOff val="35000"/>
                    </a:prstClr>
                  </a:solidFill>
                  <a:latin typeface="-윤고딕330" pitchFamily="18" charset="-127"/>
                  <a:ea typeface="-윤고딕330" pitchFamily="18" charset="-127"/>
                </a:rPr>
                <a:t>01  </a:t>
              </a:r>
              <a:endParaRPr kumimoji="0" lang="ko-KR" altLang="en-US" sz="3200" dirty="0">
                <a:solidFill>
                  <a:prstClr val="black">
                    <a:lumMod val="65000"/>
                    <a:lumOff val="35000"/>
                  </a:prstClr>
                </a:solidFill>
                <a:latin typeface="-윤고딕330" pitchFamily="18" charset="-127"/>
                <a:ea typeface="-윤고딕330" pitchFamily="18" charset="-127"/>
              </a:endParaRPr>
            </a:p>
          </p:txBody>
        </p:sp>
        <p:sp>
          <p:nvSpPr>
            <p:cNvPr id="9241" name="직사각형 38"/>
            <p:cNvSpPr>
              <a:spLocks noChangeArrowheads="1"/>
            </p:cNvSpPr>
            <p:nvPr/>
          </p:nvSpPr>
          <p:spPr bwMode="auto">
            <a:xfrm>
              <a:off x="7689950" y="4238109"/>
              <a:ext cx="2460905" cy="1292662"/>
            </a:xfrm>
            <a:prstGeom prst="rect">
              <a:avLst/>
            </a:prstGeom>
            <a:noFill/>
            <a:ln w="9525">
              <a:noFill/>
              <a:miter lim="800000"/>
              <a:headEnd/>
              <a:tailEnd/>
            </a:ln>
          </p:spPr>
          <p:txBody>
            <a:bodyPr wrap="none">
              <a:spAutoFit/>
            </a:bodyPr>
            <a:lstStyle/>
            <a:p>
              <a:pPr marL="342900" indent="-342900">
                <a:lnSpc>
                  <a:spcPct val="130000"/>
                </a:lnSpc>
              </a:pPr>
              <a:r>
                <a:rPr kumimoji="0" lang="ko-KR" altLang="en-US" sz="1800" dirty="0" smtClean="0">
                  <a:solidFill>
                    <a:srgbClr val="595959"/>
                  </a:solidFill>
                  <a:latin typeface="-윤고딕330" pitchFamily="18" charset="-127"/>
                  <a:ea typeface="-윤고딕330" pitchFamily="18" charset="-127"/>
                </a:rPr>
                <a:t>기부채납의 개념과 법리</a:t>
              </a:r>
              <a:endParaRPr lang="ko-KR" altLang="en-US" sz="1300" dirty="0" smtClean="0">
                <a:solidFill>
                  <a:srgbClr val="595959"/>
                </a:solidFill>
                <a:latin typeface="-윤고딕330" pitchFamily="18" charset="-127"/>
                <a:ea typeface="-윤고딕330" pitchFamily="18" charset="-127"/>
              </a:endParaRPr>
            </a:p>
            <a:p>
              <a:pPr marL="342900" indent="-342900">
                <a:lnSpc>
                  <a:spcPct val="140000"/>
                </a:lnSpc>
                <a:buAutoNum type="arabicParenR"/>
              </a:pPr>
              <a:r>
                <a:rPr lang="ko-KR" altLang="en-US" sz="1300" dirty="0" smtClean="0">
                  <a:solidFill>
                    <a:srgbClr val="595959"/>
                  </a:solidFill>
                  <a:latin typeface="-윤고딕330" pitchFamily="18" charset="-127"/>
                  <a:ea typeface="-윤고딕330" pitchFamily="18" charset="-127"/>
                </a:rPr>
                <a:t>기부채납의 이해</a:t>
              </a:r>
            </a:p>
            <a:p>
              <a:pPr marL="342900" indent="-342900">
                <a:lnSpc>
                  <a:spcPct val="140000"/>
                </a:lnSpc>
                <a:buAutoNum type="arabicParenR"/>
              </a:pPr>
              <a:r>
                <a:rPr lang="ko-KR" altLang="en-US" sz="1300" dirty="0" smtClean="0">
                  <a:solidFill>
                    <a:srgbClr val="595959"/>
                  </a:solidFill>
                  <a:latin typeface="-윤고딕330" pitchFamily="18" charset="-127"/>
                  <a:ea typeface="-윤고딕330" pitchFamily="18" charset="-127"/>
                </a:rPr>
                <a:t>기부채납의 법적 성질</a:t>
              </a:r>
            </a:p>
            <a:p>
              <a:pPr marL="342900" indent="-342900">
                <a:lnSpc>
                  <a:spcPct val="140000"/>
                </a:lnSpc>
                <a:buAutoNum type="arabicParenR"/>
              </a:pPr>
              <a:r>
                <a:rPr lang="ko-KR" altLang="en-US" sz="1300" dirty="0" smtClean="0">
                  <a:solidFill>
                    <a:srgbClr val="595959"/>
                  </a:solidFill>
                  <a:latin typeface="-윤고딕330" pitchFamily="18" charset="-127"/>
                  <a:ea typeface="-윤고딕330" pitchFamily="18" charset="-127"/>
                </a:rPr>
                <a:t>기부채납의 구성 </a:t>
              </a:r>
            </a:p>
          </p:txBody>
        </p:sp>
      </p:grpSp>
      <p:sp>
        <p:nvSpPr>
          <p:cNvPr id="13" name="TextBox 7"/>
          <p:cNvSpPr txBox="1">
            <a:spLocks noChangeArrowheads="1"/>
          </p:cNvSpPr>
          <p:nvPr/>
        </p:nvSpPr>
        <p:spPr bwMode="auto">
          <a:xfrm>
            <a:off x="243558" y="132390"/>
            <a:ext cx="7818579"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accent1">
                    <a:lumMod val="40000"/>
                    <a:lumOff val="60000"/>
                  </a:schemeClr>
                </a:solidFill>
                <a:latin typeface="-윤고딕350" pitchFamily="18" charset="-127"/>
                <a:ea typeface="-윤고딕350" pitchFamily="18" charset="-127"/>
              </a:rPr>
              <a:t>기반시설 기부채납제도의 이론적 고찰 및 해외사례</a:t>
            </a:r>
            <a:endParaRPr kumimoji="0" lang="ko-KR" altLang="en-US" sz="2800" dirty="0">
              <a:solidFill>
                <a:schemeClr val="accent1">
                  <a:lumMod val="40000"/>
                  <a:lumOff val="60000"/>
                </a:schemeClr>
              </a:solidFill>
              <a:latin typeface="-윤고딕350" pitchFamily="18" charset="-127"/>
              <a:ea typeface="-윤고딕350" pitchFamily="18" charset="-127"/>
            </a:endParaRPr>
          </a:p>
        </p:txBody>
      </p:sp>
      <p:grpSp>
        <p:nvGrpSpPr>
          <p:cNvPr id="15" name="그룹 34"/>
          <p:cNvGrpSpPr>
            <a:grpSpLocks/>
          </p:cNvGrpSpPr>
          <p:nvPr/>
        </p:nvGrpSpPr>
        <p:grpSpPr bwMode="auto">
          <a:xfrm>
            <a:off x="4273108" y="3156635"/>
            <a:ext cx="4351068" cy="1504871"/>
            <a:chOff x="6726361" y="4025900"/>
            <a:chExt cx="4351025" cy="1504871"/>
          </a:xfrm>
        </p:grpSpPr>
        <p:sp>
          <p:nvSpPr>
            <p:cNvPr id="16" name="직사각형 15"/>
            <p:cNvSpPr/>
            <p:nvPr/>
          </p:nvSpPr>
          <p:spPr>
            <a:xfrm>
              <a:off x="6726361" y="4025900"/>
              <a:ext cx="1150926" cy="720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defTabSz="1043056" fontAlgn="auto">
                <a:lnSpc>
                  <a:spcPct val="130000"/>
                </a:lnSpc>
                <a:spcBef>
                  <a:spcPts val="0"/>
                </a:spcBef>
                <a:spcAft>
                  <a:spcPts val="0"/>
                </a:spcAft>
                <a:defRPr/>
              </a:pPr>
              <a:r>
                <a:rPr kumimoji="0" lang="ko-KR" altLang="en-US" sz="3200" dirty="0">
                  <a:solidFill>
                    <a:prstClr val="black">
                      <a:lumMod val="65000"/>
                      <a:lumOff val="35000"/>
                    </a:prstClr>
                  </a:solidFill>
                  <a:latin typeface="-윤고딕330" pitchFamily="18" charset="-127"/>
                  <a:ea typeface="-윤고딕330" pitchFamily="18" charset="-127"/>
                </a:rPr>
                <a:t> </a:t>
              </a:r>
              <a:r>
                <a:rPr kumimoji="0" lang="en-US" altLang="ko-KR" sz="3200" dirty="0" smtClean="0">
                  <a:solidFill>
                    <a:prstClr val="black">
                      <a:lumMod val="65000"/>
                      <a:lumOff val="35000"/>
                    </a:prstClr>
                  </a:solidFill>
                  <a:latin typeface="-윤고딕330" pitchFamily="18" charset="-127"/>
                  <a:ea typeface="-윤고딕330" pitchFamily="18" charset="-127"/>
                </a:rPr>
                <a:t>02  </a:t>
              </a:r>
              <a:endParaRPr kumimoji="0" lang="ko-KR" altLang="en-US" sz="3200" dirty="0">
                <a:solidFill>
                  <a:prstClr val="black">
                    <a:lumMod val="65000"/>
                    <a:lumOff val="35000"/>
                  </a:prstClr>
                </a:solidFill>
                <a:latin typeface="-윤고딕330" pitchFamily="18" charset="-127"/>
                <a:ea typeface="-윤고딕330" pitchFamily="18" charset="-127"/>
              </a:endParaRPr>
            </a:p>
          </p:txBody>
        </p:sp>
        <p:sp>
          <p:nvSpPr>
            <p:cNvPr id="17" name="직사각형 38"/>
            <p:cNvSpPr>
              <a:spLocks noChangeArrowheads="1"/>
            </p:cNvSpPr>
            <p:nvPr/>
          </p:nvSpPr>
          <p:spPr bwMode="auto">
            <a:xfrm>
              <a:off x="7689953" y="4238109"/>
              <a:ext cx="3387433" cy="1292662"/>
            </a:xfrm>
            <a:prstGeom prst="rect">
              <a:avLst/>
            </a:prstGeom>
            <a:noFill/>
            <a:ln w="9525">
              <a:noFill/>
              <a:miter lim="800000"/>
              <a:headEnd/>
              <a:tailEnd/>
            </a:ln>
          </p:spPr>
          <p:txBody>
            <a:bodyPr wrap="none">
              <a:spAutoFit/>
            </a:bodyPr>
            <a:lstStyle/>
            <a:p>
              <a:pPr marL="342900" indent="-342900">
                <a:lnSpc>
                  <a:spcPct val="130000"/>
                </a:lnSpc>
              </a:pPr>
              <a:r>
                <a:rPr kumimoji="0" lang="ko-KR" altLang="en-US" sz="1800" dirty="0" smtClean="0">
                  <a:solidFill>
                    <a:srgbClr val="595959"/>
                  </a:solidFill>
                  <a:latin typeface="-윤고딕330" pitchFamily="18" charset="-127"/>
                  <a:ea typeface="-윤고딕330" pitchFamily="18" charset="-127"/>
                </a:rPr>
                <a:t>기부채납 관련 유사개념과 문제점</a:t>
              </a:r>
              <a:endParaRPr kumimoji="0" lang="en-US" altLang="ko-KR" sz="1800" dirty="0" smtClean="0">
                <a:solidFill>
                  <a:srgbClr val="595959"/>
                </a:solidFill>
                <a:latin typeface="-윤고딕330" pitchFamily="18" charset="-127"/>
                <a:ea typeface="-윤고딕330" pitchFamily="18" charset="-127"/>
              </a:endParaRPr>
            </a:p>
            <a:p>
              <a:pPr marL="342900" indent="-342900">
                <a:lnSpc>
                  <a:spcPct val="140000"/>
                </a:lnSpc>
                <a:buAutoNum type="arabicParenR"/>
              </a:pPr>
              <a:r>
                <a:rPr lang="ko-KR" altLang="en-US" sz="1300" dirty="0" smtClean="0">
                  <a:solidFill>
                    <a:srgbClr val="595959"/>
                  </a:solidFill>
                  <a:latin typeface="-윤고딕330" pitchFamily="18" charset="-127"/>
                  <a:ea typeface="-윤고딕330" pitchFamily="18" charset="-127"/>
                </a:rPr>
                <a:t>유사용어</a:t>
              </a:r>
            </a:p>
            <a:p>
              <a:pPr marL="342900" indent="-342900">
                <a:lnSpc>
                  <a:spcPct val="140000"/>
                </a:lnSpc>
                <a:buAutoNum type="arabicParenR"/>
              </a:pPr>
              <a:r>
                <a:rPr lang="ko-KR" altLang="en-US" sz="1300" dirty="0" smtClean="0">
                  <a:solidFill>
                    <a:srgbClr val="595959"/>
                  </a:solidFill>
                  <a:latin typeface="-윤고딕330" pitchFamily="18" charset="-127"/>
                  <a:ea typeface="-윤고딕330" pitchFamily="18" charset="-127"/>
                </a:rPr>
                <a:t>기부채납과 무상귀속</a:t>
              </a:r>
            </a:p>
            <a:p>
              <a:pPr marL="342900" indent="-342900">
                <a:lnSpc>
                  <a:spcPct val="140000"/>
                </a:lnSpc>
                <a:buAutoNum type="arabicParenR"/>
              </a:pPr>
              <a:r>
                <a:rPr lang="ko-KR" altLang="en-US" sz="1300" dirty="0" smtClean="0">
                  <a:solidFill>
                    <a:srgbClr val="595959"/>
                  </a:solidFill>
                  <a:latin typeface="-윤고딕330" pitchFamily="18" charset="-127"/>
                  <a:ea typeface="-윤고딕330" pitchFamily="18" charset="-127"/>
                </a:rPr>
                <a:t>현행 기부채납관련 문제점</a:t>
              </a:r>
            </a:p>
          </p:txBody>
        </p:sp>
      </p:grpSp>
      <p:grpSp>
        <p:nvGrpSpPr>
          <p:cNvPr id="24" name="그룹 34"/>
          <p:cNvGrpSpPr>
            <a:grpSpLocks/>
          </p:cNvGrpSpPr>
          <p:nvPr/>
        </p:nvGrpSpPr>
        <p:grpSpPr bwMode="auto">
          <a:xfrm>
            <a:off x="4273111" y="4530765"/>
            <a:ext cx="4562663" cy="1784947"/>
            <a:chOff x="6726361" y="4025900"/>
            <a:chExt cx="4562618" cy="1784947"/>
          </a:xfrm>
        </p:grpSpPr>
        <p:sp>
          <p:nvSpPr>
            <p:cNvPr id="25" name="직사각형 24"/>
            <p:cNvSpPr/>
            <p:nvPr/>
          </p:nvSpPr>
          <p:spPr>
            <a:xfrm>
              <a:off x="6726361" y="4025900"/>
              <a:ext cx="1150926" cy="720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defTabSz="1043056" fontAlgn="auto">
                <a:lnSpc>
                  <a:spcPct val="130000"/>
                </a:lnSpc>
                <a:spcBef>
                  <a:spcPts val="0"/>
                </a:spcBef>
                <a:spcAft>
                  <a:spcPts val="0"/>
                </a:spcAft>
                <a:defRPr/>
              </a:pPr>
              <a:r>
                <a:rPr kumimoji="0" lang="ko-KR" altLang="en-US" sz="3200" dirty="0">
                  <a:solidFill>
                    <a:prstClr val="black">
                      <a:lumMod val="65000"/>
                      <a:lumOff val="35000"/>
                    </a:prstClr>
                  </a:solidFill>
                  <a:latin typeface="-윤고딕330" pitchFamily="18" charset="-127"/>
                  <a:ea typeface="-윤고딕330" pitchFamily="18" charset="-127"/>
                </a:rPr>
                <a:t> </a:t>
              </a:r>
              <a:r>
                <a:rPr kumimoji="0" lang="en-US" altLang="ko-KR" sz="3200" dirty="0" smtClean="0">
                  <a:solidFill>
                    <a:prstClr val="black">
                      <a:lumMod val="65000"/>
                      <a:lumOff val="35000"/>
                    </a:prstClr>
                  </a:solidFill>
                  <a:latin typeface="-윤고딕330" pitchFamily="18" charset="-127"/>
                  <a:ea typeface="-윤고딕330" pitchFamily="18" charset="-127"/>
                </a:rPr>
                <a:t>03  </a:t>
              </a:r>
              <a:endParaRPr kumimoji="0" lang="ko-KR" altLang="en-US" sz="3200" dirty="0">
                <a:solidFill>
                  <a:prstClr val="black">
                    <a:lumMod val="65000"/>
                    <a:lumOff val="35000"/>
                  </a:prstClr>
                </a:solidFill>
                <a:latin typeface="-윤고딕330" pitchFamily="18" charset="-127"/>
                <a:ea typeface="-윤고딕330" pitchFamily="18" charset="-127"/>
              </a:endParaRPr>
            </a:p>
          </p:txBody>
        </p:sp>
        <p:sp>
          <p:nvSpPr>
            <p:cNvPr id="27" name="직사각형 38"/>
            <p:cNvSpPr>
              <a:spLocks noChangeArrowheads="1"/>
            </p:cNvSpPr>
            <p:nvPr/>
          </p:nvSpPr>
          <p:spPr bwMode="auto">
            <a:xfrm>
              <a:off x="7689953" y="4238109"/>
              <a:ext cx="3599026" cy="1572738"/>
            </a:xfrm>
            <a:prstGeom prst="rect">
              <a:avLst/>
            </a:prstGeom>
            <a:noFill/>
            <a:ln w="9525">
              <a:noFill/>
              <a:miter lim="800000"/>
              <a:headEnd/>
              <a:tailEnd/>
            </a:ln>
          </p:spPr>
          <p:txBody>
            <a:bodyPr wrap="none">
              <a:spAutoFit/>
            </a:bodyPr>
            <a:lstStyle/>
            <a:p>
              <a:pPr marL="342900" indent="-342900">
                <a:lnSpc>
                  <a:spcPct val="130000"/>
                </a:lnSpc>
              </a:pPr>
              <a:r>
                <a:rPr kumimoji="0" lang="ko-KR" altLang="en-US" sz="1800" dirty="0" smtClean="0">
                  <a:solidFill>
                    <a:srgbClr val="595959"/>
                  </a:solidFill>
                  <a:latin typeface="-윤고딕330" pitchFamily="18" charset="-127"/>
                  <a:ea typeface="-윤고딕330" pitchFamily="18" charset="-127"/>
                </a:rPr>
                <a:t>해외 기부채납 관련제도</a:t>
              </a:r>
              <a:endParaRPr kumimoji="0" lang="en-US" altLang="ko-KR" sz="1800" dirty="0" smtClean="0">
                <a:solidFill>
                  <a:srgbClr val="595959"/>
                </a:solidFill>
                <a:latin typeface="-윤고딕330" pitchFamily="18" charset="-127"/>
                <a:ea typeface="-윤고딕330" pitchFamily="18" charset="-127"/>
              </a:endParaRPr>
            </a:p>
            <a:p>
              <a:pPr marL="342900" indent="-342900">
                <a:lnSpc>
                  <a:spcPct val="140000"/>
                </a:lnSpc>
                <a:buAutoNum type="arabicParenR"/>
              </a:pPr>
              <a:r>
                <a:rPr lang="ko-KR" altLang="en-US" sz="1300" dirty="0" smtClean="0">
                  <a:solidFill>
                    <a:srgbClr val="595959"/>
                  </a:solidFill>
                  <a:latin typeface="-윤고딕330" pitchFamily="18" charset="-127"/>
                  <a:ea typeface="-윤고딕330" pitchFamily="18" charset="-127"/>
                </a:rPr>
                <a:t>영국 </a:t>
              </a:r>
              <a:r>
                <a:rPr lang="en-US" altLang="ko-KR" sz="1300" dirty="0" smtClean="0">
                  <a:solidFill>
                    <a:srgbClr val="595959"/>
                  </a:solidFill>
                  <a:latin typeface="-윤고딕330" pitchFamily="18" charset="-127"/>
                  <a:ea typeface="-윤고딕330" pitchFamily="18" charset="-127"/>
                </a:rPr>
                <a:t>: </a:t>
              </a:r>
              <a:r>
                <a:rPr lang="ko-KR" altLang="en-US" sz="1300" dirty="0" smtClean="0">
                  <a:solidFill>
                    <a:srgbClr val="595959"/>
                  </a:solidFill>
                  <a:latin typeface="-윤고딕330" pitchFamily="18" charset="-127"/>
                  <a:ea typeface="-윤고딕330" pitchFamily="18" charset="-127"/>
                </a:rPr>
                <a:t>커뮤니티 기반시설부담금</a:t>
              </a:r>
            </a:p>
            <a:p>
              <a:pPr marL="342900" indent="-342900">
                <a:lnSpc>
                  <a:spcPct val="140000"/>
                </a:lnSpc>
                <a:buAutoNum type="arabicParenR"/>
              </a:pPr>
              <a:r>
                <a:rPr lang="ko-KR" altLang="en-US" sz="1300" dirty="0" smtClean="0">
                  <a:solidFill>
                    <a:srgbClr val="595959"/>
                  </a:solidFill>
                  <a:latin typeface="-윤고딕330" pitchFamily="18" charset="-127"/>
                  <a:ea typeface="-윤고딕330" pitchFamily="18" charset="-127"/>
                </a:rPr>
                <a:t>미국 </a:t>
              </a:r>
              <a:r>
                <a:rPr lang="en-US" altLang="ko-KR" sz="1300" dirty="0" smtClean="0">
                  <a:solidFill>
                    <a:srgbClr val="595959"/>
                  </a:solidFill>
                  <a:latin typeface="-윤고딕330" pitchFamily="18" charset="-127"/>
                  <a:ea typeface="-윤고딕330" pitchFamily="18" charset="-127"/>
                </a:rPr>
                <a:t>: </a:t>
              </a:r>
              <a:r>
                <a:rPr lang="ko-KR" altLang="en-US" sz="1300" dirty="0" smtClean="0">
                  <a:solidFill>
                    <a:srgbClr val="595959"/>
                  </a:solidFill>
                  <a:latin typeface="-윤고딕330" pitchFamily="18" charset="-127"/>
                  <a:ea typeface="-윤고딕330" pitchFamily="18" charset="-127"/>
                </a:rPr>
                <a:t>개발영향부담금</a:t>
              </a:r>
            </a:p>
            <a:p>
              <a:pPr marL="342900" indent="-342900">
                <a:lnSpc>
                  <a:spcPct val="140000"/>
                </a:lnSpc>
                <a:buAutoNum type="arabicParenR"/>
              </a:pPr>
              <a:r>
                <a:rPr lang="ko-KR" altLang="en-US" sz="1300" dirty="0" smtClean="0">
                  <a:solidFill>
                    <a:srgbClr val="595959"/>
                  </a:solidFill>
                  <a:latin typeface="-윤고딕330" pitchFamily="18" charset="-127"/>
                  <a:ea typeface="-윤고딕330" pitchFamily="18" charset="-127"/>
                </a:rPr>
                <a:t>일본 </a:t>
              </a:r>
              <a:r>
                <a:rPr lang="en-US" altLang="ko-KR" sz="1300" dirty="0" smtClean="0">
                  <a:solidFill>
                    <a:srgbClr val="595959"/>
                  </a:solidFill>
                  <a:latin typeface="-윤고딕330" pitchFamily="18" charset="-127"/>
                  <a:ea typeface="-윤고딕330" pitchFamily="18" charset="-127"/>
                </a:rPr>
                <a:t>: </a:t>
              </a:r>
              <a:r>
                <a:rPr lang="ko-KR" altLang="en-US" sz="1300" dirty="0" smtClean="0">
                  <a:solidFill>
                    <a:srgbClr val="595959"/>
                  </a:solidFill>
                  <a:latin typeface="-윤고딕330" pitchFamily="18" charset="-127"/>
                  <a:ea typeface="-윤고딕330" pitchFamily="18" charset="-127"/>
                </a:rPr>
                <a:t>개발이익환수제도</a:t>
              </a:r>
              <a:r>
                <a:rPr lang="en-US" altLang="ko-KR" sz="1300" dirty="0" smtClean="0">
                  <a:solidFill>
                    <a:srgbClr val="595959"/>
                  </a:solidFill>
                  <a:latin typeface="-윤고딕330" pitchFamily="18" charset="-127"/>
                  <a:ea typeface="-윤고딕330" pitchFamily="18" charset="-127"/>
                </a:rPr>
                <a:t>, </a:t>
              </a:r>
              <a:r>
                <a:rPr lang="ko-KR" altLang="en-US" sz="1300" dirty="0" smtClean="0">
                  <a:solidFill>
                    <a:srgbClr val="595959"/>
                  </a:solidFill>
                  <a:latin typeface="-윤고딕330" pitchFamily="18" charset="-127"/>
                  <a:ea typeface="-윤고딕330" pitchFamily="18" charset="-127"/>
                </a:rPr>
                <a:t>택지개발지도요강</a:t>
              </a:r>
            </a:p>
            <a:p>
              <a:pPr marL="342900" indent="-342900">
                <a:lnSpc>
                  <a:spcPct val="140000"/>
                </a:lnSpc>
                <a:buAutoNum type="arabicParenR"/>
              </a:pPr>
              <a:r>
                <a:rPr lang="ko-KR" altLang="en-US" sz="1300" dirty="0" err="1" smtClean="0">
                  <a:solidFill>
                    <a:srgbClr val="595959"/>
                  </a:solidFill>
                  <a:latin typeface="-윤고딕330" pitchFamily="18" charset="-127"/>
                  <a:ea typeface="-윤고딕330" pitchFamily="18" charset="-127"/>
                </a:rPr>
                <a:t>소결</a:t>
              </a:r>
              <a:r>
                <a:rPr lang="ko-KR" altLang="en-US" sz="1300" dirty="0" smtClean="0">
                  <a:solidFill>
                    <a:srgbClr val="595959"/>
                  </a:solidFill>
                  <a:latin typeface="-윤고딕330" pitchFamily="18" charset="-127"/>
                  <a:ea typeface="-윤고딕330" pitchFamily="18" charset="-127"/>
                </a:rPr>
                <a:t> 및 시사점</a:t>
              </a:r>
            </a:p>
          </p:txBody>
        </p:sp>
      </p:grpSp>
      <p:sp>
        <p:nvSpPr>
          <p:cNvPr id="36" name="직사각형 37"/>
          <p:cNvSpPr>
            <a:spLocks noChangeArrowheads="1"/>
          </p:cNvSpPr>
          <p:nvPr/>
        </p:nvSpPr>
        <p:spPr bwMode="auto">
          <a:xfrm>
            <a:off x="4572294" y="6405116"/>
            <a:ext cx="1584088" cy="543867"/>
          </a:xfrm>
          <a:prstGeom prst="rect">
            <a:avLst/>
          </a:prstGeom>
          <a:noFill/>
          <a:ln w="9525">
            <a:noFill/>
            <a:miter lim="800000"/>
            <a:headEnd/>
            <a:tailEnd/>
          </a:ln>
        </p:spPr>
        <p:txBody>
          <a:bodyPr wrap="none">
            <a:spAutoFit/>
          </a:bodyPr>
          <a:lstStyle/>
          <a:p>
            <a:pPr marL="342900" indent="-342900">
              <a:lnSpc>
                <a:spcPct val="130000"/>
              </a:lnSpc>
            </a:pPr>
            <a:r>
              <a:rPr lang="ko-KR" altLang="en-US" sz="2400" dirty="0" smtClean="0">
                <a:solidFill>
                  <a:srgbClr val="595959"/>
                </a:solidFill>
                <a:latin typeface="-윤고딕330" pitchFamily="18" charset="-127"/>
                <a:ea typeface="-윤고딕330" pitchFamily="18" charset="-127"/>
              </a:rPr>
              <a:t>맺으면서</a:t>
            </a:r>
            <a:r>
              <a:rPr lang="en-US" altLang="ko-KR" sz="2400" dirty="0" smtClean="0">
                <a:solidFill>
                  <a:srgbClr val="595959"/>
                </a:solidFill>
                <a:latin typeface="-윤고딕330" pitchFamily="18" charset="-127"/>
                <a:ea typeface="-윤고딕330" pitchFamily="18" charset="-127"/>
              </a:rPr>
              <a:t>...</a:t>
            </a:r>
            <a:endParaRPr kumimoji="0" lang="en-US" altLang="ko-KR" sz="2400" dirty="0">
              <a:solidFill>
                <a:srgbClr val="595959"/>
              </a:solidFill>
              <a:latin typeface="-윤고딕330" pitchFamily="18" charset="-127"/>
              <a:ea typeface="-윤고딕330" pitchFamily="18" charset="-127"/>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103" y="1044327"/>
            <a:ext cx="4664739"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계획의무 </a:t>
            </a:r>
            <a:r>
              <a:rPr lang="en-US" altLang="ko-KR" sz="1800" dirty="0" smtClean="0">
                <a:solidFill>
                  <a:srgbClr val="4F81BD"/>
                </a:solidFill>
                <a:latin typeface="-윤고딕360" pitchFamily="18" charset="-127"/>
                <a:ea typeface="-윤고딕360" pitchFamily="18" charset="-127"/>
              </a:rPr>
              <a:t>(Planning Obligations)</a:t>
            </a:r>
            <a:r>
              <a:rPr lang="ko-KR" altLang="en-US" sz="1800" dirty="0" smtClean="0">
                <a:solidFill>
                  <a:srgbClr val="4F81BD"/>
                </a:solidFill>
                <a:latin typeface="-윤고딕360" pitchFamily="18" charset="-127"/>
                <a:ea typeface="-윤고딕360" pitchFamily="18" charset="-127"/>
              </a:rPr>
              <a:t>의 부과</a:t>
            </a:r>
            <a:endParaRPr lang="ko-KR" altLang="en-US" sz="1800" dirty="0">
              <a:solidFill>
                <a:srgbClr val="4F81BD"/>
              </a:solidFill>
              <a:latin typeface="-윤고딕360" pitchFamily="18" charset="-127"/>
              <a:ea typeface="-윤고딕360" pitchFamily="18" charset="-127"/>
            </a:endParaRPr>
          </a:p>
        </p:txBody>
      </p:sp>
      <p:sp>
        <p:nvSpPr>
          <p:cNvPr id="3" name="TextBox 2"/>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해외 기부채납관련 제도</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4"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03</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5" name="직사각형 4"/>
          <p:cNvSpPr/>
          <p:nvPr/>
        </p:nvSpPr>
        <p:spPr>
          <a:xfrm>
            <a:off x="671565" y="1404367"/>
            <a:ext cx="5506211" cy="2015108"/>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lnSpc>
                <a:spcPct val="120000"/>
              </a:lnSpc>
              <a:spcAft>
                <a:spcPts val="1200"/>
              </a:spcAft>
              <a:buFont typeface="Wingdings" pitchFamily="2" charset="2"/>
              <a:buChar char="§"/>
            </a:pPr>
            <a:r>
              <a:rPr lang="ko-KR" altLang="en-US" sz="1500" spc="-30" dirty="0" smtClean="0">
                <a:solidFill>
                  <a:srgbClr val="C00000"/>
                </a:solidFill>
                <a:latin typeface="-윤고딕340" pitchFamily="18" charset="-127"/>
                <a:ea typeface="-윤고딕340" pitchFamily="18" charset="-127"/>
              </a:rPr>
              <a:t>개발토지세 폐지</a:t>
            </a:r>
            <a:r>
              <a:rPr lang="ko-KR" altLang="en-US" sz="1500" spc="-30" dirty="0" smtClean="0">
                <a:solidFill>
                  <a:schemeClr val="tx1"/>
                </a:solidFill>
                <a:latin typeface="-윤고딕320" pitchFamily="18" charset="-127"/>
                <a:ea typeface="-윤고딕320" pitchFamily="18" charset="-127"/>
              </a:rPr>
              <a:t>로 법적 근거 없이 기반시설 설치의무‘</a:t>
            </a:r>
            <a:r>
              <a:rPr lang="ko-KR" altLang="en-US" sz="1500" spc="-30" dirty="0" smtClean="0">
                <a:solidFill>
                  <a:srgbClr val="C00000"/>
                </a:solidFill>
                <a:latin typeface="-윤고딕340" pitchFamily="18" charset="-127"/>
                <a:ea typeface="-윤고딕340" pitchFamily="18" charset="-127"/>
              </a:rPr>
              <a:t>계획의무 </a:t>
            </a:r>
            <a:r>
              <a:rPr lang="en-US" altLang="ko-KR" sz="1500" spc="-30" dirty="0" smtClean="0">
                <a:solidFill>
                  <a:srgbClr val="C00000"/>
                </a:solidFill>
                <a:latin typeface="-윤고딕340" pitchFamily="18" charset="-127"/>
                <a:ea typeface="-윤고딕340" pitchFamily="18" charset="-127"/>
              </a:rPr>
              <a:t>(Planning Obligations)’</a:t>
            </a:r>
            <a:r>
              <a:rPr lang="ko-KR" altLang="en-US" sz="1500" spc="-30" dirty="0" smtClean="0">
                <a:solidFill>
                  <a:srgbClr val="C00000"/>
                </a:solidFill>
                <a:latin typeface="-윤고딕340" pitchFamily="18" charset="-127"/>
                <a:ea typeface="-윤고딕340" pitchFamily="18" charset="-127"/>
              </a:rPr>
              <a:t>를 부과</a:t>
            </a:r>
            <a:r>
              <a:rPr lang="ko-KR" altLang="en-US" sz="1500" spc="-30" dirty="0" smtClean="0">
                <a:solidFill>
                  <a:schemeClr val="tx1"/>
                </a:solidFill>
                <a:latin typeface="-윤고딕320" pitchFamily="18" charset="-127"/>
                <a:ea typeface="-윤고딕320" pitchFamily="18" charset="-127"/>
              </a:rPr>
              <a:t>함</a:t>
            </a:r>
            <a:r>
              <a:rPr lang="en-US" altLang="ko-KR" sz="1500" spc="-30" dirty="0" smtClean="0">
                <a:solidFill>
                  <a:schemeClr val="tx1"/>
                </a:solidFill>
                <a:latin typeface="-윤고딕320" pitchFamily="18" charset="-127"/>
                <a:ea typeface="-윤고딕320" pitchFamily="18" charset="-127"/>
              </a:rPr>
              <a:t> </a:t>
            </a:r>
          </a:p>
          <a:p>
            <a:pPr marL="188913" indent="-188913" algn="just">
              <a:lnSpc>
                <a:spcPct val="120000"/>
              </a:lnSpc>
              <a:spcAft>
                <a:spcPts val="12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계획의무의 운영은 </a:t>
            </a:r>
            <a:r>
              <a:rPr lang="en-US" altLang="ko-KR" sz="1500" spc="-30" dirty="0" smtClean="0">
                <a:solidFill>
                  <a:schemeClr val="tx1"/>
                </a:solidFill>
                <a:latin typeface="-윤고딕320" pitchFamily="18" charset="-127"/>
                <a:ea typeface="-윤고딕320" pitchFamily="18" charset="-127"/>
              </a:rPr>
              <a:t>Circular 05/2005</a:t>
            </a:r>
            <a:r>
              <a:rPr lang="ko-KR" altLang="en-US" sz="1500" spc="-30" dirty="0" smtClean="0">
                <a:solidFill>
                  <a:schemeClr val="tx1"/>
                </a:solidFill>
                <a:latin typeface="-윤고딕320" pitchFamily="18" charset="-127"/>
                <a:ea typeface="-윤고딕320" pitchFamily="18" charset="-127"/>
              </a:rPr>
              <a:t>에서 정하며</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저소득층 주택의 제공</a:t>
            </a:r>
            <a:r>
              <a:rPr lang="en-US" altLang="ko-KR" sz="1500" spc="-30" dirty="0" smtClean="0">
                <a:solidFill>
                  <a:schemeClr val="tx1"/>
                </a:solidFill>
                <a:latin typeface="-윤고딕320" pitchFamily="18" charset="-127"/>
                <a:ea typeface="-윤고딕320" pitchFamily="18" charset="-127"/>
              </a:rPr>
              <a:t>, </a:t>
            </a:r>
            <a:r>
              <a:rPr lang="ko-KR" altLang="en-US" sz="1500" spc="-30" dirty="0" err="1" smtClean="0">
                <a:solidFill>
                  <a:schemeClr val="tx1"/>
                </a:solidFill>
                <a:latin typeface="-윤고딕320" pitchFamily="18" charset="-127"/>
                <a:ea typeface="-윤고딕320" pitchFamily="18" charset="-127"/>
              </a:rPr>
              <a:t>오픈스페이스</a:t>
            </a:r>
            <a:r>
              <a:rPr lang="ko-KR" altLang="en-US" sz="1500" spc="-30" dirty="0" smtClean="0">
                <a:solidFill>
                  <a:schemeClr val="tx1"/>
                </a:solidFill>
                <a:latin typeface="-윤고딕320" pitchFamily="18" charset="-127"/>
                <a:ea typeface="-윤고딕320" pitchFamily="18" charset="-127"/>
              </a:rPr>
              <a:t> 손실에 대한 보상</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대중교통 공급 등이 해당</a:t>
            </a:r>
            <a:endParaRPr lang="en-US" altLang="ko-KR" sz="1500" spc="-30" dirty="0" smtClean="0">
              <a:solidFill>
                <a:schemeClr val="tx1"/>
              </a:solidFill>
              <a:latin typeface="-윤고딕320" pitchFamily="18" charset="-127"/>
              <a:ea typeface="-윤고딕320" pitchFamily="18" charset="-127"/>
            </a:endParaRPr>
          </a:p>
          <a:p>
            <a:pPr marL="188913" indent="-188913" algn="just">
              <a:lnSpc>
                <a:spcPct val="120000"/>
              </a:lnSpc>
              <a:spcAft>
                <a:spcPts val="12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계획의무에 따른 기여는 </a:t>
            </a:r>
            <a:r>
              <a:rPr lang="ko-KR" altLang="en-US" sz="1500" spc="-30" dirty="0" smtClean="0">
                <a:solidFill>
                  <a:srgbClr val="C00000"/>
                </a:solidFill>
                <a:latin typeface="-윤고딕340" pitchFamily="18" charset="-127"/>
                <a:ea typeface="-윤고딕340" pitchFamily="18" charset="-127"/>
              </a:rPr>
              <a:t>현물 또는 재정적 기여의 형태</a:t>
            </a:r>
            <a:endParaRPr lang="en-US" altLang="ko-KR" sz="1500" spc="-30" dirty="0" smtClean="0">
              <a:solidFill>
                <a:srgbClr val="C00000"/>
              </a:solidFill>
              <a:latin typeface="-윤고딕340" pitchFamily="18" charset="-127"/>
              <a:ea typeface="-윤고딕340" pitchFamily="18" charset="-127"/>
            </a:endParaRPr>
          </a:p>
          <a:p>
            <a:pPr marL="188913" indent="-188913" algn="just">
              <a:lnSpc>
                <a:spcPct val="120000"/>
              </a:lnSpc>
              <a:buFont typeface="Wingdings" pitchFamily="2" charset="2"/>
              <a:buChar char="§"/>
            </a:pPr>
            <a:r>
              <a:rPr lang="ko-KR" altLang="en-US" sz="1500" spc="-30" dirty="0" smtClean="0">
                <a:solidFill>
                  <a:schemeClr val="tx1"/>
                </a:solidFill>
                <a:latin typeface="-윤고딕320" pitchFamily="18" charset="-127"/>
                <a:ea typeface="-윤고딕320" pitchFamily="18" charset="-127"/>
              </a:rPr>
              <a:t>개발자기여</a:t>
            </a:r>
            <a:r>
              <a:rPr lang="en-US" altLang="ko-KR" sz="1500" spc="-30" dirty="0" smtClean="0">
                <a:solidFill>
                  <a:schemeClr val="tx1"/>
                </a:solidFill>
                <a:latin typeface="-윤고딕320" pitchFamily="18" charset="-127"/>
                <a:ea typeface="-윤고딕320" pitchFamily="18" charset="-127"/>
              </a:rPr>
              <a:t>(Developer Contribution)</a:t>
            </a:r>
          </a:p>
          <a:p>
            <a:pPr marL="188913" indent="-188913" algn="just">
              <a:lnSpc>
                <a:spcPct val="120000"/>
              </a:lnSpc>
              <a:spcAft>
                <a:spcPts val="1200"/>
              </a:spcAft>
            </a:pPr>
            <a:r>
              <a:rPr lang="en-US" altLang="ko-KR" sz="1400" spc="-30" dirty="0" smtClean="0">
                <a:solidFill>
                  <a:schemeClr val="tx1"/>
                </a:solidFill>
                <a:latin typeface="-윤고딕320" pitchFamily="18" charset="-127"/>
                <a:ea typeface="-윤고딕320" pitchFamily="18" charset="-127"/>
              </a:rPr>
              <a:t>   = DU(Development Units) x IM(Impact Multiplier) x CM(Cost Multiplier)</a:t>
            </a:r>
            <a:r>
              <a:rPr lang="ko-KR" altLang="en-US" sz="1400" spc="-30" dirty="0" smtClean="0">
                <a:solidFill>
                  <a:schemeClr val="tx1"/>
                </a:solidFill>
                <a:latin typeface="-윤고딕320" pitchFamily="18" charset="-127"/>
                <a:ea typeface="-윤고딕320" pitchFamily="18" charset="-127"/>
              </a:rPr>
              <a:t> </a:t>
            </a:r>
            <a:endParaRPr lang="en-US" altLang="ko-KR" sz="1400" spc="-30" dirty="0" smtClean="0">
              <a:solidFill>
                <a:schemeClr val="tx1"/>
              </a:solidFill>
              <a:latin typeface="-윤고딕320" pitchFamily="18" charset="-127"/>
              <a:ea typeface="-윤고딕320" pitchFamily="18" charset="-127"/>
            </a:endParaRPr>
          </a:p>
        </p:txBody>
      </p:sp>
      <p:sp>
        <p:nvSpPr>
          <p:cNvPr id="6" name="TextBox 5"/>
          <p:cNvSpPr txBox="1"/>
          <p:nvPr/>
        </p:nvSpPr>
        <p:spPr>
          <a:xfrm>
            <a:off x="499862" y="4140671"/>
            <a:ext cx="8047781"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커뮤니티기반시설부담금제 </a:t>
            </a:r>
            <a:r>
              <a:rPr lang="en-US" altLang="ko-KR" sz="1800" dirty="0" smtClean="0">
                <a:solidFill>
                  <a:srgbClr val="4F81BD"/>
                </a:solidFill>
                <a:latin typeface="-윤고딕360" pitchFamily="18" charset="-127"/>
                <a:ea typeface="-윤고딕360" pitchFamily="18" charset="-127"/>
              </a:rPr>
              <a:t>(CIL: Community Infrastructure Levy)</a:t>
            </a:r>
            <a:r>
              <a:rPr lang="ko-KR" altLang="en-US" sz="1800" dirty="0" smtClean="0">
                <a:solidFill>
                  <a:srgbClr val="4F81BD"/>
                </a:solidFill>
                <a:latin typeface="-윤고딕360" pitchFamily="18" charset="-127"/>
                <a:ea typeface="-윤고딕360" pitchFamily="18" charset="-127"/>
              </a:rPr>
              <a:t>의 도입</a:t>
            </a:r>
            <a:endParaRPr lang="ko-KR" altLang="en-US" sz="1800" dirty="0">
              <a:solidFill>
                <a:srgbClr val="4F81BD"/>
              </a:solidFill>
              <a:latin typeface="-윤고딕360" pitchFamily="18" charset="-127"/>
              <a:ea typeface="-윤고딕360" pitchFamily="18" charset="-127"/>
            </a:endParaRPr>
          </a:p>
        </p:txBody>
      </p:sp>
      <p:sp>
        <p:nvSpPr>
          <p:cNvPr id="7" name="직사각형 6"/>
          <p:cNvSpPr/>
          <p:nvPr/>
        </p:nvSpPr>
        <p:spPr>
          <a:xfrm>
            <a:off x="666180" y="4529231"/>
            <a:ext cx="5544616" cy="2347744"/>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lnSpc>
                <a:spcPct val="120000"/>
              </a:lnSpc>
              <a:spcAft>
                <a:spcPts val="1200"/>
              </a:spcAft>
              <a:buFont typeface="Wingdings" pitchFamily="2" charset="2"/>
              <a:buChar char="§"/>
            </a:pPr>
            <a:r>
              <a:rPr lang="ko-KR" altLang="en-US" sz="1500" spc="-80" dirty="0" smtClean="0">
                <a:solidFill>
                  <a:schemeClr val="tx1"/>
                </a:solidFill>
                <a:latin typeface="-윤고딕320" pitchFamily="18" charset="-127"/>
                <a:ea typeface="-윤고딕320" pitchFamily="18" charset="-127"/>
              </a:rPr>
              <a:t>계획의무는 </a:t>
            </a:r>
            <a:r>
              <a:rPr lang="ko-KR" altLang="en-US" sz="1500" spc="-80" dirty="0" smtClean="0">
                <a:solidFill>
                  <a:srgbClr val="C00000"/>
                </a:solidFill>
                <a:latin typeface="-윤고딕340" pitchFamily="18" charset="-127"/>
                <a:ea typeface="-윤고딕340" pitchFamily="18" charset="-127"/>
              </a:rPr>
              <a:t>지방정부와 개발업자나 토지소유자간 합의</a:t>
            </a:r>
            <a:r>
              <a:rPr lang="en-US" altLang="ko-KR" sz="1500" spc="-80" dirty="0" smtClean="0">
                <a:solidFill>
                  <a:srgbClr val="C00000"/>
                </a:solidFill>
                <a:latin typeface="-윤고딕340" pitchFamily="18" charset="-127"/>
                <a:ea typeface="-윤고딕340" pitchFamily="18" charset="-127"/>
              </a:rPr>
              <a:t>(Agreements)</a:t>
            </a:r>
            <a:r>
              <a:rPr lang="ko-KR" altLang="en-US" sz="1500" spc="-80" dirty="0" smtClean="0">
                <a:solidFill>
                  <a:srgbClr val="C00000"/>
                </a:solidFill>
                <a:latin typeface="-윤고딕340" pitchFamily="18" charset="-127"/>
                <a:ea typeface="-윤고딕340" pitchFamily="18" charset="-127"/>
              </a:rPr>
              <a:t>로 운영되었으나 점차 일방적 의무로 변질되었다는 비판에 직면</a:t>
            </a:r>
            <a:endParaRPr lang="en-US" altLang="ko-KR" sz="1500" spc="-80" dirty="0" smtClean="0">
              <a:solidFill>
                <a:schemeClr val="tx1"/>
              </a:solidFill>
              <a:latin typeface="-윤고딕320" pitchFamily="18" charset="-127"/>
              <a:ea typeface="-윤고딕320" pitchFamily="18" charset="-127"/>
            </a:endParaRPr>
          </a:p>
          <a:p>
            <a:pPr marL="188913" indent="-188913" algn="just">
              <a:lnSpc>
                <a:spcPct val="120000"/>
              </a:lnSpc>
              <a:spcAft>
                <a:spcPts val="600"/>
              </a:spcAft>
              <a:buFont typeface="Wingdings" pitchFamily="2" charset="2"/>
              <a:buChar char="§"/>
            </a:pPr>
            <a:r>
              <a:rPr lang="en-US" altLang="ko-KR" sz="1500" spc="-80" dirty="0" smtClean="0">
                <a:solidFill>
                  <a:schemeClr val="tx1"/>
                </a:solidFill>
                <a:latin typeface="-윤고딕320" pitchFamily="18" charset="-127"/>
                <a:ea typeface="-윤고딕320" pitchFamily="18" charset="-127"/>
              </a:rPr>
              <a:t>2010</a:t>
            </a:r>
            <a:r>
              <a:rPr lang="ko-KR" altLang="en-US" sz="1500" spc="-80" dirty="0" smtClean="0">
                <a:solidFill>
                  <a:schemeClr val="tx1"/>
                </a:solidFill>
                <a:latin typeface="-윤고딕320" pitchFamily="18" charset="-127"/>
                <a:ea typeface="-윤고딕320" pitchFamily="18" charset="-127"/>
              </a:rPr>
              <a:t>년 </a:t>
            </a:r>
            <a:r>
              <a:rPr lang="ko-KR" altLang="en-US" sz="1500" spc="-80" dirty="0" smtClean="0">
                <a:solidFill>
                  <a:srgbClr val="C00000"/>
                </a:solidFill>
                <a:latin typeface="-윤고딕340" pitchFamily="18" charset="-127"/>
                <a:ea typeface="-윤고딕340" pitchFamily="18" charset="-127"/>
              </a:rPr>
              <a:t>부과금 형식의‘커뮤니티 기반시설부담금 </a:t>
            </a:r>
            <a:r>
              <a:rPr lang="en-US" altLang="ko-KR" sz="1500" spc="-80" dirty="0" smtClean="0">
                <a:solidFill>
                  <a:srgbClr val="C00000"/>
                </a:solidFill>
                <a:latin typeface="-윤고딕340" pitchFamily="18" charset="-127"/>
                <a:ea typeface="-윤고딕340" pitchFamily="18" charset="-127"/>
              </a:rPr>
              <a:t>(CIL:  Community Infrastructure Levy)’</a:t>
            </a:r>
            <a:r>
              <a:rPr lang="ko-KR" altLang="en-US" sz="1500" spc="-80" dirty="0" smtClean="0">
                <a:solidFill>
                  <a:srgbClr val="C00000"/>
                </a:solidFill>
                <a:latin typeface="-윤고딕340" pitchFamily="18" charset="-127"/>
                <a:ea typeface="-윤고딕340" pitchFamily="18" charset="-127"/>
              </a:rPr>
              <a:t>도입</a:t>
            </a:r>
            <a:endParaRPr lang="en-US" altLang="ko-KR" sz="1500" spc="-80" dirty="0" smtClean="0">
              <a:solidFill>
                <a:srgbClr val="C00000"/>
              </a:solidFill>
              <a:latin typeface="-윤고딕340" pitchFamily="18" charset="-127"/>
              <a:ea typeface="-윤고딕340" pitchFamily="18" charset="-127"/>
            </a:endParaRPr>
          </a:p>
          <a:p>
            <a:pPr marL="188913" indent="-188913" algn="just">
              <a:lnSpc>
                <a:spcPct val="120000"/>
              </a:lnSpc>
              <a:spcAft>
                <a:spcPts val="6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부담금은 바닥면적 증가를 포함해 거의 모든 개발에 부과되며</a:t>
            </a:r>
            <a:r>
              <a:rPr lang="en-US" altLang="ko-KR" sz="1500" spc="-30" dirty="0" smtClean="0">
                <a:solidFill>
                  <a:schemeClr val="tx1"/>
                </a:solidFill>
                <a:latin typeface="-윤고딕320" pitchFamily="18" charset="-127"/>
                <a:ea typeface="-윤고딕320" pitchFamily="18" charset="-127"/>
              </a:rPr>
              <a:t>,</a:t>
            </a:r>
            <a:r>
              <a:rPr lang="ko-KR" altLang="en-US" sz="1500" spc="-30" dirty="0" smtClean="0">
                <a:solidFill>
                  <a:schemeClr val="tx1"/>
                </a:solidFill>
                <a:latin typeface="-윤고딕320" pitchFamily="18" charset="-127"/>
                <a:ea typeface="-윤고딕320" pitchFamily="18" charset="-127"/>
              </a:rPr>
              <a:t> 현금으로 납부해야 하나 조건이 충족된다면 토지로 납부가 가능</a:t>
            </a:r>
          </a:p>
          <a:p>
            <a:pPr marL="188913" indent="-188913" algn="just">
              <a:lnSpc>
                <a:spcPct val="120000"/>
              </a:lnSpc>
              <a:spcAft>
                <a:spcPts val="1200"/>
              </a:spcAft>
              <a:buFont typeface="Wingdings" pitchFamily="2" charset="2"/>
              <a:buChar char="§"/>
            </a:pPr>
            <a:r>
              <a:rPr lang="en-US" altLang="ko-KR" sz="1500" spc="-30" dirty="0" smtClean="0">
                <a:solidFill>
                  <a:schemeClr val="tx1"/>
                </a:solidFill>
                <a:latin typeface="-윤고딕320" pitchFamily="18" charset="-127"/>
                <a:ea typeface="-윤고딕320" pitchFamily="18" charset="-127"/>
              </a:rPr>
              <a:t>2014</a:t>
            </a:r>
            <a:r>
              <a:rPr lang="ko-KR" altLang="en-US" sz="1500" spc="-30" dirty="0" smtClean="0">
                <a:solidFill>
                  <a:schemeClr val="tx1"/>
                </a:solidFill>
                <a:latin typeface="-윤고딕320" pitchFamily="18" charset="-127"/>
                <a:ea typeface="-윤고딕320" pitchFamily="18" charset="-127"/>
              </a:rPr>
              <a:t>년 </a:t>
            </a:r>
            <a:r>
              <a:rPr lang="en-US" altLang="ko-KR" sz="1500" spc="-30" dirty="0" smtClean="0">
                <a:solidFill>
                  <a:schemeClr val="tx1"/>
                </a:solidFill>
                <a:latin typeface="-윤고딕320" pitchFamily="18" charset="-127"/>
                <a:ea typeface="-윤고딕320" pitchFamily="18" charset="-127"/>
              </a:rPr>
              <a:t>4</a:t>
            </a:r>
            <a:r>
              <a:rPr lang="ko-KR" altLang="en-US" sz="1500" spc="-30" dirty="0" smtClean="0">
                <a:solidFill>
                  <a:schemeClr val="tx1"/>
                </a:solidFill>
                <a:latin typeface="-윤고딕320" pitchFamily="18" charset="-127"/>
                <a:ea typeface="-윤고딕320" pitchFamily="18" charset="-127"/>
              </a:rPr>
              <a:t>월 계획의무의 사용을 제한하도록 개정 </a:t>
            </a:r>
            <a:r>
              <a:rPr lang="en-US" altLang="ko-KR" sz="1500" spc="-30" dirty="0" smtClean="0">
                <a:solidFill>
                  <a:schemeClr val="tx1"/>
                </a:solidFill>
                <a:latin typeface="-윤고딕320" pitchFamily="18" charset="-127"/>
                <a:ea typeface="-윤고딕320" pitchFamily="18" charset="-127"/>
              </a:rPr>
              <a:t>(CIL</a:t>
            </a:r>
            <a:r>
              <a:rPr lang="ko-KR" altLang="en-US" sz="1500" spc="-30" dirty="0" smtClean="0">
                <a:solidFill>
                  <a:schemeClr val="tx1"/>
                </a:solidFill>
                <a:latin typeface="-윤고딕320" pitchFamily="18" charset="-127"/>
                <a:ea typeface="-윤고딕320" pitchFamily="18" charset="-127"/>
              </a:rPr>
              <a:t>을 부과하면 부담금으로 지원될 수 있는 기반시설 이상 요구할 수 없도록 함</a:t>
            </a:r>
            <a:r>
              <a:rPr lang="en-US" altLang="ko-KR" sz="1500" spc="-30" dirty="0" smtClean="0">
                <a:solidFill>
                  <a:schemeClr val="tx1"/>
                </a:solidFill>
                <a:latin typeface="-윤고딕320" pitchFamily="18" charset="-127"/>
                <a:ea typeface="-윤고딕320" pitchFamily="18" charset="-127"/>
              </a:rPr>
              <a:t>)</a:t>
            </a:r>
            <a:r>
              <a:rPr lang="ko-KR" altLang="en-US" sz="1500" spc="-30" dirty="0" smtClean="0">
                <a:solidFill>
                  <a:schemeClr val="tx1"/>
                </a:solidFill>
                <a:latin typeface="-윤고딕320" pitchFamily="18" charset="-127"/>
                <a:ea typeface="-윤고딕320" pitchFamily="18" charset="-127"/>
              </a:rPr>
              <a:t> </a:t>
            </a:r>
          </a:p>
        </p:txBody>
      </p:sp>
      <p:sp>
        <p:nvSpPr>
          <p:cNvPr id="1026" name="Rectangle 2"/>
          <p:cNvSpPr>
            <a:spLocks noChangeArrowheads="1"/>
          </p:cNvSpPr>
          <p:nvPr/>
        </p:nvSpPr>
        <p:spPr bwMode="auto">
          <a:xfrm>
            <a:off x="0" y="0"/>
            <a:ext cx="10693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028" name="Rectangle 4"/>
          <p:cNvSpPr>
            <a:spLocks noChangeArrowheads="1"/>
          </p:cNvSpPr>
          <p:nvPr/>
        </p:nvSpPr>
        <p:spPr bwMode="auto">
          <a:xfrm>
            <a:off x="0" y="0"/>
            <a:ext cx="10693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pic>
        <p:nvPicPr>
          <p:cNvPr id="1027" name="_x69222880" descr="EMB0000084c5730"/>
          <p:cNvPicPr>
            <a:picLocks noChangeAspect="1" noChangeArrowheads="1"/>
          </p:cNvPicPr>
          <p:nvPr/>
        </p:nvPicPr>
        <p:blipFill>
          <a:blip r:embed="rId3" cstate="print"/>
          <a:srcRect l="923" r="1621"/>
          <a:stretch>
            <a:fillRect/>
          </a:stretch>
        </p:blipFill>
        <p:spPr bwMode="auto">
          <a:xfrm>
            <a:off x="6304234" y="1404367"/>
            <a:ext cx="3579541" cy="2088232"/>
          </a:xfrm>
          <a:prstGeom prst="rect">
            <a:avLst/>
          </a:prstGeom>
          <a:noFill/>
        </p:spPr>
      </p:pic>
      <p:sp>
        <p:nvSpPr>
          <p:cNvPr id="12" name="TextBox 11"/>
          <p:cNvSpPr txBox="1"/>
          <p:nvPr/>
        </p:nvSpPr>
        <p:spPr>
          <a:xfrm>
            <a:off x="6210796" y="3503632"/>
            <a:ext cx="1765227" cy="276999"/>
          </a:xfrm>
          <a:prstGeom prst="rect">
            <a:avLst/>
          </a:prstGeom>
          <a:noFill/>
        </p:spPr>
        <p:txBody>
          <a:bodyPr wrap="none" rtlCol="0">
            <a:spAutoFit/>
          </a:bodyPr>
          <a:lstStyle/>
          <a:p>
            <a:r>
              <a:rPr lang="en-US" altLang="ko-KR" sz="1200" dirty="0" smtClean="0">
                <a:solidFill>
                  <a:srgbClr val="0000FF"/>
                </a:solidFill>
                <a:latin typeface="-윤고딕340" pitchFamily="18" charset="-127"/>
                <a:ea typeface="-윤고딕340" pitchFamily="18" charset="-127"/>
              </a:rPr>
              <a:t>PO</a:t>
            </a:r>
            <a:r>
              <a:rPr lang="ko-KR" altLang="en-US" sz="1200" dirty="0" smtClean="0">
                <a:solidFill>
                  <a:srgbClr val="0000FF"/>
                </a:solidFill>
                <a:latin typeface="-윤고딕340" pitchFamily="18" charset="-127"/>
                <a:ea typeface="-윤고딕340" pitchFamily="18" charset="-127"/>
              </a:rPr>
              <a:t>의 개발기여 산정방법</a:t>
            </a:r>
            <a:endParaRPr lang="ko-KR" altLang="en-US" sz="1200" dirty="0">
              <a:solidFill>
                <a:srgbClr val="0000FF"/>
              </a:solidFill>
              <a:latin typeface="-윤고딕340" pitchFamily="18" charset="-127"/>
              <a:ea typeface="-윤고딕340" pitchFamily="18" charset="-127"/>
            </a:endParaRPr>
          </a:p>
        </p:txBody>
      </p:sp>
      <p:sp>
        <p:nvSpPr>
          <p:cNvPr id="1030" name="Rectangle 6"/>
          <p:cNvSpPr>
            <a:spLocks noChangeArrowheads="1"/>
          </p:cNvSpPr>
          <p:nvPr/>
        </p:nvSpPr>
        <p:spPr bwMode="auto">
          <a:xfrm>
            <a:off x="0" y="0"/>
            <a:ext cx="10693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pic>
        <p:nvPicPr>
          <p:cNvPr id="1029" name="_x69928392" descr="EMB0000084c5734"/>
          <p:cNvPicPr>
            <a:picLocks noChangeAspect="1" noChangeArrowheads="1"/>
          </p:cNvPicPr>
          <p:nvPr/>
        </p:nvPicPr>
        <p:blipFill>
          <a:blip r:embed="rId4" cstate="print"/>
          <a:srcRect/>
          <a:stretch>
            <a:fillRect/>
          </a:stretch>
        </p:blipFill>
        <p:spPr bwMode="auto">
          <a:xfrm>
            <a:off x="6276252" y="4505813"/>
            <a:ext cx="3712413" cy="2304256"/>
          </a:xfrm>
          <a:prstGeom prst="rect">
            <a:avLst/>
          </a:prstGeom>
          <a:noFill/>
          <a:ln w="6350">
            <a:solidFill>
              <a:schemeClr val="bg1">
                <a:lumMod val="85000"/>
              </a:schemeClr>
            </a:solidFill>
          </a:ln>
        </p:spPr>
      </p:pic>
      <p:sp>
        <p:nvSpPr>
          <p:cNvPr id="15" name="TextBox 14"/>
          <p:cNvSpPr txBox="1"/>
          <p:nvPr/>
        </p:nvSpPr>
        <p:spPr>
          <a:xfrm>
            <a:off x="6260502" y="6816000"/>
            <a:ext cx="2327560" cy="276999"/>
          </a:xfrm>
          <a:prstGeom prst="rect">
            <a:avLst/>
          </a:prstGeom>
          <a:noFill/>
        </p:spPr>
        <p:txBody>
          <a:bodyPr wrap="none" rtlCol="0">
            <a:spAutoFit/>
          </a:bodyPr>
          <a:lstStyle/>
          <a:p>
            <a:r>
              <a:rPr lang="en-US" altLang="ko-KR" sz="1200" dirty="0" err="1" smtClean="0">
                <a:solidFill>
                  <a:srgbClr val="0000FF"/>
                </a:solidFill>
                <a:latin typeface="-윤고딕340" pitchFamily="18" charset="-127"/>
                <a:ea typeface="-윤고딕340" pitchFamily="18" charset="-127"/>
              </a:rPr>
              <a:t>Wandsworth</a:t>
            </a:r>
            <a:r>
              <a:rPr lang="en-US" altLang="ko-KR" sz="1200" dirty="0" smtClean="0">
                <a:solidFill>
                  <a:srgbClr val="0000FF"/>
                </a:solidFill>
                <a:latin typeface="-윤고딕340" pitchFamily="18" charset="-127"/>
                <a:ea typeface="-윤고딕340" pitchFamily="18" charset="-127"/>
              </a:rPr>
              <a:t> </a:t>
            </a:r>
            <a:r>
              <a:rPr lang="ko-KR" altLang="en-US" sz="1200" dirty="0" smtClean="0">
                <a:solidFill>
                  <a:srgbClr val="0000FF"/>
                </a:solidFill>
                <a:latin typeface="-윤고딕340" pitchFamily="18" charset="-127"/>
                <a:ea typeface="-윤고딕340" pitchFamily="18" charset="-127"/>
              </a:rPr>
              <a:t>의회의 부담금 예시</a:t>
            </a:r>
          </a:p>
        </p:txBody>
      </p:sp>
      <p:sp>
        <p:nvSpPr>
          <p:cNvPr id="16"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20</a:t>
            </a:fld>
            <a:endParaRPr lang="ko-KR" altLang="en-US" dirty="0">
              <a:solidFill>
                <a:prstClr val="white"/>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7"/>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해외 기부채납관련 제도</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3"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03</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4"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21</a:t>
            </a:fld>
            <a:endParaRPr lang="ko-KR" altLang="en-US">
              <a:solidFill>
                <a:prstClr val="white"/>
              </a:solidFill>
            </a:endParaRPr>
          </a:p>
        </p:txBody>
      </p:sp>
      <p:sp>
        <p:nvSpPr>
          <p:cNvPr id="7" name="직사각형 6"/>
          <p:cNvSpPr/>
          <p:nvPr/>
        </p:nvSpPr>
        <p:spPr>
          <a:xfrm>
            <a:off x="594172" y="3780631"/>
            <a:ext cx="9212210" cy="39185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8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주</a:t>
            </a:r>
            <a:r>
              <a:rPr lang="en-US" altLang="ko-KR" sz="1500" spc="-30" dirty="0" smtClean="0">
                <a:solidFill>
                  <a:prstClr val="black"/>
                </a:solidFill>
                <a:latin typeface="-윤고딕320" pitchFamily="18" charset="-127"/>
                <a:ea typeface="-윤고딕320" pitchFamily="18" charset="-127"/>
              </a:rPr>
              <a:t>(States) </a:t>
            </a:r>
            <a:r>
              <a:rPr lang="ko-KR" altLang="en-US" sz="1500" spc="-30" dirty="0" smtClean="0">
                <a:solidFill>
                  <a:prstClr val="black"/>
                </a:solidFill>
                <a:latin typeface="-윤고딕320" pitchFamily="18" charset="-127"/>
                <a:ea typeface="-윤고딕320" pitchFamily="18" charset="-127"/>
              </a:rPr>
              <a:t>및 자치단체</a:t>
            </a:r>
            <a:r>
              <a:rPr lang="en-US" altLang="ko-KR" sz="1500" spc="-30" dirty="0" smtClean="0">
                <a:solidFill>
                  <a:prstClr val="black"/>
                </a:solidFill>
                <a:latin typeface="-윤고딕320" pitchFamily="18" charset="-127"/>
                <a:ea typeface="-윤고딕320" pitchFamily="18" charset="-127"/>
              </a:rPr>
              <a:t>(Local Governments)</a:t>
            </a:r>
            <a:r>
              <a:rPr lang="ko-KR" altLang="en-US" sz="1500" spc="-30" dirty="0" smtClean="0">
                <a:solidFill>
                  <a:prstClr val="black"/>
                </a:solidFill>
                <a:latin typeface="-윤고딕320" pitchFamily="18" charset="-127"/>
                <a:ea typeface="-윤고딕320" pitchFamily="18" charset="-127"/>
              </a:rPr>
              <a:t>의 규정으로 적용되는 시설의 차이가 있음 </a:t>
            </a:r>
            <a:endParaRPr lang="en-US" altLang="ko-KR" sz="1500" spc="-30" dirty="0" smtClean="0">
              <a:solidFill>
                <a:prstClr val="black"/>
              </a:solidFill>
              <a:latin typeface="-윤고딕320" pitchFamily="18" charset="-127"/>
              <a:ea typeface="-윤고딕320" pitchFamily="18" charset="-127"/>
            </a:endParaRPr>
          </a:p>
          <a:p>
            <a:pPr marL="188913" indent="-188913" algn="just">
              <a:spcAft>
                <a:spcPts val="800"/>
              </a:spcAft>
              <a:buFont typeface="Wingdings" pitchFamily="2" charset="2"/>
              <a:buChar char="§"/>
            </a:pPr>
            <a:r>
              <a:rPr lang="ko-KR" altLang="en-US" sz="1500" spc="-30" dirty="0" smtClean="0">
                <a:solidFill>
                  <a:srgbClr val="C00000"/>
                </a:solidFill>
                <a:latin typeface="-윤고딕340" pitchFamily="18" charset="-127"/>
                <a:ea typeface="-윤고딕340" pitchFamily="18" charset="-127"/>
              </a:rPr>
              <a:t>대부분의 주</a:t>
            </a:r>
            <a:r>
              <a:rPr lang="en-US" altLang="ko-KR" sz="1500" spc="-30" dirty="0" smtClean="0">
                <a:solidFill>
                  <a:srgbClr val="C00000"/>
                </a:solidFill>
                <a:latin typeface="-윤고딕340" pitchFamily="18" charset="-127"/>
                <a:ea typeface="-윤고딕340" pitchFamily="18" charset="-127"/>
              </a:rPr>
              <a:t>(States)</a:t>
            </a:r>
            <a:r>
              <a:rPr lang="ko-KR" altLang="en-US" sz="1500" spc="-30" dirty="0" smtClean="0">
                <a:solidFill>
                  <a:srgbClr val="C00000"/>
                </a:solidFill>
                <a:latin typeface="-윤고딕340" pitchFamily="18" charset="-127"/>
                <a:ea typeface="-윤고딕340" pitchFamily="18" charset="-127"/>
              </a:rPr>
              <a:t>마다 공통적으로 고려되는 시설은 주요 기반시설인 상</a:t>
            </a:r>
            <a:r>
              <a:rPr lang="en-US" altLang="ko-KR" sz="1500" spc="-30" dirty="0" smtClean="0">
                <a:solidFill>
                  <a:srgbClr val="C00000"/>
                </a:solidFill>
                <a:latin typeface="-윤고딕340" pitchFamily="18" charset="-127"/>
                <a:ea typeface="-윤고딕340" pitchFamily="18" charset="-127"/>
              </a:rPr>
              <a:t>·</a:t>
            </a:r>
            <a:r>
              <a:rPr lang="ko-KR" altLang="en-US" sz="1500" spc="-30" dirty="0" smtClean="0">
                <a:solidFill>
                  <a:srgbClr val="C00000"/>
                </a:solidFill>
                <a:latin typeface="-윤고딕340" pitchFamily="18" charset="-127"/>
                <a:ea typeface="-윤고딕340" pitchFamily="18" charset="-127"/>
              </a:rPr>
              <a:t>하수도시설</a:t>
            </a:r>
            <a:r>
              <a:rPr lang="en-US" altLang="ko-KR" sz="1500" spc="-30" dirty="0" smtClean="0">
                <a:solidFill>
                  <a:srgbClr val="C00000"/>
                </a:solidFill>
                <a:latin typeface="-윤고딕340" pitchFamily="18" charset="-127"/>
                <a:ea typeface="-윤고딕340" pitchFamily="18" charset="-127"/>
              </a:rPr>
              <a:t>, </a:t>
            </a:r>
            <a:r>
              <a:rPr lang="ko-KR" altLang="en-US" sz="1500" spc="-30" dirty="0" smtClean="0">
                <a:solidFill>
                  <a:srgbClr val="C00000"/>
                </a:solidFill>
                <a:latin typeface="-윤고딕340" pitchFamily="18" charset="-127"/>
                <a:ea typeface="-윤고딕340" pitchFamily="18" charset="-127"/>
              </a:rPr>
              <a:t>태풍방재시설</a:t>
            </a:r>
            <a:r>
              <a:rPr lang="en-US" altLang="ko-KR" sz="1500" spc="-30" dirty="0" smtClean="0">
                <a:solidFill>
                  <a:srgbClr val="C00000"/>
                </a:solidFill>
                <a:latin typeface="-윤고딕340" pitchFamily="18" charset="-127"/>
                <a:ea typeface="-윤고딕340" pitchFamily="18" charset="-127"/>
              </a:rPr>
              <a:t>, </a:t>
            </a:r>
            <a:r>
              <a:rPr lang="ko-KR" altLang="en-US" sz="1500" spc="-30" dirty="0" smtClean="0">
                <a:solidFill>
                  <a:srgbClr val="C00000"/>
                </a:solidFill>
                <a:latin typeface="-윤고딕340" pitchFamily="18" charset="-127"/>
                <a:ea typeface="-윤고딕340" pitchFamily="18" charset="-127"/>
              </a:rPr>
              <a:t>도로시설임</a:t>
            </a:r>
            <a:endParaRPr lang="en-US" altLang="ko-KR" sz="1500" spc="-30" dirty="0" smtClean="0">
              <a:solidFill>
                <a:srgbClr val="C00000"/>
              </a:solidFill>
              <a:latin typeface="-윤고딕340" pitchFamily="18" charset="-127"/>
              <a:ea typeface="-윤고딕340" pitchFamily="18" charset="-127"/>
            </a:endParaRPr>
          </a:p>
          <a:p>
            <a:pPr marL="188913" indent="-188913" algn="just">
              <a:spcAft>
                <a:spcPts val="8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그 외에 공원 및 </a:t>
            </a:r>
            <a:r>
              <a:rPr lang="ko-KR" altLang="en-US" sz="1500" spc="-30" dirty="0" err="1" smtClean="0">
                <a:solidFill>
                  <a:prstClr val="black"/>
                </a:solidFill>
                <a:latin typeface="-윤고딕320" pitchFamily="18" charset="-127"/>
                <a:ea typeface="-윤고딕320" pitchFamily="18" charset="-127"/>
              </a:rPr>
              <a:t>레크레이션시설</a:t>
            </a:r>
            <a:r>
              <a:rPr lang="en-US" altLang="ko-KR" sz="1500" spc="-30" dirty="0" smtClean="0">
                <a:solidFill>
                  <a:prstClr val="black"/>
                </a:solidFill>
                <a:latin typeface="-윤고딕320" pitchFamily="18" charset="-127"/>
                <a:ea typeface="-윤고딕320" pitchFamily="18" charset="-127"/>
              </a:rPr>
              <a:t>(Park &amp; Recreations), </a:t>
            </a:r>
            <a:r>
              <a:rPr lang="ko-KR" altLang="en-US" sz="1500" spc="-30" dirty="0" smtClean="0">
                <a:solidFill>
                  <a:prstClr val="black"/>
                </a:solidFill>
                <a:latin typeface="-윤고딕320" pitchFamily="18" charset="-127"/>
                <a:ea typeface="-윤고딕320" pitchFamily="18" charset="-127"/>
              </a:rPr>
              <a:t>화재시설</a:t>
            </a:r>
            <a:r>
              <a:rPr lang="en-US" altLang="ko-KR" sz="1500" spc="-30" dirty="0" smtClean="0">
                <a:solidFill>
                  <a:prstClr val="black"/>
                </a:solidFill>
                <a:latin typeface="-윤고딕320" pitchFamily="18" charset="-127"/>
                <a:ea typeface="-윤고딕320" pitchFamily="18" charset="-127"/>
              </a:rPr>
              <a:t>(Fire), </a:t>
            </a:r>
            <a:r>
              <a:rPr lang="ko-KR" altLang="en-US" sz="1500" spc="-30" dirty="0" smtClean="0">
                <a:solidFill>
                  <a:prstClr val="black"/>
                </a:solidFill>
                <a:latin typeface="-윤고딕320" pitchFamily="18" charset="-127"/>
                <a:ea typeface="-윤고딕320" pitchFamily="18" charset="-127"/>
              </a:rPr>
              <a:t>경찰</a:t>
            </a:r>
            <a:r>
              <a:rPr lang="en-US" altLang="ko-KR" sz="1500" spc="-30" dirty="0" smtClean="0">
                <a:solidFill>
                  <a:prstClr val="black"/>
                </a:solidFill>
                <a:latin typeface="-윤고딕320" pitchFamily="18" charset="-127"/>
                <a:ea typeface="-윤고딕320" pitchFamily="18" charset="-127"/>
              </a:rPr>
              <a:t>(Police), </a:t>
            </a:r>
            <a:r>
              <a:rPr lang="ko-KR" altLang="en-US" sz="1500" spc="-30" dirty="0" smtClean="0">
                <a:solidFill>
                  <a:prstClr val="black"/>
                </a:solidFill>
                <a:latin typeface="-윤고딕320" pitchFamily="18" charset="-127"/>
                <a:ea typeface="-윤고딕320" pitchFamily="18" charset="-127"/>
              </a:rPr>
              <a:t>도서관</a:t>
            </a:r>
            <a:r>
              <a:rPr lang="en-US" altLang="ko-KR" sz="1500" spc="-30" dirty="0" smtClean="0">
                <a:solidFill>
                  <a:prstClr val="black"/>
                </a:solidFill>
                <a:latin typeface="-윤고딕320" pitchFamily="18" charset="-127"/>
                <a:ea typeface="-윤고딕320" pitchFamily="18" charset="-127"/>
              </a:rPr>
              <a:t>(Library), </a:t>
            </a:r>
            <a:r>
              <a:rPr lang="ko-KR" altLang="en-US" sz="1500" spc="-30" dirty="0" smtClean="0">
                <a:solidFill>
                  <a:prstClr val="black"/>
                </a:solidFill>
                <a:latin typeface="-윤고딕320" pitchFamily="18" charset="-127"/>
                <a:ea typeface="-윤고딕320" pitchFamily="18" charset="-127"/>
              </a:rPr>
              <a:t>학교</a:t>
            </a:r>
            <a:r>
              <a:rPr lang="en-US" altLang="ko-KR" sz="1500" spc="-30" dirty="0" smtClean="0">
                <a:solidFill>
                  <a:prstClr val="black"/>
                </a:solidFill>
                <a:latin typeface="-윤고딕320" pitchFamily="18" charset="-127"/>
                <a:ea typeface="-윤고딕320" pitchFamily="18" charset="-127"/>
              </a:rPr>
              <a:t>(School), </a:t>
            </a:r>
            <a:r>
              <a:rPr lang="ko-KR" altLang="en-US" sz="1500" spc="-30" dirty="0" smtClean="0">
                <a:solidFill>
                  <a:prstClr val="black"/>
                </a:solidFill>
                <a:latin typeface="-윤고딕320" pitchFamily="18" charset="-127"/>
                <a:ea typeface="-윤고딕320" pitchFamily="18" charset="-127"/>
              </a:rPr>
              <a:t>폐기물</a:t>
            </a:r>
            <a:r>
              <a:rPr lang="en-US" altLang="ko-KR" sz="1500" spc="-30" dirty="0" smtClean="0">
                <a:solidFill>
                  <a:prstClr val="black"/>
                </a:solidFill>
                <a:latin typeface="-윤고딕320" pitchFamily="18" charset="-127"/>
                <a:ea typeface="-윤고딕320" pitchFamily="18" charset="-127"/>
              </a:rPr>
              <a:t>(Solid Waste) </a:t>
            </a:r>
            <a:r>
              <a:rPr lang="ko-KR" altLang="en-US" sz="1500" spc="-30" dirty="0" smtClean="0">
                <a:solidFill>
                  <a:prstClr val="black"/>
                </a:solidFill>
                <a:latin typeface="-윤고딕320" pitchFamily="18" charset="-127"/>
                <a:ea typeface="-윤고딕320" pitchFamily="18" charset="-127"/>
              </a:rPr>
              <a:t>시설은 지방정부에 따라 차이 </a:t>
            </a:r>
          </a:p>
        </p:txBody>
      </p:sp>
      <p:graphicFrame>
        <p:nvGraphicFramePr>
          <p:cNvPr id="8" name="표 7"/>
          <p:cNvGraphicFramePr>
            <a:graphicFrameLocks noGrp="1"/>
          </p:cNvGraphicFramePr>
          <p:nvPr/>
        </p:nvGraphicFramePr>
        <p:xfrm>
          <a:off x="809625" y="5146093"/>
          <a:ext cx="9074151" cy="2090922"/>
        </p:xfrm>
        <a:graphic>
          <a:graphicData uri="http://schemas.openxmlformats.org/drawingml/2006/table">
            <a:tbl>
              <a:tblPr/>
              <a:tblGrid>
                <a:gridCol w="4063926"/>
                <a:gridCol w="2842957"/>
                <a:gridCol w="2167268"/>
              </a:tblGrid>
              <a:tr h="314071">
                <a:tc>
                  <a:txBody>
                    <a:bodyPr/>
                    <a:lstStyle/>
                    <a:p>
                      <a:pPr algn="ctr"/>
                      <a:r>
                        <a:rPr lang="en-US" sz="1400" dirty="0">
                          <a:latin typeface="-윤고딕320" pitchFamily="18" charset="-127"/>
                          <a:ea typeface="-윤고딕320" pitchFamily="18" charset="-127"/>
                        </a:rPr>
                        <a:t>Utility</a:t>
                      </a:r>
                    </a:p>
                  </a:txBody>
                  <a:tcPr marL="64770" marR="64770" marT="17907" marB="17907" anchor="ctr">
                    <a:lnL>
                      <a:noFill/>
                    </a:lnL>
                    <a:lnR w="3556" cap="flat" cmpd="sng" algn="ctr">
                      <a:solidFill>
                        <a:srgbClr val="000000"/>
                      </a:solidFill>
                      <a:prstDash val="solid"/>
                      <a:round/>
                      <a:headEnd type="none" w="med" len="med"/>
                      <a:tailEnd type="none" w="med" len="med"/>
                    </a:lnR>
                    <a:lnT w="21590" cap="flat" cmpd="sng" algn="ctr">
                      <a:solidFill>
                        <a:srgbClr val="000000"/>
                      </a:solidFill>
                      <a:prstDash val="solid"/>
                      <a:round/>
                      <a:headEnd type="none" w="med" len="med"/>
                      <a:tailEnd type="none" w="med" len="med"/>
                    </a:lnT>
                    <a:lnB w="3556" cap="flat" cmpd="sng" algn="ctr">
                      <a:solidFill>
                        <a:srgbClr val="000000"/>
                      </a:solidFill>
                      <a:prstDash val="solid"/>
                      <a:round/>
                      <a:headEnd type="none" w="med" len="med"/>
                      <a:tailEnd type="none" w="med" len="med"/>
                    </a:lnB>
                    <a:solidFill>
                      <a:srgbClr val="CCCCCC"/>
                    </a:solidFill>
                  </a:tcPr>
                </a:tc>
                <a:tc gridSpan="2">
                  <a:txBody>
                    <a:bodyPr/>
                    <a:lstStyle/>
                    <a:p>
                      <a:pPr algn="ctr"/>
                      <a:r>
                        <a:rPr lang="en-US" sz="1400" dirty="0">
                          <a:latin typeface="-윤고딕320" pitchFamily="18" charset="-127"/>
                          <a:ea typeface="-윤고딕320" pitchFamily="18" charset="-127"/>
                        </a:rPr>
                        <a:t>Non-Utility</a:t>
                      </a:r>
                    </a:p>
                  </a:txBody>
                  <a:tcPr marL="64770" marR="64770" marT="17907" marB="17907" anchor="ctr">
                    <a:lnL w="3556" cap="flat" cmpd="sng" algn="ctr">
                      <a:solidFill>
                        <a:srgbClr val="000000"/>
                      </a:solidFill>
                      <a:prstDash val="solid"/>
                      <a:round/>
                      <a:headEnd type="none" w="med" len="med"/>
                      <a:tailEnd type="none" w="med" len="med"/>
                    </a:lnL>
                    <a:lnR>
                      <a:noFill/>
                    </a:lnR>
                    <a:lnT w="21590" cap="flat" cmpd="sng" algn="ctr">
                      <a:solidFill>
                        <a:srgbClr val="000000"/>
                      </a:solidFill>
                      <a:prstDash val="solid"/>
                      <a:round/>
                      <a:headEnd type="none" w="med" len="med"/>
                      <a:tailEnd type="none" w="med" len="med"/>
                    </a:lnT>
                    <a:lnB w="3556" cap="flat" cmpd="sng" algn="ctr">
                      <a:solidFill>
                        <a:srgbClr val="000000"/>
                      </a:solidFill>
                      <a:prstDash val="solid"/>
                      <a:round/>
                      <a:headEnd type="none" w="med" len="med"/>
                      <a:tailEnd type="none" w="med" len="med"/>
                    </a:lnB>
                    <a:solidFill>
                      <a:srgbClr val="CCCCCC"/>
                    </a:solidFill>
                  </a:tcPr>
                </a:tc>
                <a:tc hMerge="1">
                  <a:txBody>
                    <a:bodyPr/>
                    <a:lstStyle/>
                    <a:p>
                      <a:pPr latinLnBrk="1"/>
                      <a:endParaRPr lang="ko-KR" altLang="en-US"/>
                    </a:p>
                  </a:txBody>
                  <a:tcPr/>
                </a:tc>
              </a:tr>
              <a:tr h="1408995">
                <a:tc>
                  <a:txBody>
                    <a:bodyPr/>
                    <a:lstStyle/>
                    <a:p>
                      <a:pPr algn="just">
                        <a:spcAft>
                          <a:spcPts val="600"/>
                        </a:spcAft>
                      </a:pPr>
                      <a:r>
                        <a:rPr lang="en-US" sz="1400" dirty="0">
                          <a:latin typeface="-윤고딕320" pitchFamily="18" charset="-127"/>
                          <a:ea typeface="-윤고딕320" pitchFamily="18" charset="-127"/>
                        </a:rPr>
                        <a:t>∙Water </a:t>
                      </a:r>
                    </a:p>
                    <a:p>
                      <a:pPr algn="just">
                        <a:spcAft>
                          <a:spcPts val="600"/>
                        </a:spcAft>
                      </a:pPr>
                      <a:r>
                        <a:rPr lang="en-US" sz="1400" dirty="0">
                          <a:latin typeface="-윤고딕320" pitchFamily="18" charset="-127"/>
                          <a:ea typeface="-윤고딕320" pitchFamily="18" charset="-127"/>
                        </a:rPr>
                        <a:t>∙Sewer</a:t>
                      </a:r>
                    </a:p>
                    <a:p>
                      <a:pPr algn="just">
                        <a:spcAft>
                          <a:spcPts val="600"/>
                        </a:spcAft>
                      </a:pPr>
                      <a:r>
                        <a:rPr lang="en-US" sz="1400" dirty="0">
                          <a:latin typeface="-윤고딕320" pitchFamily="18" charset="-127"/>
                          <a:ea typeface="-윤고딕320" pitchFamily="18" charset="-127"/>
                        </a:rPr>
                        <a:t>∙Storm Water</a:t>
                      </a:r>
                    </a:p>
                    <a:p>
                      <a:pPr algn="just">
                        <a:spcAft>
                          <a:spcPts val="600"/>
                        </a:spcAft>
                      </a:pPr>
                      <a:r>
                        <a:rPr lang="en-US" sz="1400" dirty="0">
                          <a:latin typeface="-윤고딕320" pitchFamily="18" charset="-127"/>
                          <a:ea typeface="-윤고딕320" pitchFamily="18" charset="-127"/>
                        </a:rPr>
                        <a:t>∙Roads</a:t>
                      </a:r>
                    </a:p>
                  </a:txBody>
                  <a:tcPr marL="64770" marR="64770" marT="17907" marB="17907" anchor="ctr">
                    <a:lnL>
                      <a:noFill/>
                    </a:lnL>
                    <a:lnR w="3556" cap="flat" cmpd="sng" algn="ctr">
                      <a:solidFill>
                        <a:srgbClr val="000000"/>
                      </a:solidFill>
                      <a:prstDash val="solid"/>
                      <a:round/>
                      <a:headEnd type="none" w="med" len="med"/>
                      <a:tailEnd type="none" w="med" len="med"/>
                    </a:lnR>
                    <a:lnT w="3556" cap="flat" cmpd="sng" algn="ctr">
                      <a:solidFill>
                        <a:srgbClr val="000000"/>
                      </a:solidFill>
                      <a:prstDash val="solid"/>
                      <a:round/>
                      <a:headEnd type="none" w="med" len="med"/>
                      <a:tailEnd type="none" w="med" len="med"/>
                    </a:lnT>
                    <a:lnB w="21590" cap="flat" cmpd="sng" algn="ctr">
                      <a:solidFill>
                        <a:srgbClr val="000000"/>
                      </a:solidFill>
                      <a:prstDash val="solid"/>
                      <a:round/>
                      <a:headEnd type="none" w="med" len="med"/>
                      <a:tailEnd type="none" w="med" len="med"/>
                    </a:lnB>
                  </a:tcPr>
                </a:tc>
                <a:tc>
                  <a:txBody>
                    <a:bodyPr/>
                    <a:lstStyle/>
                    <a:p>
                      <a:pPr algn="just">
                        <a:spcAft>
                          <a:spcPts val="600"/>
                        </a:spcAft>
                      </a:pPr>
                      <a:r>
                        <a:rPr lang="en-US" sz="1400" dirty="0">
                          <a:latin typeface="-윤고딕320" pitchFamily="18" charset="-127"/>
                          <a:ea typeface="-윤고딕320" pitchFamily="18" charset="-127"/>
                        </a:rPr>
                        <a:t>∙Parks &amp; Recreations</a:t>
                      </a:r>
                    </a:p>
                    <a:p>
                      <a:pPr algn="just">
                        <a:spcAft>
                          <a:spcPts val="600"/>
                        </a:spcAft>
                      </a:pPr>
                      <a:r>
                        <a:rPr lang="en-US" sz="1400" dirty="0">
                          <a:latin typeface="-윤고딕320" pitchFamily="18" charset="-127"/>
                          <a:ea typeface="-윤고딕320" pitchFamily="18" charset="-127"/>
                        </a:rPr>
                        <a:t>∙Fire</a:t>
                      </a:r>
                    </a:p>
                    <a:p>
                      <a:pPr algn="just">
                        <a:spcAft>
                          <a:spcPts val="600"/>
                        </a:spcAft>
                      </a:pPr>
                      <a:r>
                        <a:rPr lang="en-US" sz="1400" dirty="0">
                          <a:latin typeface="-윤고딕320" pitchFamily="18" charset="-127"/>
                          <a:ea typeface="-윤고딕320" pitchFamily="18" charset="-127"/>
                        </a:rPr>
                        <a:t>∙Police</a:t>
                      </a:r>
                    </a:p>
                  </a:txBody>
                  <a:tcPr marL="64770" marR="64770" marT="17907" marB="17907" anchor="ctr">
                    <a:lnL w="3556" cap="flat" cmpd="sng" algn="ctr">
                      <a:solidFill>
                        <a:srgbClr val="000000"/>
                      </a:solidFill>
                      <a:prstDash val="solid"/>
                      <a:round/>
                      <a:headEnd type="none" w="med" len="med"/>
                      <a:tailEnd type="none" w="med" len="med"/>
                    </a:lnL>
                    <a:lnR>
                      <a:noFill/>
                    </a:lnR>
                    <a:lnT w="3556" cap="flat" cmpd="sng" algn="ctr">
                      <a:solidFill>
                        <a:srgbClr val="000000"/>
                      </a:solidFill>
                      <a:prstDash val="solid"/>
                      <a:round/>
                      <a:headEnd type="none" w="med" len="med"/>
                      <a:tailEnd type="none" w="med" len="med"/>
                    </a:lnT>
                    <a:lnB w="21590" cap="flat" cmpd="sng" algn="ctr">
                      <a:solidFill>
                        <a:srgbClr val="000000"/>
                      </a:solidFill>
                      <a:prstDash val="solid"/>
                      <a:round/>
                      <a:headEnd type="none" w="med" len="med"/>
                      <a:tailEnd type="none" w="med" len="med"/>
                    </a:lnB>
                  </a:tcPr>
                </a:tc>
                <a:tc>
                  <a:txBody>
                    <a:bodyPr/>
                    <a:lstStyle/>
                    <a:p>
                      <a:pPr algn="just">
                        <a:spcAft>
                          <a:spcPts val="600"/>
                        </a:spcAft>
                      </a:pPr>
                      <a:r>
                        <a:rPr lang="en-US" sz="1400" dirty="0">
                          <a:latin typeface="-윤고딕320" pitchFamily="18" charset="-127"/>
                          <a:ea typeface="-윤고딕320" pitchFamily="18" charset="-127"/>
                        </a:rPr>
                        <a:t>∙Library</a:t>
                      </a:r>
                    </a:p>
                    <a:p>
                      <a:pPr algn="just">
                        <a:spcAft>
                          <a:spcPts val="600"/>
                        </a:spcAft>
                      </a:pPr>
                      <a:r>
                        <a:rPr lang="en-US" sz="1400" dirty="0">
                          <a:latin typeface="-윤고딕320" pitchFamily="18" charset="-127"/>
                          <a:ea typeface="-윤고딕320" pitchFamily="18" charset="-127"/>
                        </a:rPr>
                        <a:t>∙School</a:t>
                      </a:r>
                    </a:p>
                    <a:p>
                      <a:pPr algn="just">
                        <a:spcAft>
                          <a:spcPts val="600"/>
                        </a:spcAft>
                      </a:pPr>
                      <a:r>
                        <a:rPr lang="en-US" sz="1400" dirty="0">
                          <a:latin typeface="-윤고딕320" pitchFamily="18" charset="-127"/>
                          <a:ea typeface="-윤고딕320" pitchFamily="18" charset="-127"/>
                        </a:rPr>
                        <a:t>∙Solid Waste</a:t>
                      </a:r>
                    </a:p>
                  </a:txBody>
                  <a:tcPr marL="64770" marR="64770" marT="17907" marB="17907" anchor="ctr">
                    <a:lnL>
                      <a:noFill/>
                    </a:lnL>
                    <a:lnR>
                      <a:noFill/>
                    </a:lnR>
                    <a:lnT w="3556" cap="flat" cmpd="sng" algn="ctr">
                      <a:solidFill>
                        <a:srgbClr val="000000"/>
                      </a:solidFill>
                      <a:prstDash val="solid"/>
                      <a:round/>
                      <a:headEnd type="none" w="med" len="med"/>
                      <a:tailEnd type="none" w="med" len="med"/>
                    </a:lnT>
                    <a:lnB w="21590" cap="flat" cmpd="sng" algn="ctr">
                      <a:solidFill>
                        <a:srgbClr val="000000"/>
                      </a:solidFill>
                      <a:prstDash val="solid"/>
                      <a:round/>
                      <a:headEnd type="none" w="med" len="med"/>
                      <a:tailEnd type="none" w="med" len="med"/>
                    </a:lnB>
                  </a:tcPr>
                </a:tc>
              </a:tr>
              <a:tr h="367856">
                <a:tc gridSpan="3">
                  <a:txBody>
                    <a:bodyPr/>
                    <a:lstStyle/>
                    <a:p>
                      <a:pPr marL="0" marR="0" algn="just">
                        <a:lnSpc>
                          <a:spcPct val="120000"/>
                        </a:lnSpc>
                        <a:spcBef>
                          <a:spcPts val="0"/>
                        </a:spcBef>
                        <a:spcAft>
                          <a:spcPts val="0"/>
                        </a:spcAft>
                      </a:pPr>
                      <a:r>
                        <a:rPr lang="ko-KR" altLang="en-US" sz="1400" dirty="0">
                          <a:solidFill>
                            <a:srgbClr val="000000"/>
                          </a:solidFill>
                          <a:latin typeface="-윤고딕320" pitchFamily="18" charset="-127"/>
                          <a:ea typeface="-윤고딕320" pitchFamily="18" charset="-127"/>
                        </a:rPr>
                        <a:t>자료 </a:t>
                      </a:r>
                      <a:r>
                        <a:rPr lang="en-US" altLang="ko-KR" sz="1400" dirty="0">
                          <a:solidFill>
                            <a:srgbClr val="000000"/>
                          </a:solidFill>
                          <a:latin typeface="-윤고딕320" pitchFamily="18" charset="-127"/>
                          <a:ea typeface="-윤고딕320" pitchFamily="18" charset="-127"/>
                        </a:rPr>
                        <a:t>: </a:t>
                      </a:r>
                      <a:r>
                        <a:rPr lang="ko-KR" altLang="en-US" sz="1400" dirty="0" err="1">
                          <a:solidFill>
                            <a:srgbClr val="000000"/>
                          </a:solidFill>
                          <a:latin typeface="-윤고딕320" pitchFamily="18" charset="-127"/>
                          <a:ea typeface="-윤고딕320" pitchFamily="18" charset="-127"/>
                        </a:rPr>
                        <a:t>이화룡</a:t>
                      </a:r>
                      <a:r>
                        <a:rPr lang="ko-KR" altLang="en-US" sz="1400" dirty="0">
                          <a:solidFill>
                            <a:srgbClr val="000000"/>
                          </a:solidFill>
                          <a:latin typeface="-윤고딕320" pitchFamily="18" charset="-127"/>
                          <a:ea typeface="-윤고딕320" pitchFamily="18" charset="-127"/>
                        </a:rPr>
                        <a:t> 외</a:t>
                      </a:r>
                      <a:r>
                        <a:rPr lang="en-US" altLang="ko-KR" sz="1400" dirty="0">
                          <a:solidFill>
                            <a:srgbClr val="000000"/>
                          </a:solidFill>
                          <a:latin typeface="-윤고딕320" pitchFamily="18" charset="-127"/>
                          <a:ea typeface="-윤고딕320" pitchFamily="18" charset="-127"/>
                        </a:rPr>
                        <a:t>(2008), </a:t>
                      </a:r>
                      <a:r>
                        <a:rPr lang="ko-KR" altLang="en-US" sz="1400" dirty="0">
                          <a:solidFill>
                            <a:srgbClr val="000000"/>
                          </a:solidFill>
                          <a:latin typeface="-윤고딕320" pitchFamily="18" charset="-127"/>
                          <a:ea typeface="-윤고딕320" pitchFamily="18" charset="-127"/>
                        </a:rPr>
                        <a:t>상게서</a:t>
                      </a:r>
                      <a:r>
                        <a:rPr lang="en-US" altLang="ko-KR" sz="1400" dirty="0">
                          <a:solidFill>
                            <a:srgbClr val="000000"/>
                          </a:solidFill>
                          <a:latin typeface="-윤고딕320" pitchFamily="18" charset="-127"/>
                          <a:ea typeface="-윤고딕320" pitchFamily="18" charset="-127"/>
                        </a:rPr>
                        <a:t>, p.66</a:t>
                      </a:r>
                    </a:p>
                  </a:txBody>
                  <a:tcPr marL="64770" marR="64770" marT="17907" marB="17907" anchor="ctr">
                    <a:lnL>
                      <a:noFill/>
                    </a:lnL>
                    <a:lnR>
                      <a:noFill/>
                    </a:lnR>
                    <a:lnT w="21590" cap="flat" cmpd="sng" algn="ctr">
                      <a:solidFill>
                        <a:srgbClr val="000000"/>
                      </a:solidFill>
                      <a:prstDash val="solid"/>
                      <a:round/>
                      <a:headEnd type="none" w="med" len="med"/>
                      <a:tailEnd type="none" w="med" len="med"/>
                    </a:lnT>
                    <a:lnB>
                      <a:noFill/>
                    </a:lnB>
                  </a:tcPr>
                </a:tc>
                <a:tc hMerge="1">
                  <a:txBody>
                    <a:bodyPr/>
                    <a:lstStyle/>
                    <a:p>
                      <a:pPr latinLnBrk="1"/>
                      <a:endParaRPr lang="ko-KR" altLang="en-US"/>
                    </a:p>
                  </a:txBody>
                  <a:tcPr/>
                </a:tc>
                <a:tc hMerge="1">
                  <a:txBody>
                    <a:bodyPr/>
                    <a:lstStyle/>
                    <a:p>
                      <a:pPr latinLnBrk="1"/>
                      <a:endParaRPr lang="ko-KR" altLang="en-US"/>
                    </a:p>
                  </a:txBody>
                  <a:tcPr/>
                </a:tc>
              </a:tr>
            </a:tbl>
          </a:graphicData>
        </a:graphic>
      </p:graphicFrame>
      <p:sp>
        <p:nvSpPr>
          <p:cNvPr id="56321" name="Rectangle 1"/>
          <p:cNvSpPr>
            <a:spLocks noChangeArrowheads="1"/>
          </p:cNvSpPr>
          <p:nvPr/>
        </p:nvSpPr>
        <p:spPr bwMode="auto">
          <a:xfrm>
            <a:off x="0" y="0"/>
            <a:ext cx="10693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0" name="제목 1"/>
          <p:cNvSpPr txBox="1">
            <a:spLocks/>
          </p:cNvSpPr>
          <p:nvPr/>
        </p:nvSpPr>
        <p:spPr bwMode="auto">
          <a:xfrm>
            <a:off x="234471" y="897252"/>
            <a:ext cx="9855200" cy="500063"/>
          </a:xfrm>
          <a:prstGeom prst="rect">
            <a:avLst/>
          </a:prstGeom>
          <a:ln>
            <a:miter lim="800000"/>
            <a:headEnd/>
            <a:tailEnd/>
          </a:ln>
        </p:spPr>
        <p:txBody>
          <a:bodyPr/>
          <a:lstStyle/>
          <a:p>
            <a:pPr>
              <a:defRPr/>
            </a:pPr>
            <a:r>
              <a:rPr lang="en-US" altLang="ko-KR" sz="2800" dirty="0" smtClean="0">
                <a:solidFill>
                  <a:schemeClr val="tx2"/>
                </a:solidFill>
                <a:latin typeface="-윤고딕350" pitchFamily="18" charset="-127"/>
                <a:ea typeface="-윤고딕350" pitchFamily="18" charset="-127"/>
                <a:cs typeface="Arial" pitchFamily="34" charset="0"/>
              </a:rPr>
              <a:t>2</a:t>
            </a:r>
            <a:r>
              <a:rPr kumimoji="0" lang="en-US" altLang="ko-KR" sz="2800" dirty="0" smtClean="0">
                <a:solidFill>
                  <a:schemeClr val="tx2"/>
                </a:solidFill>
                <a:latin typeface="-윤고딕350" pitchFamily="18" charset="-127"/>
                <a:ea typeface="-윤고딕350" pitchFamily="18" charset="-127"/>
                <a:cs typeface="Arial" pitchFamily="34" charset="0"/>
              </a:rPr>
              <a:t>. </a:t>
            </a:r>
            <a:r>
              <a:rPr kumimoji="0" lang="ko-KR" altLang="en-US" sz="2800" dirty="0" smtClean="0">
                <a:solidFill>
                  <a:schemeClr val="tx2"/>
                </a:solidFill>
                <a:latin typeface="-윤고딕350" pitchFamily="18" charset="-127"/>
                <a:ea typeface="-윤고딕350" pitchFamily="18" charset="-127"/>
                <a:cs typeface="Arial" pitchFamily="34" charset="0"/>
              </a:rPr>
              <a:t>미국</a:t>
            </a:r>
            <a:r>
              <a:rPr kumimoji="0" lang="en-US" altLang="ko-KR" sz="2000" dirty="0" smtClean="0">
                <a:solidFill>
                  <a:srgbClr val="0033CC"/>
                </a:solidFill>
                <a:latin typeface="-윤고딕350" pitchFamily="18" charset="-127"/>
                <a:ea typeface="-윤고딕350" pitchFamily="18" charset="-127"/>
                <a:cs typeface="Arial" pitchFamily="34" charset="0"/>
              </a:rPr>
              <a:t>_</a:t>
            </a:r>
            <a:r>
              <a:rPr kumimoji="0" lang="ko-KR" altLang="en-US" sz="2000" dirty="0" smtClean="0">
                <a:solidFill>
                  <a:srgbClr val="0033CC"/>
                </a:solidFill>
                <a:latin typeface="-윤고딕350" pitchFamily="18" charset="-127"/>
                <a:ea typeface="-윤고딕350" pitchFamily="18" charset="-127"/>
                <a:cs typeface="Arial" pitchFamily="34" charset="0"/>
              </a:rPr>
              <a:t>개발영향부담금</a:t>
            </a:r>
            <a:endParaRPr kumimoji="0" lang="ko-KR" altLang="en-US" sz="2000" dirty="0">
              <a:solidFill>
                <a:srgbClr val="0033CC"/>
              </a:solidFill>
              <a:latin typeface="-윤고딕350" pitchFamily="18" charset="-127"/>
              <a:ea typeface="-윤고딕350" pitchFamily="18" charset="-127"/>
            </a:endParaRPr>
          </a:p>
        </p:txBody>
      </p:sp>
      <p:sp>
        <p:nvSpPr>
          <p:cNvPr id="11" name="직사각형 10"/>
          <p:cNvSpPr/>
          <p:nvPr/>
        </p:nvSpPr>
        <p:spPr>
          <a:xfrm>
            <a:off x="650744" y="2864391"/>
            <a:ext cx="9965263" cy="301621"/>
          </a:xfrm>
          <a:prstGeom prst="rect">
            <a:avLst/>
          </a:prstGeom>
        </p:spPr>
        <p:txBody>
          <a:bodyPr wrap="square">
            <a:spAutoFit/>
          </a:bodyPr>
          <a:lstStyle/>
          <a:p>
            <a:pPr marL="268288" indent="-268288">
              <a:lnSpc>
                <a:spcPct val="80000"/>
              </a:lnSpc>
              <a:spcBef>
                <a:spcPct val="20000"/>
              </a:spcBef>
              <a:spcAft>
                <a:spcPts val="600"/>
              </a:spcAft>
            </a:pPr>
            <a:r>
              <a:rPr lang="ko-KR" altLang="en-US" sz="1600" spc="-100" dirty="0" smtClean="0">
                <a:solidFill>
                  <a:srgbClr val="0000FF"/>
                </a:solidFill>
                <a:latin typeface="-윤고딕350" pitchFamily="18" charset="-127"/>
                <a:ea typeface="-윤고딕350" pitchFamily="18" charset="-127"/>
              </a:rPr>
              <a:t>⇒</a:t>
            </a:r>
            <a:r>
              <a:rPr lang="en-US" altLang="ko-KR" sz="1600" spc="-100" dirty="0" smtClean="0">
                <a:solidFill>
                  <a:srgbClr val="0000FF"/>
                </a:solidFill>
                <a:latin typeface="-윤고딕350" pitchFamily="18" charset="-127"/>
                <a:ea typeface="-윤고딕350" pitchFamily="18" charset="-127"/>
              </a:rPr>
              <a:t> </a:t>
            </a:r>
            <a:r>
              <a:rPr lang="ko-KR" altLang="en-US" sz="1600" spc="-100" dirty="0" smtClean="0">
                <a:solidFill>
                  <a:srgbClr val="0000FF"/>
                </a:solidFill>
                <a:latin typeface="-윤고딕350" pitchFamily="18" charset="-127"/>
                <a:ea typeface="-윤고딕350" pitchFamily="18" charset="-127"/>
              </a:rPr>
              <a:t>새로운 기반시설 조성을 위한 재원과 이용 가능한 자금 간의 차이</a:t>
            </a:r>
            <a:r>
              <a:rPr lang="en-US" altLang="ko-KR" sz="1600" spc="-100" dirty="0" smtClean="0">
                <a:solidFill>
                  <a:srgbClr val="0000FF"/>
                </a:solidFill>
                <a:latin typeface="-윤고딕350" pitchFamily="18" charset="-127"/>
                <a:ea typeface="-윤고딕350" pitchFamily="18" charset="-127"/>
              </a:rPr>
              <a:t>(Gap)</a:t>
            </a:r>
            <a:r>
              <a:rPr lang="ko-KR" altLang="en-US" sz="1600" spc="-100" dirty="0" smtClean="0">
                <a:solidFill>
                  <a:srgbClr val="0000FF"/>
                </a:solidFill>
                <a:latin typeface="-윤고딕350" pitchFamily="18" charset="-127"/>
                <a:ea typeface="-윤고딕350" pitchFamily="18" charset="-127"/>
              </a:rPr>
              <a:t>을 줄이기 위한 재정적 제도</a:t>
            </a:r>
            <a:r>
              <a:rPr lang="en-US" altLang="ko-KR" sz="1600" spc="-100" dirty="0" smtClean="0">
                <a:solidFill>
                  <a:srgbClr val="0000FF"/>
                </a:solidFill>
                <a:latin typeface="-윤고딕350" pitchFamily="18" charset="-127"/>
                <a:ea typeface="-윤고딕350" pitchFamily="18" charset="-127"/>
              </a:rPr>
              <a:t>(Financial tool) </a:t>
            </a:r>
            <a:endParaRPr lang="ko-KR" altLang="en-US" sz="1600" spc="-100" dirty="0" smtClean="0">
              <a:solidFill>
                <a:srgbClr val="0000FF"/>
              </a:solidFill>
              <a:latin typeface="-윤고딕350" pitchFamily="18" charset="-127"/>
              <a:ea typeface="-윤고딕350" pitchFamily="18" charset="-127"/>
            </a:endParaRPr>
          </a:p>
        </p:txBody>
      </p:sp>
      <p:sp>
        <p:nvSpPr>
          <p:cNvPr id="12" name="TextBox 11"/>
          <p:cNvSpPr txBox="1"/>
          <p:nvPr/>
        </p:nvSpPr>
        <p:spPr>
          <a:xfrm>
            <a:off x="500103" y="1493589"/>
            <a:ext cx="3286156"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개발영향부담금의 징수 목적 </a:t>
            </a:r>
            <a:endParaRPr lang="ko-KR" altLang="en-US" sz="1800" dirty="0">
              <a:solidFill>
                <a:srgbClr val="4F81BD"/>
              </a:solidFill>
              <a:latin typeface="-윤고딕360" pitchFamily="18" charset="-127"/>
              <a:ea typeface="-윤고딕360" pitchFamily="18" charset="-127"/>
            </a:endParaRPr>
          </a:p>
        </p:txBody>
      </p:sp>
      <p:sp>
        <p:nvSpPr>
          <p:cNvPr id="13" name="직사각형 12"/>
          <p:cNvSpPr/>
          <p:nvPr/>
        </p:nvSpPr>
        <p:spPr>
          <a:xfrm>
            <a:off x="594171" y="1881019"/>
            <a:ext cx="9289603" cy="39185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800"/>
              </a:spcAft>
              <a:buFont typeface="Wingdings" pitchFamily="2" charset="2"/>
              <a:buChar char="§"/>
            </a:pPr>
            <a:r>
              <a:rPr lang="ko-KR" altLang="en-US" sz="1500" spc="-30" dirty="0" smtClean="0">
                <a:solidFill>
                  <a:srgbClr val="C00000"/>
                </a:solidFill>
                <a:latin typeface="-윤고딕340" pitchFamily="18" charset="-127"/>
                <a:ea typeface="-윤고딕340" pitchFamily="18" charset="-127"/>
              </a:rPr>
              <a:t>개발부담금</a:t>
            </a:r>
            <a:r>
              <a:rPr lang="en-US" altLang="ko-KR" sz="1500" spc="-30" dirty="0" smtClean="0">
                <a:solidFill>
                  <a:srgbClr val="C00000"/>
                </a:solidFill>
                <a:latin typeface="-윤고딕340" pitchFamily="18" charset="-127"/>
                <a:ea typeface="-윤고딕340" pitchFamily="18" charset="-127"/>
              </a:rPr>
              <a:t>(Development Fees), </a:t>
            </a:r>
            <a:r>
              <a:rPr lang="ko-KR" altLang="en-US" sz="1500" spc="-30" dirty="0" smtClean="0">
                <a:solidFill>
                  <a:srgbClr val="C00000"/>
                </a:solidFill>
                <a:latin typeface="-윤고딕340" pitchFamily="18" charset="-127"/>
                <a:ea typeface="-윤고딕340" pitchFamily="18" charset="-127"/>
              </a:rPr>
              <a:t>영향부담금</a:t>
            </a:r>
            <a:r>
              <a:rPr lang="en-US" altLang="ko-KR" sz="1500" spc="-30" dirty="0" smtClean="0">
                <a:solidFill>
                  <a:srgbClr val="C00000"/>
                </a:solidFill>
                <a:latin typeface="-윤고딕340" pitchFamily="18" charset="-127"/>
                <a:ea typeface="-윤고딕340" pitchFamily="18" charset="-127"/>
              </a:rPr>
              <a:t>(Impact Fees), </a:t>
            </a:r>
            <a:r>
              <a:rPr lang="ko-KR" altLang="en-US" sz="1500" spc="-30" dirty="0" smtClean="0">
                <a:solidFill>
                  <a:srgbClr val="C00000"/>
                </a:solidFill>
                <a:latin typeface="-윤고딕340" pitchFamily="18" charset="-127"/>
                <a:ea typeface="-윤고딕340" pitchFamily="18" charset="-127"/>
              </a:rPr>
              <a:t>수혜 부과금</a:t>
            </a:r>
            <a:r>
              <a:rPr lang="en-US" altLang="ko-KR" sz="1500" spc="-30" dirty="0" smtClean="0">
                <a:solidFill>
                  <a:srgbClr val="C00000"/>
                </a:solidFill>
                <a:latin typeface="-윤고딕340" pitchFamily="18" charset="-127"/>
                <a:ea typeface="-윤고딕340" pitchFamily="18" charset="-127"/>
              </a:rPr>
              <a:t>(Benefit Assessment) </a:t>
            </a:r>
            <a:r>
              <a:rPr lang="ko-KR" altLang="en-US" sz="1500" spc="-30" dirty="0" smtClean="0">
                <a:solidFill>
                  <a:prstClr val="black"/>
                </a:solidFill>
                <a:latin typeface="-윤고딕320" pitchFamily="18" charset="-127"/>
                <a:ea typeface="-윤고딕320" pitchFamily="18" charset="-127"/>
              </a:rPr>
              <a:t>등으로 불리어 짐 </a:t>
            </a:r>
            <a:endParaRPr lang="en-US" altLang="ko-KR" sz="1500" spc="-30" dirty="0" smtClean="0">
              <a:solidFill>
                <a:prstClr val="black"/>
              </a:solidFill>
              <a:latin typeface="-윤고딕320" pitchFamily="18" charset="-127"/>
              <a:ea typeface="-윤고딕320" pitchFamily="18" charset="-127"/>
            </a:endParaRPr>
          </a:p>
          <a:p>
            <a:pPr marL="188913" indent="-188913" algn="just">
              <a:spcAft>
                <a:spcPts val="1200"/>
              </a:spcAft>
              <a:buFont typeface="Wingdings" pitchFamily="2" charset="2"/>
              <a:buChar char="§"/>
            </a:pPr>
            <a:r>
              <a:rPr lang="ko-KR" altLang="en-US" sz="1500" spc="-30" dirty="0" err="1" smtClean="0">
                <a:solidFill>
                  <a:prstClr val="black"/>
                </a:solidFill>
                <a:latin typeface="-윤고딕320" pitchFamily="18" charset="-127"/>
                <a:ea typeface="-윤고딕320" pitchFamily="18" charset="-127"/>
              </a:rPr>
              <a:t>원인자부담원칙에</a:t>
            </a:r>
            <a:r>
              <a:rPr lang="ko-KR" altLang="en-US" sz="1500" spc="-30" dirty="0" smtClean="0">
                <a:solidFill>
                  <a:prstClr val="black"/>
                </a:solidFill>
                <a:latin typeface="-윤고딕320" pitchFamily="18" charset="-127"/>
                <a:ea typeface="-윤고딕320" pitchFamily="18" charset="-127"/>
              </a:rPr>
              <a:t> 따라 개발지역의 새로운 거주자들에 의한 상∙하수도</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도로</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학교</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도서관</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공원</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그리고 </a:t>
            </a:r>
            <a:r>
              <a:rPr lang="ko-KR" altLang="en-US" sz="1500" spc="-30" dirty="0" err="1" smtClean="0">
                <a:solidFill>
                  <a:prstClr val="black"/>
                </a:solidFill>
                <a:latin typeface="-윤고딕320" pitchFamily="18" charset="-127"/>
                <a:ea typeface="-윤고딕320" pitchFamily="18" charset="-127"/>
              </a:rPr>
              <a:t>레크레이션</a:t>
            </a:r>
            <a:r>
              <a:rPr lang="en-US" altLang="ko-KR" sz="1500" spc="-30" dirty="0" smtClean="0">
                <a:solidFill>
                  <a:prstClr val="black"/>
                </a:solidFill>
                <a:latin typeface="-윤고딕320" pitchFamily="18" charset="-127"/>
                <a:ea typeface="-윤고딕320" pitchFamily="18" charset="-127"/>
              </a:rPr>
              <a:t>(Recreation) </a:t>
            </a:r>
            <a:r>
              <a:rPr lang="ko-KR" altLang="en-US" sz="1500" spc="-30" dirty="0" smtClean="0">
                <a:solidFill>
                  <a:prstClr val="black"/>
                </a:solidFill>
                <a:latin typeface="-윤고딕320" pitchFamily="18" charset="-127"/>
                <a:ea typeface="-윤고딕320" pitchFamily="18" charset="-127"/>
              </a:rPr>
              <a:t>시설의 필요성을 평가하고 헌정 받는 것</a:t>
            </a:r>
            <a:endParaRPr lang="en-US" altLang="ko-KR" sz="1500" spc="-30" dirty="0" smtClean="0">
              <a:solidFill>
                <a:prstClr val="black"/>
              </a:solidFill>
              <a:latin typeface="-윤고딕320" pitchFamily="18" charset="-127"/>
              <a:ea typeface="-윤고딕320" pitchFamily="18" charset="-127"/>
            </a:endParaRPr>
          </a:p>
        </p:txBody>
      </p:sp>
      <p:sp>
        <p:nvSpPr>
          <p:cNvPr id="14" name="TextBox 13"/>
          <p:cNvSpPr txBox="1"/>
          <p:nvPr/>
        </p:nvSpPr>
        <p:spPr>
          <a:xfrm>
            <a:off x="499862" y="3370069"/>
            <a:ext cx="2994409"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개발영향부담금 대상시설 </a:t>
            </a:r>
            <a:endParaRPr lang="ko-KR" altLang="en-US" sz="1800" dirty="0">
              <a:solidFill>
                <a:srgbClr val="4F81BD"/>
              </a:solidFill>
              <a:latin typeface="-윤고딕360" pitchFamily="18" charset="-127"/>
              <a:ea typeface="-윤고딕360" pitchFamily="18" charset="-127"/>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0103" y="1044327"/>
            <a:ext cx="3417602"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개발영향부담금제의 부과원칙 </a:t>
            </a:r>
            <a:endParaRPr lang="ko-KR" altLang="en-US" sz="1800" dirty="0">
              <a:solidFill>
                <a:srgbClr val="4F81BD"/>
              </a:solidFill>
              <a:latin typeface="-윤고딕360" pitchFamily="18" charset="-127"/>
              <a:ea typeface="-윤고딕360" pitchFamily="18" charset="-127"/>
            </a:endParaRPr>
          </a:p>
        </p:txBody>
      </p:sp>
      <p:sp>
        <p:nvSpPr>
          <p:cNvPr id="4" name="직사각형 3"/>
          <p:cNvSpPr/>
          <p:nvPr/>
        </p:nvSpPr>
        <p:spPr>
          <a:xfrm>
            <a:off x="671565" y="1415518"/>
            <a:ext cx="9212210" cy="432048"/>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1200"/>
              </a:spcAft>
              <a:buFont typeface="Wingdings" pitchFamily="2" charset="2"/>
              <a:buChar char="§"/>
            </a:pPr>
            <a:r>
              <a:rPr lang="ko-KR" altLang="en-US" sz="1500" spc="-30" dirty="0" smtClean="0">
                <a:solidFill>
                  <a:srgbClr val="C00000"/>
                </a:solidFill>
                <a:latin typeface="-윤고딕340" pitchFamily="18" charset="-127"/>
                <a:ea typeface="-윤고딕340" pitchFamily="18" charset="-127"/>
              </a:rPr>
              <a:t>합헌적 검증</a:t>
            </a:r>
            <a:r>
              <a:rPr lang="en-US" altLang="ko-KR" sz="1500" spc="-30" dirty="0" smtClean="0">
                <a:solidFill>
                  <a:srgbClr val="C00000"/>
                </a:solidFill>
                <a:latin typeface="-윤고딕340" pitchFamily="18" charset="-127"/>
                <a:ea typeface="-윤고딕340" pitchFamily="18" charset="-127"/>
              </a:rPr>
              <a:t>(Constitutional Tests)</a:t>
            </a:r>
            <a:r>
              <a:rPr lang="ko-KR" altLang="en-US" sz="1500" spc="-30" dirty="0" smtClean="0">
                <a:solidFill>
                  <a:srgbClr val="C00000"/>
                </a:solidFill>
                <a:latin typeface="-윤고딕340" pitchFamily="18" charset="-127"/>
                <a:ea typeface="-윤고딕340" pitchFamily="18" charset="-127"/>
              </a:rPr>
              <a:t>과 논리적 관련성 평가</a:t>
            </a:r>
            <a:r>
              <a:rPr lang="en-US" altLang="ko-KR" sz="1500" spc="-30" dirty="0" smtClean="0">
                <a:solidFill>
                  <a:srgbClr val="C00000"/>
                </a:solidFill>
                <a:latin typeface="-윤고딕340" pitchFamily="18" charset="-127"/>
                <a:ea typeface="-윤고딕340" pitchFamily="18" charset="-127"/>
              </a:rPr>
              <a:t>(Rational Nexus tests)</a:t>
            </a:r>
            <a:r>
              <a:rPr lang="ko-KR" altLang="en-US" sz="1500" spc="-30" dirty="0" smtClean="0">
                <a:solidFill>
                  <a:srgbClr val="C00000"/>
                </a:solidFill>
                <a:latin typeface="-윤고딕340" pitchFamily="18" charset="-127"/>
                <a:ea typeface="-윤고딕340" pitchFamily="18" charset="-127"/>
              </a:rPr>
              <a:t>를 고려</a:t>
            </a:r>
          </a:p>
          <a:p>
            <a:pPr marL="188913" indent="-188913" algn="just">
              <a:spcAft>
                <a:spcPts val="1200"/>
              </a:spcAft>
              <a:buFont typeface="Wingdings" pitchFamily="2" charset="2"/>
              <a:buChar char="§"/>
            </a:pPr>
            <a:endParaRPr lang="en-US" altLang="ko-KR" sz="1500" spc="-30" dirty="0" smtClean="0">
              <a:solidFill>
                <a:schemeClr val="tx1"/>
              </a:solidFill>
              <a:latin typeface="-윤고딕320" pitchFamily="18" charset="-127"/>
              <a:ea typeface="-윤고딕320" pitchFamily="18" charset="-127"/>
            </a:endParaRPr>
          </a:p>
          <a:p>
            <a:pPr marL="188913" indent="-188913" algn="just">
              <a:spcAft>
                <a:spcPts val="1200"/>
              </a:spcAft>
              <a:buFont typeface="Wingdings" pitchFamily="2" charset="2"/>
              <a:buChar char="§"/>
            </a:pPr>
            <a:endParaRPr lang="ko-KR" altLang="en-US" sz="1500" spc="-30" dirty="0" smtClean="0">
              <a:solidFill>
                <a:schemeClr val="tx1"/>
              </a:solidFill>
              <a:latin typeface="-윤고딕320" pitchFamily="18" charset="-127"/>
              <a:ea typeface="-윤고딕320" pitchFamily="18" charset="-127"/>
            </a:endParaRPr>
          </a:p>
        </p:txBody>
      </p:sp>
      <p:sp>
        <p:nvSpPr>
          <p:cNvPr id="5" name="TextBox 7"/>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해외 기부채납관련 제도</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6"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03</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7" name="모서리가 둥근 직사각형 6"/>
          <p:cNvSpPr/>
          <p:nvPr/>
        </p:nvSpPr>
        <p:spPr>
          <a:xfrm>
            <a:off x="715886" y="1908623"/>
            <a:ext cx="4630814" cy="2763738"/>
          </a:xfrm>
          <a:prstGeom prst="roundRect">
            <a:avLst>
              <a:gd name="adj" fmla="val 4791"/>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t" anchorCtr="0"/>
          <a:lstStyle/>
          <a:p>
            <a:pPr algn="ctr"/>
            <a:r>
              <a:rPr lang="ko-KR" altLang="en-US" sz="1800" spc="-150" dirty="0" smtClean="0">
                <a:solidFill>
                  <a:schemeClr val="tx1"/>
                </a:solidFill>
                <a:latin typeface="-윤고딕340" pitchFamily="18" charset="-127"/>
                <a:ea typeface="-윤고딕340" pitchFamily="18" charset="-127"/>
              </a:rPr>
              <a:t>합헌적 검증</a:t>
            </a:r>
            <a:endParaRPr lang="ko-KR" altLang="en-US" sz="1800" spc="-150" dirty="0">
              <a:solidFill>
                <a:schemeClr val="tx1"/>
              </a:solidFill>
              <a:latin typeface="-윤고딕340" pitchFamily="18" charset="-127"/>
              <a:ea typeface="-윤고딕340" pitchFamily="18" charset="-127"/>
            </a:endParaRPr>
          </a:p>
        </p:txBody>
      </p:sp>
      <p:sp>
        <p:nvSpPr>
          <p:cNvPr id="8" name="모서리가 둥근 직사각형 7"/>
          <p:cNvSpPr/>
          <p:nvPr/>
        </p:nvSpPr>
        <p:spPr>
          <a:xfrm>
            <a:off x="767855" y="2340671"/>
            <a:ext cx="4495521" cy="2253768"/>
          </a:xfrm>
          <a:prstGeom prst="roundRect">
            <a:avLst>
              <a:gd name="adj" fmla="val 4643"/>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155575" indent="-155575">
              <a:spcAft>
                <a:spcPts val="1200"/>
              </a:spcAft>
              <a:buClr>
                <a:srgbClr val="990033"/>
              </a:buClr>
              <a:buFont typeface="Wingdings" pitchFamily="2" charset="2"/>
              <a:buChar char="ü"/>
            </a:pPr>
            <a:r>
              <a:rPr lang="ko-KR" altLang="en-US" sz="1600" spc="-150" dirty="0" smtClean="0">
                <a:solidFill>
                  <a:srgbClr val="0000FF"/>
                </a:solidFill>
                <a:latin typeface="-윤고딕340" pitchFamily="18" charset="-127"/>
                <a:ea typeface="-윤고딕340" pitchFamily="18" charset="-127"/>
              </a:rPr>
              <a:t>권리절차</a:t>
            </a:r>
            <a:r>
              <a:rPr lang="en-US" altLang="ko-KR" sz="1600" spc="-150" dirty="0" smtClean="0">
                <a:solidFill>
                  <a:srgbClr val="0000FF"/>
                </a:solidFill>
                <a:latin typeface="-윤고딕340" pitchFamily="18" charset="-127"/>
                <a:ea typeface="-윤고딕340" pitchFamily="18" charset="-127"/>
              </a:rPr>
              <a:t>(Due Process), </a:t>
            </a:r>
            <a:r>
              <a:rPr lang="ko-KR" altLang="en-US" sz="1600" spc="-150" dirty="0" err="1" smtClean="0">
                <a:solidFill>
                  <a:srgbClr val="0000FF"/>
                </a:solidFill>
                <a:latin typeface="-윤고딕340" pitchFamily="18" charset="-127"/>
                <a:ea typeface="-윤고딕340" pitchFamily="18" charset="-127"/>
              </a:rPr>
              <a:t>공평성</a:t>
            </a:r>
            <a:r>
              <a:rPr lang="en-US" altLang="ko-KR" sz="1600" spc="-150" dirty="0" smtClean="0">
                <a:solidFill>
                  <a:srgbClr val="0000FF"/>
                </a:solidFill>
                <a:latin typeface="-윤고딕340" pitchFamily="18" charset="-127"/>
                <a:ea typeface="-윤고딕340" pitchFamily="18" charset="-127"/>
              </a:rPr>
              <a:t>(Equal Protection), </a:t>
            </a:r>
            <a:r>
              <a:rPr lang="ko-KR" altLang="en-US" sz="1600" spc="-150" dirty="0" smtClean="0">
                <a:solidFill>
                  <a:srgbClr val="0000FF"/>
                </a:solidFill>
                <a:latin typeface="-윤고딕340" pitchFamily="18" charset="-127"/>
                <a:ea typeface="-윤고딕340" pitchFamily="18" charset="-127"/>
              </a:rPr>
              <a:t>수용</a:t>
            </a:r>
            <a:r>
              <a:rPr lang="en-US" altLang="ko-KR" sz="1600" spc="-150" dirty="0" smtClean="0">
                <a:solidFill>
                  <a:srgbClr val="0000FF"/>
                </a:solidFill>
                <a:latin typeface="-윤고딕340" pitchFamily="18" charset="-127"/>
                <a:ea typeface="-윤고딕340" pitchFamily="18" charset="-127"/>
              </a:rPr>
              <a:t>(Taking)</a:t>
            </a:r>
            <a:r>
              <a:rPr lang="ko-KR" altLang="en-US" sz="1600" spc="-150" dirty="0" smtClean="0">
                <a:solidFill>
                  <a:srgbClr val="0000FF"/>
                </a:solidFill>
                <a:latin typeface="-윤고딕340" pitchFamily="18" charset="-127"/>
                <a:ea typeface="-윤고딕340" pitchFamily="18" charset="-127"/>
              </a:rPr>
              <a:t>의 원칙</a:t>
            </a:r>
            <a:r>
              <a:rPr lang="ko-KR" altLang="en-US" sz="1600" spc="-150" dirty="0" smtClean="0">
                <a:solidFill>
                  <a:schemeClr val="tx1"/>
                </a:solidFill>
                <a:latin typeface="-윤고딕330" pitchFamily="18" charset="-127"/>
                <a:ea typeface="-윤고딕330" pitchFamily="18" charset="-127"/>
              </a:rPr>
              <a:t>에 따라 이루어짐</a:t>
            </a:r>
            <a:endParaRPr lang="en-US" altLang="ko-KR" sz="1600" spc="-150" dirty="0" smtClean="0">
              <a:solidFill>
                <a:schemeClr val="tx1"/>
              </a:solidFill>
              <a:latin typeface="-윤고딕330" pitchFamily="18" charset="-127"/>
              <a:ea typeface="-윤고딕330" pitchFamily="18" charset="-127"/>
            </a:endParaRPr>
          </a:p>
          <a:p>
            <a:pPr marL="155575" indent="-155575">
              <a:spcAft>
                <a:spcPts val="1200"/>
              </a:spcAft>
              <a:buClr>
                <a:srgbClr val="990033"/>
              </a:buClr>
            </a:pPr>
            <a:r>
              <a:rPr lang="ko-KR" altLang="en-US" sz="1400" spc="-150" dirty="0" smtClean="0">
                <a:solidFill>
                  <a:schemeClr val="tx1"/>
                </a:solidFill>
                <a:latin typeface="-윤고딕330" pitchFamily="18" charset="-127"/>
                <a:ea typeface="-윤고딕330" pitchFamily="18" charset="-127"/>
              </a:rPr>
              <a:t> </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권리절차 </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부담금은 세금과 같은 수입수단이 아닌 요금</a:t>
            </a:r>
            <a:r>
              <a:rPr lang="en-US" altLang="ko-KR" sz="1400" spc="-150" dirty="0" smtClean="0">
                <a:solidFill>
                  <a:schemeClr val="tx1"/>
                </a:solidFill>
                <a:latin typeface="-윤고딕330" pitchFamily="18" charset="-127"/>
                <a:ea typeface="-윤고딕330" pitchFamily="18" charset="-127"/>
              </a:rPr>
              <a:t>(Fee)</a:t>
            </a:r>
            <a:r>
              <a:rPr lang="ko-KR" altLang="en-US" sz="1400" spc="-150" dirty="0" smtClean="0">
                <a:solidFill>
                  <a:schemeClr val="tx1"/>
                </a:solidFill>
                <a:latin typeface="-윤고딕330" pitchFamily="18" charset="-127"/>
                <a:ea typeface="-윤고딕330" pitchFamily="18" charset="-127"/>
              </a:rPr>
              <a:t>으로써</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지방정부가 이를 수행 할 수 있는 권리가 명백해야 함</a:t>
            </a:r>
            <a:endParaRPr lang="en-US" altLang="ko-KR" sz="1400" spc="-150" dirty="0" smtClean="0">
              <a:solidFill>
                <a:schemeClr val="tx1"/>
              </a:solidFill>
              <a:latin typeface="-윤고딕330" pitchFamily="18" charset="-127"/>
              <a:ea typeface="-윤고딕330" pitchFamily="18" charset="-127"/>
            </a:endParaRPr>
          </a:p>
          <a:p>
            <a:pPr marL="155575" indent="-155575">
              <a:spcAft>
                <a:spcPts val="1200"/>
              </a:spcAft>
              <a:buClr>
                <a:srgbClr val="990033"/>
              </a:buClr>
            </a:pPr>
            <a:r>
              <a:rPr lang="ko-KR" altLang="en-US" sz="1400" spc="-150" dirty="0" smtClean="0">
                <a:solidFill>
                  <a:schemeClr val="tx1"/>
                </a:solidFill>
                <a:latin typeface="-윤고딕330" pitchFamily="18" charset="-127"/>
                <a:ea typeface="-윤고딕330" pitchFamily="18" charset="-127"/>
              </a:rPr>
              <a:t> </a:t>
            </a:r>
            <a:r>
              <a:rPr lang="en-US" altLang="ko-KR" sz="1400" spc="-150" dirty="0" smtClean="0">
                <a:solidFill>
                  <a:schemeClr val="tx1"/>
                </a:solidFill>
                <a:latin typeface="-윤고딕330" pitchFamily="18" charset="-127"/>
                <a:ea typeface="-윤고딕330" pitchFamily="18" charset="-127"/>
              </a:rPr>
              <a:t>- </a:t>
            </a:r>
            <a:r>
              <a:rPr lang="ko-KR" altLang="en-US" sz="1400" spc="-150" dirty="0" err="1" smtClean="0">
                <a:solidFill>
                  <a:schemeClr val="tx1"/>
                </a:solidFill>
                <a:latin typeface="-윤고딕330" pitchFamily="18" charset="-127"/>
                <a:ea typeface="-윤고딕330" pitchFamily="18" charset="-127"/>
              </a:rPr>
              <a:t>공평성</a:t>
            </a:r>
            <a:r>
              <a:rPr lang="ko-KR" altLang="en-US" sz="1400" spc="-150" dirty="0" smtClean="0">
                <a:solidFill>
                  <a:schemeClr val="tx1"/>
                </a:solidFill>
                <a:latin typeface="-윤고딕330" pitchFamily="18" charset="-127"/>
                <a:ea typeface="-윤고딕330" pitchFamily="18" charset="-127"/>
              </a:rPr>
              <a:t> </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모든 지역에 적용되어야 함</a:t>
            </a:r>
            <a:endParaRPr lang="en-US" altLang="ko-KR" sz="1400" spc="-150" dirty="0" smtClean="0">
              <a:solidFill>
                <a:schemeClr val="tx1"/>
              </a:solidFill>
              <a:latin typeface="-윤고딕330" pitchFamily="18" charset="-127"/>
              <a:ea typeface="-윤고딕330" pitchFamily="18" charset="-127"/>
            </a:endParaRPr>
          </a:p>
          <a:p>
            <a:pPr marL="155575" indent="-155575">
              <a:spcAft>
                <a:spcPts val="1200"/>
              </a:spcAft>
              <a:buClr>
                <a:srgbClr val="990033"/>
              </a:buClr>
            </a:pPr>
            <a:r>
              <a:rPr lang="ko-KR" altLang="en-US" sz="1400" spc="-150" dirty="0" smtClean="0">
                <a:solidFill>
                  <a:schemeClr val="tx1"/>
                </a:solidFill>
                <a:latin typeface="-윤고딕330" pitchFamily="18" charset="-127"/>
                <a:ea typeface="-윤고딕330" pitchFamily="18" charset="-127"/>
              </a:rPr>
              <a:t> </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수용 </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개인 재산의 수용은 반드시 보상되어야 함</a:t>
            </a:r>
          </a:p>
        </p:txBody>
      </p:sp>
      <p:sp>
        <p:nvSpPr>
          <p:cNvPr id="9" name="모서리가 둥근 직사각형 8"/>
          <p:cNvSpPr/>
          <p:nvPr/>
        </p:nvSpPr>
        <p:spPr>
          <a:xfrm>
            <a:off x="5468414" y="1908423"/>
            <a:ext cx="4630814" cy="2763738"/>
          </a:xfrm>
          <a:prstGeom prst="roundRect">
            <a:avLst>
              <a:gd name="adj" fmla="val 4791"/>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t" anchorCtr="0"/>
          <a:lstStyle/>
          <a:p>
            <a:pPr algn="ctr"/>
            <a:r>
              <a:rPr lang="ko-KR" altLang="en-US" sz="1800" spc="-150" dirty="0" smtClean="0">
                <a:solidFill>
                  <a:schemeClr val="tx1"/>
                </a:solidFill>
                <a:latin typeface="-윤고딕340" pitchFamily="18" charset="-127"/>
                <a:ea typeface="-윤고딕340" pitchFamily="18" charset="-127"/>
              </a:rPr>
              <a:t>논리적 관련성 평가</a:t>
            </a:r>
            <a:endParaRPr lang="ko-KR" altLang="en-US" sz="1800" spc="-150" dirty="0">
              <a:solidFill>
                <a:schemeClr val="tx1"/>
              </a:solidFill>
              <a:latin typeface="-윤고딕340" pitchFamily="18" charset="-127"/>
              <a:ea typeface="-윤고딕340" pitchFamily="18" charset="-127"/>
            </a:endParaRPr>
          </a:p>
        </p:txBody>
      </p:sp>
      <p:sp>
        <p:nvSpPr>
          <p:cNvPr id="10" name="모서리가 둥근 직사각형 9"/>
          <p:cNvSpPr/>
          <p:nvPr/>
        </p:nvSpPr>
        <p:spPr>
          <a:xfrm>
            <a:off x="5520383" y="2340470"/>
            <a:ext cx="4495521" cy="2253831"/>
          </a:xfrm>
          <a:prstGeom prst="roundRect">
            <a:avLst>
              <a:gd name="adj" fmla="val 5418"/>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155575" indent="-155575">
              <a:spcAft>
                <a:spcPts val="800"/>
              </a:spcAft>
              <a:buClr>
                <a:srgbClr val="990033"/>
              </a:buClr>
              <a:buFont typeface="Wingdings" pitchFamily="2" charset="2"/>
              <a:buChar char="ü"/>
            </a:pPr>
            <a:r>
              <a:rPr lang="ko-KR" altLang="en-US" sz="1600" spc="-150" dirty="0" smtClean="0">
                <a:solidFill>
                  <a:srgbClr val="0000FF"/>
                </a:solidFill>
                <a:latin typeface="-윤고딕340" pitchFamily="18" charset="-127"/>
                <a:ea typeface="-윤고딕340" pitchFamily="18" charset="-127"/>
              </a:rPr>
              <a:t>필요성 평가</a:t>
            </a:r>
            <a:r>
              <a:rPr lang="en-US" altLang="ko-KR" sz="1600" spc="-150" dirty="0" smtClean="0">
                <a:solidFill>
                  <a:srgbClr val="0000FF"/>
                </a:solidFill>
                <a:latin typeface="-윤고딕340" pitchFamily="18" charset="-127"/>
                <a:ea typeface="-윤고딕340" pitchFamily="18" charset="-127"/>
              </a:rPr>
              <a:t>(need test), </a:t>
            </a:r>
            <a:r>
              <a:rPr lang="ko-KR" altLang="en-US" sz="1600" spc="-150" dirty="0" smtClean="0">
                <a:solidFill>
                  <a:srgbClr val="0000FF"/>
                </a:solidFill>
                <a:latin typeface="-윤고딕340" pitchFamily="18" charset="-127"/>
                <a:ea typeface="-윤고딕340" pitchFamily="18" charset="-127"/>
              </a:rPr>
              <a:t>균형성 평가</a:t>
            </a:r>
            <a:r>
              <a:rPr lang="en-US" altLang="ko-KR" sz="1600" spc="-150" dirty="0" smtClean="0">
                <a:solidFill>
                  <a:srgbClr val="0000FF"/>
                </a:solidFill>
                <a:latin typeface="-윤고딕340" pitchFamily="18" charset="-127"/>
                <a:ea typeface="-윤고딕340" pitchFamily="18" charset="-127"/>
              </a:rPr>
              <a:t>(proportionality test), </a:t>
            </a:r>
            <a:r>
              <a:rPr lang="ko-KR" altLang="en-US" sz="1600" spc="-150" dirty="0" smtClean="0">
                <a:solidFill>
                  <a:srgbClr val="0000FF"/>
                </a:solidFill>
                <a:latin typeface="-윤고딕340" pitchFamily="18" charset="-127"/>
                <a:ea typeface="-윤고딕340" pitchFamily="18" charset="-127"/>
              </a:rPr>
              <a:t>수혜 검증</a:t>
            </a:r>
            <a:r>
              <a:rPr lang="en-US" altLang="ko-KR" sz="1600" spc="-150" dirty="0" smtClean="0">
                <a:solidFill>
                  <a:srgbClr val="0000FF"/>
                </a:solidFill>
                <a:latin typeface="-윤고딕340" pitchFamily="18" charset="-127"/>
                <a:ea typeface="-윤고딕340" pitchFamily="18" charset="-127"/>
              </a:rPr>
              <a:t>(benefit test)</a:t>
            </a:r>
            <a:r>
              <a:rPr lang="ko-KR" altLang="en-US" sz="1600" spc="-150" dirty="0" smtClean="0">
                <a:solidFill>
                  <a:schemeClr val="tx1"/>
                </a:solidFill>
                <a:latin typeface="-윤고딕330" pitchFamily="18" charset="-127"/>
                <a:ea typeface="-윤고딕330" pitchFamily="18" charset="-127"/>
              </a:rPr>
              <a:t>의 논리적 관련성 평가</a:t>
            </a:r>
            <a:endParaRPr lang="en-US" altLang="ko-KR" sz="1600" spc="-150" dirty="0" smtClean="0">
              <a:solidFill>
                <a:schemeClr val="tx1"/>
              </a:solidFill>
              <a:latin typeface="-윤고딕330" pitchFamily="18" charset="-127"/>
              <a:ea typeface="-윤고딕330" pitchFamily="18" charset="-127"/>
            </a:endParaRPr>
          </a:p>
          <a:p>
            <a:pPr marL="155575" indent="-155575">
              <a:spcAft>
                <a:spcPts val="800"/>
              </a:spcAft>
              <a:buClr>
                <a:srgbClr val="990033"/>
              </a:buClr>
            </a:pPr>
            <a:r>
              <a:rPr lang="ko-KR" altLang="en-US" sz="1400" spc="-150" dirty="0" smtClean="0">
                <a:solidFill>
                  <a:schemeClr val="tx1"/>
                </a:solidFill>
                <a:latin typeface="-윤고딕330" pitchFamily="18" charset="-127"/>
                <a:ea typeface="-윤고딕330" pitchFamily="18" charset="-127"/>
              </a:rPr>
              <a:t> </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필요성 평가 </a:t>
            </a:r>
            <a:r>
              <a:rPr lang="en-US" altLang="ko-KR" sz="1400" spc="-150" dirty="0" smtClean="0">
                <a:solidFill>
                  <a:schemeClr val="tx1"/>
                </a:solidFill>
                <a:latin typeface="-윤고딕330" pitchFamily="18" charset="-127"/>
                <a:ea typeface="-윤고딕330" pitchFamily="18" charset="-127"/>
              </a:rPr>
              <a:t>:</a:t>
            </a:r>
            <a:r>
              <a:rPr lang="ko-KR" altLang="en-US" sz="1400" spc="-150" dirty="0" smtClean="0">
                <a:solidFill>
                  <a:schemeClr val="tx1"/>
                </a:solidFill>
                <a:latin typeface="-윤고딕330" pitchFamily="18" charset="-127"/>
                <a:ea typeface="-윤고딕330" pitchFamily="18" charset="-127"/>
              </a:rPr>
              <a:t> 새로운 개발사업으로 인한 추가 기반시설의 필요성 간의 논리적 관련성을 평가</a:t>
            </a:r>
          </a:p>
          <a:p>
            <a:pPr marL="155575" indent="-155575">
              <a:spcAft>
                <a:spcPts val="800"/>
              </a:spcAft>
              <a:buClr>
                <a:srgbClr val="990033"/>
              </a:buClr>
            </a:pPr>
            <a:r>
              <a:rPr lang="en-US" altLang="ko-KR" sz="1400" spc="-150" dirty="0" smtClean="0">
                <a:solidFill>
                  <a:schemeClr val="tx1"/>
                </a:solidFill>
                <a:latin typeface="-윤고딕330" pitchFamily="18" charset="-127"/>
                <a:ea typeface="-윤고딕330" pitchFamily="18" charset="-127"/>
              </a:rPr>
              <a:t> - </a:t>
            </a:r>
            <a:r>
              <a:rPr lang="ko-KR" altLang="en-US" sz="1400" spc="-150" dirty="0" smtClean="0">
                <a:solidFill>
                  <a:schemeClr val="tx1"/>
                </a:solidFill>
                <a:latin typeface="-윤고딕330" pitchFamily="18" charset="-127"/>
                <a:ea typeface="-윤고딕330" pitchFamily="18" charset="-127"/>
              </a:rPr>
              <a:t>균형성 평가 </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개발사업으로 야기되는 기반시설 조성</a:t>
            </a:r>
            <a:r>
              <a:rPr lang="en-US" altLang="ko-KR" sz="1400" spc="-150" dirty="0" smtClean="0">
                <a:solidFill>
                  <a:schemeClr val="tx1"/>
                </a:solidFill>
                <a:latin typeface="-윤고딕330" pitchFamily="18" charset="-127"/>
                <a:ea typeface="-윤고딕330" pitchFamily="18" charset="-127"/>
              </a:rPr>
              <a:t>·</a:t>
            </a:r>
            <a:r>
              <a:rPr lang="ko-KR" altLang="en-US" sz="1400" spc="-150" dirty="0" smtClean="0">
                <a:solidFill>
                  <a:schemeClr val="tx1"/>
                </a:solidFill>
                <a:latin typeface="-윤고딕330" pitchFamily="18" charset="-127"/>
                <a:ea typeface="-윤고딕330" pitchFamily="18" charset="-127"/>
              </a:rPr>
              <a:t>설치비용과 개발영향부담금간의 균형성을 평가하고 배분에 관하여 평가</a:t>
            </a:r>
          </a:p>
          <a:p>
            <a:pPr marL="155575" indent="-155575">
              <a:spcAft>
                <a:spcPts val="800"/>
              </a:spcAft>
              <a:buClr>
                <a:srgbClr val="990033"/>
              </a:buClr>
            </a:pPr>
            <a:r>
              <a:rPr lang="ko-KR" altLang="en-US" sz="1400" spc="-150" dirty="0" smtClean="0">
                <a:solidFill>
                  <a:schemeClr val="tx1"/>
                </a:solidFill>
                <a:latin typeface="-윤고딕330" pitchFamily="18" charset="-127"/>
                <a:ea typeface="-윤고딕330" pitchFamily="18" charset="-127"/>
              </a:rPr>
              <a:t> </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수혜 검증 </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징수된 부담금의 지출이 개발지역에 실질적이 이익이 되도록 지출되었는지 여부를 검증</a:t>
            </a:r>
          </a:p>
        </p:txBody>
      </p:sp>
      <p:sp>
        <p:nvSpPr>
          <p:cNvPr id="11" name="TextBox 10"/>
          <p:cNvSpPr txBox="1"/>
          <p:nvPr/>
        </p:nvSpPr>
        <p:spPr>
          <a:xfrm>
            <a:off x="494760" y="4871902"/>
            <a:ext cx="2994409"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개발영향부담금제의 운영 </a:t>
            </a:r>
            <a:endParaRPr lang="ko-KR" altLang="en-US" sz="1800" dirty="0">
              <a:solidFill>
                <a:srgbClr val="4F81BD"/>
              </a:solidFill>
              <a:latin typeface="-윤고딕360" pitchFamily="18" charset="-127"/>
              <a:ea typeface="-윤고딕360" pitchFamily="18" charset="-127"/>
            </a:endParaRPr>
          </a:p>
        </p:txBody>
      </p:sp>
      <p:sp>
        <p:nvSpPr>
          <p:cNvPr id="12" name="직사각형 11"/>
          <p:cNvSpPr/>
          <p:nvPr/>
        </p:nvSpPr>
        <p:spPr>
          <a:xfrm>
            <a:off x="666222" y="5243093"/>
            <a:ext cx="9433006" cy="432048"/>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6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도시특성에 따라 </a:t>
            </a:r>
            <a:r>
              <a:rPr lang="ko-KR" altLang="en-US" sz="1500" spc="-30" dirty="0" smtClean="0">
                <a:solidFill>
                  <a:srgbClr val="C00000"/>
                </a:solidFill>
                <a:latin typeface="-윤고딕340" pitchFamily="18" charset="-127"/>
                <a:ea typeface="-윤고딕340" pitchFamily="18" charset="-127"/>
              </a:rPr>
              <a:t>부과지역을 지정하거나 구역별로 기반시설 서비스 수준에 따라 다르게 부과</a:t>
            </a:r>
            <a:r>
              <a:rPr lang="ko-KR" altLang="en-US" sz="1500" spc="-30" dirty="0" smtClean="0">
                <a:solidFill>
                  <a:schemeClr val="tx1"/>
                </a:solidFill>
                <a:latin typeface="-윤고딕320" pitchFamily="18" charset="-127"/>
                <a:ea typeface="-윤고딕320" pitchFamily="18" charset="-127"/>
              </a:rPr>
              <a:t>되기도 함 </a:t>
            </a:r>
            <a:endParaRPr lang="en-US" altLang="ko-KR" sz="1500" spc="-30" dirty="0" smtClean="0">
              <a:solidFill>
                <a:schemeClr val="tx1"/>
              </a:solidFill>
              <a:latin typeface="-윤고딕320" pitchFamily="18" charset="-127"/>
              <a:ea typeface="-윤고딕320" pitchFamily="18" charset="-127"/>
            </a:endParaRPr>
          </a:p>
          <a:p>
            <a:pPr marL="188913" indent="-188913" algn="just">
              <a:spcAft>
                <a:spcPts val="6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재정부서에서는 개발영향부담금의 세입을 다른 세입과는 별도로 분리하여 운영</a:t>
            </a:r>
          </a:p>
          <a:p>
            <a:pPr marL="188913" indent="-188913" algn="just">
              <a:spcAft>
                <a:spcPts val="600"/>
              </a:spcAft>
              <a:buFont typeface="Wingdings" pitchFamily="2" charset="2"/>
              <a:buChar char="§"/>
            </a:pPr>
            <a:endParaRPr lang="en-US" altLang="ko-KR" sz="1500" spc="-30" dirty="0" smtClean="0">
              <a:solidFill>
                <a:schemeClr val="tx1"/>
              </a:solidFill>
              <a:latin typeface="-윤고딕320" pitchFamily="18" charset="-127"/>
              <a:ea typeface="-윤고딕320" pitchFamily="18" charset="-127"/>
            </a:endParaRPr>
          </a:p>
          <a:p>
            <a:pPr marL="188913" indent="-188913" algn="just">
              <a:spcAft>
                <a:spcPts val="600"/>
              </a:spcAft>
              <a:buFont typeface="Wingdings" pitchFamily="2" charset="2"/>
              <a:buChar char="§"/>
            </a:pPr>
            <a:endParaRPr lang="ko-KR" altLang="en-US" sz="1500" spc="-30" dirty="0" smtClean="0">
              <a:solidFill>
                <a:schemeClr val="tx1"/>
              </a:solidFill>
              <a:latin typeface="-윤고딕320" pitchFamily="18" charset="-127"/>
              <a:ea typeface="-윤고딕320" pitchFamily="18" charset="-127"/>
            </a:endParaRPr>
          </a:p>
        </p:txBody>
      </p:sp>
      <p:sp>
        <p:nvSpPr>
          <p:cNvPr id="13"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22</a:t>
            </a:fld>
            <a:endParaRPr lang="ko-KR" altLang="en-US">
              <a:solidFill>
                <a:prstClr val="white"/>
              </a:solidFill>
            </a:endParaRPr>
          </a:p>
        </p:txBody>
      </p:sp>
      <p:sp>
        <p:nvSpPr>
          <p:cNvPr id="14" name="TextBox 13"/>
          <p:cNvSpPr txBox="1"/>
          <p:nvPr/>
        </p:nvSpPr>
        <p:spPr>
          <a:xfrm>
            <a:off x="499532" y="6084887"/>
            <a:ext cx="3840795"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개발영향부담금제와 인센티브제도 </a:t>
            </a:r>
            <a:endParaRPr lang="ko-KR" altLang="en-US" sz="1800" dirty="0">
              <a:solidFill>
                <a:srgbClr val="4F81BD"/>
              </a:solidFill>
              <a:latin typeface="-윤고딕360" pitchFamily="18" charset="-127"/>
              <a:ea typeface="-윤고딕360" pitchFamily="18" charset="-127"/>
            </a:endParaRPr>
          </a:p>
        </p:txBody>
      </p:sp>
      <p:sp>
        <p:nvSpPr>
          <p:cNvPr id="15" name="직사각형 14"/>
          <p:cNvSpPr/>
          <p:nvPr/>
        </p:nvSpPr>
        <p:spPr>
          <a:xfrm>
            <a:off x="670994" y="6456078"/>
            <a:ext cx="9433006" cy="432048"/>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600"/>
              </a:spcAft>
              <a:buFont typeface="Wingdings" pitchFamily="2" charset="2"/>
              <a:buChar char="§"/>
            </a:pPr>
            <a:r>
              <a:rPr lang="ko-KR" altLang="en-US" sz="1500" spc="-30" dirty="0" smtClean="0">
                <a:solidFill>
                  <a:schemeClr val="tx1"/>
                </a:solidFill>
                <a:latin typeface="-윤고딕320" pitchFamily="18" charset="-127"/>
                <a:ea typeface="-윤고딕320" pitchFamily="18" charset="-127"/>
              </a:rPr>
              <a:t>인센티브제도는 </a:t>
            </a:r>
            <a:r>
              <a:rPr lang="ko-KR" altLang="en-US" sz="1500" spc="-30" dirty="0" smtClean="0">
                <a:solidFill>
                  <a:srgbClr val="C00000"/>
                </a:solidFill>
                <a:latin typeface="-윤고딕340" pitchFamily="18" charset="-127"/>
                <a:ea typeface="-윤고딕340" pitchFamily="18" charset="-127"/>
              </a:rPr>
              <a:t>국내의 기부채납제도와는 다르게 개발영향에 의한 부담금과 인센티브가 별개로 운영</a:t>
            </a:r>
            <a:endParaRPr lang="en-US" altLang="ko-KR" sz="1500" spc="-30" dirty="0" smtClean="0">
              <a:solidFill>
                <a:srgbClr val="C00000"/>
              </a:solidFill>
              <a:latin typeface="-윤고딕340" pitchFamily="18" charset="-127"/>
              <a:ea typeface="-윤고딕340" pitchFamily="18" charset="-127"/>
            </a:endParaRPr>
          </a:p>
          <a:p>
            <a:pPr marL="188913" indent="-188913" algn="just">
              <a:spcAft>
                <a:spcPts val="600"/>
              </a:spcAft>
            </a:pPr>
            <a:r>
              <a:rPr lang="en-US" altLang="ko-KR" sz="1500" spc="-30" dirty="0" smtClean="0">
                <a:solidFill>
                  <a:schemeClr val="tx1"/>
                </a:solidFill>
                <a:latin typeface="-윤고딕320" pitchFamily="18" charset="-127"/>
                <a:ea typeface="-윤고딕320" pitchFamily="18" charset="-127"/>
              </a:rPr>
              <a:t> - </a:t>
            </a:r>
            <a:r>
              <a:rPr lang="ko-KR" altLang="en-US" sz="1500" spc="-30" dirty="0" smtClean="0">
                <a:solidFill>
                  <a:schemeClr val="tx1"/>
                </a:solidFill>
                <a:latin typeface="-윤고딕320" pitchFamily="18" charset="-127"/>
                <a:ea typeface="-윤고딕320" pitchFamily="18" charset="-127"/>
              </a:rPr>
              <a:t>개발영향부담금은 그 지역의 기반시설확충을 위한 개념이고</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인센티브는 별도로 이용할 수 있는 추가사항으로 분리</a:t>
            </a:r>
          </a:p>
          <a:p>
            <a:pPr marL="188913" indent="-188913" algn="just">
              <a:spcAft>
                <a:spcPts val="600"/>
              </a:spcAft>
              <a:buFont typeface="Wingdings" pitchFamily="2" charset="2"/>
              <a:buChar char="§"/>
            </a:pPr>
            <a:endParaRPr lang="ko-KR" altLang="en-US" sz="1500" spc="-30" dirty="0" smtClean="0">
              <a:solidFill>
                <a:schemeClr val="tx1"/>
              </a:solidFill>
              <a:latin typeface="-윤고딕320" pitchFamily="18" charset="-127"/>
              <a:ea typeface="-윤고딕320" pitchFamily="18" charset="-127"/>
            </a:endParaRPr>
          </a:p>
          <a:p>
            <a:pPr marL="188913" indent="-188913" algn="just">
              <a:spcAft>
                <a:spcPts val="600"/>
              </a:spcAft>
              <a:buFont typeface="Wingdings" pitchFamily="2" charset="2"/>
              <a:buChar char="§"/>
            </a:pPr>
            <a:endParaRPr lang="en-US" altLang="ko-KR" sz="1500" spc="-30" dirty="0" smtClean="0">
              <a:solidFill>
                <a:schemeClr val="tx1"/>
              </a:solidFill>
              <a:latin typeface="-윤고딕320" pitchFamily="18" charset="-127"/>
              <a:ea typeface="-윤고딕320" pitchFamily="18" charset="-127"/>
            </a:endParaRPr>
          </a:p>
          <a:p>
            <a:pPr marL="188913" indent="-188913" algn="just">
              <a:spcAft>
                <a:spcPts val="600"/>
              </a:spcAft>
              <a:buFont typeface="Wingdings" pitchFamily="2" charset="2"/>
              <a:buChar char="§"/>
            </a:pPr>
            <a:endParaRPr lang="ko-KR" altLang="en-US" sz="1500" spc="-30" dirty="0" smtClean="0">
              <a:solidFill>
                <a:schemeClr val="tx1"/>
              </a:solidFill>
              <a:latin typeface="-윤고딕320" pitchFamily="18" charset="-127"/>
              <a:ea typeface="-윤고딕320" pitchFamily="18" charset="-127"/>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_x81724040" descr="EMB00000a9c0b37"/>
          <p:cNvPicPr>
            <a:picLocks noChangeAspect="1" noChangeArrowheads="1"/>
          </p:cNvPicPr>
          <p:nvPr/>
        </p:nvPicPr>
        <p:blipFill>
          <a:blip r:embed="rId2" cstate="print"/>
          <a:srcRect/>
          <a:stretch>
            <a:fillRect/>
          </a:stretch>
        </p:blipFill>
        <p:spPr bwMode="auto">
          <a:xfrm>
            <a:off x="1324730" y="5148783"/>
            <a:ext cx="8198434" cy="2232248"/>
          </a:xfrm>
          <a:prstGeom prst="rect">
            <a:avLst/>
          </a:prstGeom>
          <a:noFill/>
        </p:spPr>
      </p:pic>
      <p:sp>
        <p:nvSpPr>
          <p:cNvPr id="3" name="직사각형 2"/>
          <p:cNvSpPr/>
          <p:nvPr/>
        </p:nvSpPr>
        <p:spPr>
          <a:xfrm>
            <a:off x="666180" y="2308655"/>
            <a:ext cx="9212210" cy="39185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lnSpc>
                <a:spcPct val="120000"/>
              </a:lnSpc>
              <a:spcAft>
                <a:spcPts val="12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개발사업에 의한  이익을 일정 부분 다시 사회에 흡수하기 위해 그 지역</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또는 </a:t>
            </a:r>
            <a:r>
              <a:rPr lang="ko-KR" altLang="en-US" sz="1500" spc="-30" dirty="0" smtClean="0">
                <a:solidFill>
                  <a:srgbClr val="C00000"/>
                </a:solidFill>
                <a:latin typeface="-윤고딕340" pitchFamily="18" charset="-127"/>
                <a:ea typeface="-윤고딕340" pitchFamily="18" charset="-127"/>
              </a:rPr>
              <a:t>이익을 누리는 특정주체에게 개발부담금의 형태로 사업비용의 일부를 부담하도록 하거나</a:t>
            </a:r>
            <a:r>
              <a:rPr lang="en-US" altLang="ko-KR" sz="1500" spc="-30" dirty="0" smtClean="0">
                <a:solidFill>
                  <a:srgbClr val="C00000"/>
                </a:solidFill>
                <a:latin typeface="-윤고딕340" pitchFamily="18" charset="-127"/>
                <a:ea typeface="-윤고딕340" pitchFamily="18" charset="-127"/>
              </a:rPr>
              <a:t>, </a:t>
            </a:r>
            <a:r>
              <a:rPr lang="ko-KR" altLang="en-US" sz="1500" spc="-30" dirty="0" smtClean="0">
                <a:solidFill>
                  <a:srgbClr val="C00000"/>
                </a:solidFill>
                <a:latin typeface="-윤고딕340" pitchFamily="18" charset="-127"/>
                <a:ea typeface="-윤고딕340" pitchFamily="18" charset="-127"/>
              </a:rPr>
              <a:t>기반시설 설치</a:t>
            </a:r>
            <a:r>
              <a:rPr lang="en-US" altLang="ko-KR" sz="1500" spc="-30" dirty="0" smtClean="0">
                <a:solidFill>
                  <a:srgbClr val="C00000"/>
                </a:solidFill>
                <a:latin typeface="-윤고딕340" pitchFamily="18" charset="-127"/>
                <a:ea typeface="-윤고딕340" pitchFamily="18" charset="-127"/>
              </a:rPr>
              <a:t>·</a:t>
            </a:r>
            <a:r>
              <a:rPr lang="ko-KR" altLang="en-US" sz="1500" spc="-30" dirty="0" smtClean="0">
                <a:solidFill>
                  <a:srgbClr val="C00000"/>
                </a:solidFill>
                <a:latin typeface="-윤고딕340" pitchFamily="18" charset="-127"/>
                <a:ea typeface="-윤고딕340" pitchFamily="18" charset="-127"/>
              </a:rPr>
              <a:t>조성을 위해 부담금을 징수</a:t>
            </a:r>
            <a:r>
              <a:rPr lang="ko-KR" altLang="en-US" sz="1500" spc="-30" dirty="0" smtClean="0">
                <a:solidFill>
                  <a:prstClr val="black"/>
                </a:solidFill>
                <a:latin typeface="-윤고딕320" pitchFamily="18" charset="-127"/>
                <a:ea typeface="-윤고딕320" pitchFamily="18" charset="-127"/>
              </a:rPr>
              <a:t>하는데 목적</a:t>
            </a:r>
            <a:endParaRPr lang="en-US" altLang="ko-KR" sz="1500" spc="-30" dirty="0" smtClean="0">
              <a:solidFill>
                <a:prstClr val="black"/>
              </a:solidFill>
              <a:latin typeface="-윤고딕320" pitchFamily="18" charset="-127"/>
              <a:ea typeface="-윤고딕320" pitchFamily="18" charset="-127"/>
            </a:endParaRPr>
          </a:p>
          <a:p>
            <a:pPr marL="188913" indent="-188913" algn="just">
              <a:lnSpc>
                <a:spcPct val="120000"/>
              </a:lnSpc>
              <a:spcAft>
                <a:spcPts val="1200"/>
              </a:spcAft>
              <a:buFont typeface="Wingdings" pitchFamily="2" charset="2"/>
              <a:buChar char="§"/>
            </a:pPr>
            <a:endParaRPr lang="ko-KR" altLang="en-US" sz="1500" spc="-30" dirty="0" smtClean="0">
              <a:solidFill>
                <a:schemeClr val="tx2"/>
              </a:solidFill>
              <a:latin typeface="-윤고딕340" pitchFamily="18" charset="-127"/>
              <a:ea typeface="-윤고딕340" pitchFamily="18" charset="-127"/>
            </a:endParaRPr>
          </a:p>
          <a:p>
            <a:pPr marL="188913" indent="-188913" algn="just">
              <a:lnSpc>
                <a:spcPct val="120000"/>
              </a:lnSpc>
              <a:spcAft>
                <a:spcPts val="8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사전적인 억제조치인 </a:t>
            </a:r>
            <a:r>
              <a:rPr lang="ko-KR" altLang="en-US" sz="1500" spc="-30" dirty="0" smtClean="0">
                <a:solidFill>
                  <a:srgbClr val="C00000"/>
                </a:solidFill>
                <a:latin typeface="-윤고딕340" pitchFamily="18" charset="-127"/>
                <a:ea typeface="-윤고딕340" pitchFamily="18" charset="-127"/>
              </a:rPr>
              <a:t>내부화 제도</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비용을 일부 부담하는 </a:t>
            </a:r>
            <a:r>
              <a:rPr lang="ko-KR" altLang="en-US" sz="1500" spc="-30" dirty="0" smtClean="0">
                <a:solidFill>
                  <a:srgbClr val="C00000"/>
                </a:solidFill>
                <a:latin typeface="-윤고딕340" pitchFamily="18" charset="-127"/>
                <a:ea typeface="-윤고딕340" pitchFamily="18" charset="-127"/>
              </a:rPr>
              <a:t>직접적 환수제도</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조세를 통한 </a:t>
            </a:r>
            <a:r>
              <a:rPr lang="ko-KR" altLang="en-US" sz="1500" spc="-30" dirty="0" smtClean="0">
                <a:solidFill>
                  <a:srgbClr val="C00000"/>
                </a:solidFill>
                <a:latin typeface="-윤고딕340" pitchFamily="18" charset="-127"/>
                <a:ea typeface="-윤고딕340" pitchFamily="18" charset="-127"/>
              </a:rPr>
              <a:t>간접적 환수제도로 구분</a:t>
            </a:r>
            <a:r>
              <a:rPr lang="ko-KR" altLang="en-US" sz="1500" spc="-30" dirty="0" smtClean="0">
                <a:solidFill>
                  <a:prstClr val="black"/>
                </a:solidFill>
                <a:latin typeface="-윤고딕320" pitchFamily="18" charset="-127"/>
                <a:ea typeface="-윤고딕320" pitchFamily="18" charset="-127"/>
              </a:rPr>
              <a:t>됨</a:t>
            </a:r>
            <a:endParaRPr lang="en-US" altLang="ko-KR" sz="1500" spc="-30" dirty="0" smtClean="0">
              <a:solidFill>
                <a:prstClr val="black"/>
              </a:solidFill>
              <a:latin typeface="-윤고딕320" pitchFamily="18" charset="-127"/>
              <a:ea typeface="-윤고딕320" pitchFamily="18" charset="-127"/>
            </a:endParaRPr>
          </a:p>
          <a:p>
            <a:pPr marL="188913" indent="-188913" algn="just">
              <a:lnSpc>
                <a:spcPct val="120000"/>
              </a:lnSpc>
              <a:spcAft>
                <a:spcPts val="6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직접적 환수제도는 </a:t>
            </a:r>
            <a:endParaRPr lang="en-US" altLang="ko-KR" sz="1500" spc="-30" dirty="0" smtClean="0">
              <a:solidFill>
                <a:prstClr val="black"/>
              </a:solidFill>
              <a:latin typeface="-윤고딕320" pitchFamily="18" charset="-127"/>
              <a:ea typeface="-윤고딕320" pitchFamily="18" charset="-127"/>
            </a:endParaRPr>
          </a:p>
          <a:p>
            <a:pPr marL="188913" indent="-188913" algn="just">
              <a:lnSpc>
                <a:spcPct val="120000"/>
              </a:lnSpc>
            </a:pPr>
            <a:r>
              <a:rPr lang="en-US" altLang="ko-KR" sz="1400" spc="-30" dirty="0" smtClean="0">
                <a:solidFill>
                  <a:prstClr val="black"/>
                </a:solidFill>
                <a:latin typeface="-윤고딕320" pitchFamily="18" charset="-127"/>
                <a:ea typeface="-윤고딕320" pitchFamily="18" charset="-127"/>
              </a:rPr>
              <a:t> - </a:t>
            </a:r>
            <a:r>
              <a:rPr lang="ko-KR" altLang="en-US" sz="1400" spc="-30" dirty="0" smtClean="0">
                <a:solidFill>
                  <a:prstClr val="black"/>
                </a:solidFill>
                <a:latin typeface="-윤고딕320" pitchFamily="18" charset="-127"/>
                <a:ea typeface="-윤고딕320" pitchFamily="18" charset="-127"/>
              </a:rPr>
              <a:t>법률에 근거하여 토지 소유자에게 개발이익의 일부를 부담시키는 수익자부담금제도</a:t>
            </a:r>
            <a:endParaRPr lang="en-US" altLang="ko-KR" sz="1400" spc="-30" dirty="0" smtClean="0">
              <a:solidFill>
                <a:prstClr val="black"/>
              </a:solidFill>
              <a:latin typeface="-윤고딕320" pitchFamily="18" charset="-127"/>
              <a:ea typeface="-윤고딕320" pitchFamily="18" charset="-127"/>
            </a:endParaRPr>
          </a:p>
          <a:p>
            <a:pPr marL="188913" indent="-188913" algn="just">
              <a:lnSpc>
                <a:spcPct val="120000"/>
              </a:lnSpc>
            </a:pPr>
            <a:r>
              <a:rPr lang="en-US" altLang="ko-KR" sz="1400" spc="-30" dirty="0" smtClean="0">
                <a:solidFill>
                  <a:prstClr val="black"/>
                </a:solidFill>
                <a:latin typeface="-윤고딕320" pitchFamily="18" charset="-127"/>
                <a:ea typeface="-윤고딕320" pitchFamily="18" charset="-127"/>
              </a:rPr>
              <a:t> - </a:t>
            </a:r>
            <a:r>
              <a:rPr lang="ko-KR" altLang="en-US" sz="1400" spc="-30" dirty="0" smtClean="0">
                <a:solidFill>
                  <a:prstClr val="black"/>
                </a:solidFill>
                <a:latin typeface="-윤고딕320" pitchFamily="18" charset="-127"/>
                <a:ea typeface="-윤고딕320" pitchFamily="18" charset="-127"/>
              </a:rPr>
              <a:t>대규모 사업에서 편익이 광범위한 경우 지방정부가 현지부담금이라는 명칭으로 부담금을 지출하는 것</a:t>
            </a:r>
            <a:endParaRPr lang="en-US" altLang="ko-KR" sz="1400" spc="-30" dirty="0" smtClean="0">
              <a:solidFill>
                <a:prstClr val="black"/>
              </a:solidFill>
              <a:latin typeface="-윤고딕320" pitchFamily="18" charset="-127"/>
              <a:ea typeface="-윤고딕320" pitchFamily="18" charset="-127"/>
            </a:endParaRPr>
          </a:p>
          <a:p>
            <a:pPr marL="188913" indent="-188913" algn="just">
              <a:lnSpc>
                <a:spcPct val="120000"/>
              </a:lnSpc>
            </a:pPr>
            <a:r>
              <a:rPr lang="en-US" altLang="ko-KR" sz="1400" spc="-30" dirty="0" smtClean="0">
                <a:solidFill>
                  <a:prstClr val="black"/>
                </a:solidFill>
                <a:latin typeface="-윤고딕320" pitchFamily="18" charset="-127"/>
                <a:ea typeface="-윤고딕320" pitchFamily="18" charset="-127"/>
              </a:rPr>
              <a:t> - </a:t>
            </a:r>
            <a:r>
              <a:rPr lang="ko-KR" altLang="en-US" sz="1400" spc="-30" dirty="0" smtClean="0">
                <a:solidFill>
                  <a:prstClr val="black"/>
                </a:solidFill>
                <a:latin typeface="-윤고딕320" pitchFamily="18" charset="-127"/>
                <a:ea typeface="-윤고딕320" pitchFamily="18" charset="-127"/>
              </a:rPr>
              <a:t>마지막으로 택지개발사업을 실시하는 경우 현금이나 토지를 제공하는 개발자부담금이 있음 </a:t>
            </a:r>
          </a:p>
          <a:p>
            <a:pPr marL="188913" indent="-188913" algn="just">
              <a:lnSpc>
                <a:spcPct val="120000"/>
              </a:lnSpc>
              <a:spcAft>
                <a:spcPts val="800"/>
              </a:spcAft>
              <a:buFont typeface="Wingdings" pitchFamily="2" charset="2"/>
              <a:buChar char="§"/>
            </a:pPr>
            <a:endParaRPr lang="en-US" altLang="ko-KR" sz="1500" spc="-30" dirty="0" smtClean="0">
              <a:solidFill>
                <a:prstClr val="black"/>
              </a:solidFill>
              <a:latin typeface="-윤고딕320" pitchFamily="18" charset="-127"/>
              <a:ea typeface="-윤고딕320" pitchFamily="18" charset="-127"/>
            </a:endParaRPr>
          </a:p>
          <a:p>
            <a:pPr marL="188913" indent="-188913" algn="just">
              <a:lnSpc>
                <a:spcPct val="120000"/>
              </a:lnSpc>
              <a:spcAft>
                <a:spcPts val="800"/>
              </a:spcAft>
              <a:buFont typeface="Wingdings" pitchFamily="2" charset="2"/>
              <a:buChar char="§"/>
            </a:pPr>
            <a:endParaRPr lang="ko-KR" altLang="en-US" sz="1500" spc="-30" dirty="0" smtClean="0">
              <a:solidFill>
                <a:prstClr val="black"/>
              </a:solidFill>
              <a:latin typeface="-윤고딕320" pitchFamily="18" charset="-127"/>
              <a:ea typeface="-윤고딕320" pitchFamily="18" charset="-127"/>
            </a:endParaRPr>
          </a:p>
        </p:txBody>
      </p:sp>
      <p:sp>
        <p:nvSpPr>
          <p:cNvPr id="8"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23</a:t>
            </a:fld>
            <a:endParaRPr lang="ko-KR" altLang="en-US" dirty="0">
              <a:solidFill>
                <a:prstClr val="white"/>
              </a:solidFill>
            </a:endParaRPr>
          </a:p>
        </p:txBody>
      </p:sp>
      <p:sp>
        <p:nvSpPr>
          <p:cNvPr id="9" name="제목 1"/>
          <p:cNvSpPr txBox="1">
            <a:spLocks/>
          </p:cNvSpPr>
          <p:nvPr/>
        </p:nvSpPr>
        <p:spPr bwMode="auto">
          <a:xfrm>
            <a:off x="234471" y="897252"/>
            <a:ext cx="9855200" cy="500063"/>
          </a:xfrm>
          <a:prstGeom prst="rect">
            <a:avLst/>
          </a:prstGeom>
          <a:ln>
            <a:miter lim="800000"/>
            <a:headEnd/>
            <a:tailEnd/>
          </a:ln>
        </p:spPr>
        <p:txBody>
          <a:bodyPr/>
          <a:lstStyle/>
          <a:p>
            <a:pPr>
              <a:defRPr/>
            </a:pPr>
            <a:r>
              <a:rPr lang="en-US" altLang="ko-KR" sz="2800" dirty="0" smtClean="0">
                <a:solidFill>
                  <a:schemeClr val="tx2"/>
                </a:solidFill>
                <a:latin typeface="-윤고딕350" pitchFamily="18" charset="-127"/>
                <a:ea typeface="-윤고딕350" pitchFamily="18" charset="-127"/>
                <a:cs typeface="Arial" pitchFamily="34" charset="0"/>
              </a:rPr>
              <a:t>3</a:t>
            </a:r>
            <a:r>
              <a:rPr kumimoji="0" lang="en-US" altLang="ko-KR" sz="2800" dirty="0" smtClean="0">
                <a:solidFill>
                  <a:schemeClr val="tx2"/>
                </a:solidFill>
                <a:latin typeface="-윤고딕350" pitchFamily="18" charset="-127"/>
                <a:ea typeface="-윤고딕350" pitchFamily="18" charset="-127"/>
                <a:cs typeface="Arial" pitchFamily="34" charset="0"/>
              </a:rPr>
              <a:t>. </a:t>
            </a:r>
            <a:r>
              <a:rPr kumimoji="0" lang="ko-KR" altLang="en-US" sz="2800" dirty="0" smtClean="0">
                <a:solidFill>
                  <a:schemeClr val="tx2"/>
                </a:solidFill>
                <a:latin typeface="-윤고딕350" pitchFamily="18" charset="-127"/>
                <a:ea typeface="-윤고딕350" pitchFamily="18" charset="-127"/>
                <a:cs typeface="Arial" pitchFamily="34" charset="0"/>
              </a:rPr>
              <a:t>일본</a:t>
            </a:r>
            <a:r>
              <a:rPr kumimoji="0" lang="en-US" altLang="ko-KR" sz="2000" dirty="0" smtClean="0">
                <a:solidFill>
                  <a:srgbClr val="0033CC"/>
                </a:solidFill>
                <a:latin typeface="-윤고딕350" pitchFamily="18" charset="-127"/>
                <a:ea typeface="-윤고딕350" pitchFamily="18" charset="-127"/>
                <a:cs typeface="Arial" pitchFamily="34" charset="0"/>
              </a:rPr>
              <a:t>_</a:t>
            </a:r>
            <a:r>
              <a:rPr kumimoji="0" lang="ko-KR" altLang="en-US" sz="2000" dirty="0" smtClean="0">
                <a:solidFill>
                  <a:srgbClr val="0033CC"/>
                </a:solidFill>
                <a:latin typeface="-윤고딕350" pitchFamily="18" charset="-127"/>
                <a:ea typeface="-윤고딕350" pitchFamily="18" charset="-127"/>
                <a:cs typeface="Arial" pitchFamily="34" charset="0"/>
              </a:rPr>
              <a:t>개발이익환수제도 및 택지개발지도요강</a:t>
            </a:r>
            <a:endParaRPr kumimoji="0" lang="ko-KR" altLang="en-US" sz="2000" dirty="0">
              <a:solidFill>
                <a:srgbClr val="0033CC"/>
              </a:solidFill>
              <a:latin typeface="-윤고딕350" pitchFamily="18" charset="-127"/>
              <a:ea typeface="-윤고딕350" pitchFamily="18" charset="-127"/>
            </a:endParaRPr>
          </a:p>
        </p:txBody>
      </p:sp>
      <p:sp>
        <p:nvSpPr>
          <p:cNvPr id="10" name="제목 1"/>
          <p:cNvSpPr txBox="1">
            <a:spLocks/>
          </p:cNvSpPr>
          <p:nvPr/>
        </p:nvSpPr>
        <p:spPr bwMode="auto">
          <a:xfrm>
            <a:off x="388044" y="1476375"/>
            <a:ext cx="9855200" cy="500063"/>
          </a:xfrm>
          <a:prstGeom prst="rect">
            <a:avLst/>
          </a:prstGeom>
          <a:ln>
            <a:miter lim="800000"/>
            <a:headEnd/>
            <a:tailEnd/>
          </a:ln>
        </p:spPr>
        <p:txBody>
          <a:bodyPr/>
          <a:lstStyle/>
          <a:p>
            <a:pPr>
              <a:defRPr/>
            </a:pPr>
            <a:r>
              <a:rPr kumimoji="0" lang="en-US" altLang="ko-KR" sz="2200" dirty="0" smtClean="0">
                <a:solidFill>
                  <a:schemeClr val="tx2"/>
                </a:solidFill>
                <a:latin typeface="-윤고딕350" pitchFamily="18" charset="-127"/>
                <a:ea typeface="-윤고딕350" pitchFamily="18" charset="-127"/>
                <a:cs typeface="Arial" pitchFamily="34" charset="0"/>
              </a:rPr>
              <a:t>1) </a:t>
            </a:r>
            <a:r>
              <a:rPr kumimoji="0" lang="ko-KR" altLang="en-US" sz="2200" dirty="0" smtClean="0">
                <a:solidFill>
                  <a:schemeClr val="tx2"/>
                </a:solidFill>
                <a:latin typeface="-윤고딕350" pitchFamily="18" charset="-127"/>
                <a:ea typeface="-윤고딕350" pitchFamily="18" charset="-127"/>
                <a:cs typeface="Arial" pitchFamily="34" charset="0"/>
              </a:rPr>
              <a:t>개발이익환수제도</a:t>
            </a:r>
            <a:endParaRPr kumimoji="0" lang="ko-KR" altLang="en-US" sz="2200" dirty="0">
              <a:solidFill>
                <a:schemeClr val="tx2"/>
              </a:solidFill>
              <a:latin typeface="-윤고딕350" pitchFamily="18" charset="-127"/>
              <a:ea typeface="-윤고딕350" pitchFamily="18" charset="-127"/>
            </a:endParaRPr>
          </a:p>
        </p:txBody>
      </p:sp>
      <p:sp>
        <p:nvSpPr>
          <p:cNvPr id="11" name="TextBox 10"/>
          <p:cNvSpPr txBox="1"/>
          <p:nvPr/>
        </p:nvSpPr>
        <p:spPr>
          <a:xfrm>
            <a:off x="500103" y="1980431"/>
            <a:ext cx="1352934" cy="369332"/>
          </a:xfrm>
          <a:prstGeom prst="rect">
            <a:avLst/>
          </a:prstGeom>
          <a:noFill/>
        </p:spPr>
        <p:txBody>
          <a:bodyPr wrap="none" rtlCol="0">
            <a:spAutoFit/>
          </a:bodyPr>
          <a:lstStyle/>
          <a:p>
            <a:pPr>
              <a:buBlip>
                <a:blip r:embed="rId3"/>
              </a:buBlip>
            </a:pPr>
            <a:r>
              <a:rPr lang="ko-KR" altLang="en-US" sz="1800" dirty="0" smtClean="0">
                <a:solidFill>
                  <a:srgbClr val="4F81BD"/>
                </a:solidFill>
                <a:latin typeface="-윤고딕360" pitchFamily="18" charset="-127"/>
                <a:ea typeface="-윤고딕360" pitchFamily="18" charset="-127"/>
              </a:rPr>
              <a:t>  운영목적</a:t>
            </a:r>
            <a:endParaRPr lang="ko-KR" altLang="en-US" sz="1800" dirty="0">
              <a:solidFill>
                <a:srgbClr val="4F81BD"/>
              </a:solidFill>
              <a:latin typeface="-윤고딕360" pitchFamily="18" charset="-127"/>
              <a:ea typeface="-윤고딕360" pitchFamily="18" charset="-127"/>
            </a:endParaRPr>
          </a:p>
        </p:txBody>
      </p:sp>
      <p:sp>
        <p:nvSpPr>
          <p:cNvPr id="12" name="TextBox 11"/>
          <p:cNvSpPr txBox="1"/>
          <p:nvPr/>
        </p:nvSpPr>
        <p:spPr>
          <a:xfrm>
            <a:off x="499862" y="3100965"/>
            <a:ext cx="2994409" cy="369332"/>
          </a:xfrm>
          <a:prstGeom prst="rect">
            <a:avLst/>
          </a:prstGeom>
          <a:noFill/>
        </p:spPr>
        <p:txBody>
          <a:bodyPr wrap="none" rtlCol="0">
            <a:spAutoFit/>
          </a:bodyPr>
          <a:lstStyle/>
          <a:p>
            <a:pPr>
              <a:buBlip>
                <a:blip r:embed="rId3"/>
              </a:buBlip>
            </a:pPr>
            <a:r>
              <a:rPr lang="ko-KR" altLang="en-US" sz="1800" dirty="0" smtClean="0">
                <a:solidFill>
                  <a:srgbClr val="4F81BD"/>
                </a:solidFill>
                <a:latin typeface="-윤고딕360" pitchFamily="18" charset="-127"/>
                <a:ea typeface="-윤고딕360" pitchFamily="18" charset="-127"/>
              </a:rPr>
              <a:t>  개발이익환수제도의 유형 </a:t>
            </a:r>
            <a:endParaRPr lang="ko-KR" altLang="en-US" sz="1800" dirty="0">
              <a:solidFill>
                <a:srgbClr val="4F81BD"/>
              </a:solidFill>
              <a:latin typeface="-윤고딕360" pitchFamily="18" charset="-127"/>
              <a:ea typeface="-윤고딕360" pitchFamily="18" charset="-127"/>
            </a:endParaRPr>
          </a:p>
        </p:txBody>
      </p:sp>
      <p:sp>
        <p:nvSpPr>
          <p:cNvPr id="13" name="TextBox 7"/>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해외 기부채납관련 제도</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14"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03</a:t>
            </a:r>
            <a:endParaRPr kumimoji="0" lang="en-US" altLang="ko-KR" sz="3600" b="1" dirty="0">
              <a:solidFill>
                <a:schemeClr val="bg1">
                  <a:lumMod val="50000"/>
                </a:schemeClr>
              </a:solidFill>
              <a:latin typeface="-윤고딕350" pitchFamily="18" charset="-127"/>
              <a:ea typeface="-윤고딕350" pitchFamily="18" charset="-127"/>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직사각형 2"/>
          <p:cNvSpPr/>
          <p:nvPr/>
        </p:nvSpPr>
        <p:spPr>
          <a:xfrm>
            <a:off x="671565" y="1676836"/>
            <a:ext cx="9212210" cy="39185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lnSpc>
                <a:spcPct val="120000"/>
              </a:lnSpc>
              <a:spcAft>
                <a:spcPts val="12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개발구역인 </a:t>
            </a:r>
            <a:r>
              <a:rPr lang="ko-KR" altLang="en-US" sz="1500" spc="-30" dirty="0" smtClean="0">
                <a:solidFill>
                  <a:srgbClr val="C00000"/>
                </a:solidFill>
                <a:latin typeface="-윤고딕340" pitchFamily="18" charset="-127"/>
                <a:ea typeface="-윤고딕340" pitchFamily="18" charset="-127"/>
              </a:rPr>
              <a:t>택지개발을 하는 사업토지에 공공시설과 거주자의 공동 복지 또는 편의를 위한 사항을 정해 무질서한 시가화를 방지하는 것과 동시에 양호한 생활환경의 확보를 위한 지침</a:t>
            </a:r>
          </a:p>
          <a:p>
            <a:pPr marL="188913" indent="-188913" algn="just">
              <a:lnSpc>
                <a:spcPct val="120000"/>
              </a:lnSpc>
              <a:spcAft>
                <a:spcPts val="1200"/>
              </a:spcAft>
              <a:buFont typeface="Wingdings" pitchFamily="2" charset="2"/>
              <a:buChar char="§"/>
            </a:pPr>
            <a:endParaRPr lang="en-US" altLang="ko-KR" sz="1500" spc="-30" dirty="0" smtClean="0">
              <a:solidFill>
                <a:prstClr val="black"/>
              </a:solidFill>
              <a:latin typeface="-윤고딕320" pitchFamily="18" charset="-127"/>
              <a:ea typeface="-윤고딕320" pitchFamily="18" charset="-127"/>
            </a:endParaRPr>
          </a:p>
          <a:p>
            <a:pPr marL="188913" indent="-188913" algn="just">
              <a:lnSpc>
                <a:spcPct val="120000"/>
              </a:lnSpc>
              <a:spcAft>
                <a:spcPts val="1800"/>
              </a:spcAft>
              <a:buFont typeface="Wingdings" pitchFamily="2" charset="2"/>
              <a:buChar char="§"/>
            </a:pPr>
            <a:r>
              <a:rPr lang="ko-KR" altLang="en-US" sz="1500" spc="-30" dirty="0" smtClean="0">
                <a:solidFill>
                  <a:srgbClr val="C00000"/>
                </a:solidFill>
                <a:latin typeface="-윤고딕340" pitchFamily="18" charset="-127"/>
                <a:ea typeface="-윤고딕340" pitchFamily="18" charset="-127"/>
              </a:rPr>
              <a:t>자치제 내규로서</a:t>
            </a:r>
            <a:r>
              <a:rPr lang="en-US" altLang="ko-KR" sz="1500" spc="-30" dirty="0" smtClean="0">
                <a:solidFill>
                  <a:prstClr val="black"/>
                </a:solidFill>
                <a:latin typeface="-윤고딕320" pitchFamily="18" charset="-127"/>
                <a:ea typeface="-윤고딕320" pitchFamily="18" charset="-127"/>
              </a:rPr>
              <a:t>, </a:t>
            </a:r>
            <a:r>
              <a:rPr lang="ko-KR" altLang="en-US" sz="1500" spc="-30" dirty="0" smtClean="0">
                <a:solidFill>
                  <a:prstClr val="black"/>
                </a:solidFill>
                <a:latin typeface="-윤고딕320" pitchFamily="18" charset="-127"/>
                <a:ea typeface="-윤고딕320" pitchFamily="18" charset="-127"/>
              </a:rPr>
              <a:t>의회 검토를 통해 정한 사항으로 지역 특성에 맞는 </a:t>
            </a:r>
            <a:r>
              <a:rPr lang="ko-KR" altLang="en-US" sz="1500" spc="-30" dirty="0" smtClean="0">
                <a:solidFill>
                  <a:srgbClr val="C00000"/>
                </a:solidFill>
                <a:latin typeface="-윤고딕340" pitchFamily="18" charset="-127"/>
                <a:ea typeface="-윤고딕340" pitchFamily="18" charset="-127"/>
              </a:rPr>
              <a:t>도로</a:t>
            </a:r>
            <a:r>
              <a:rPr lang="en-US" altLang="ko-KR" sz="1500" spc="-30" dirty="0" smtClean="0">
                <a:solidFill>
                  <a:srgbClr val="C00000"/>
                </a:solidFill>
                <a:latin typeface="-윤고딕340" pitchFamily="18" charset="-127"/>
                <a:ea typeface="-윤고딕340" pitchFamily="18" charset="-127"/>
              </a:rPr>
              <a:t>, </a:t>
            </a:r>
            <a:r>
              <a:rPr lang="ko-KR" altLang="en-US" sz="1500" spc="-30" dirty="0" smtClean="0">
                <a:solidFill>
                  <a:srgbClr val="C00000"/>
                </a:solidFill>
                <a:latin typeface="-윤고딕340" pitchFamily="18" charset="-127"/>
                <a:ea typeface="-윤고딕340" pitchFamily="18" charset="-127"/>
              </a:rPr>
              <a:t>공원 및 녹지</a:t>
            </a:r>
            <a:r>
              <a:rPr lang="en-US" altLang="ko-KR" sz="1500" spc="-30" dirty="0" smtClean="0">
                <a:solidFill>
                  <a:srgbClr val="C00000"/>
                </a:solidFill>
                <a:latin typeface="-윤고딕340" pitchFamily="18" charset="-127"/>
                <a:ea typeface="-윤고딕340" pitchFamily="18" charset="-127"/>
              </a:rPr>
              <a:t>, </a:t>
            </a:r>
            <a:r>
              <a:rPr lang="ko-KR" altLang="en-US" sz="1500" spc="-30" dirty="0" smtClean="0">
                <a:solidFill>
                  <a:srgbClr val="C00000"/>
                </a:solidFill>
                <a:latin typeface="-윤고딕340" pitchFamily="18" charset="-127"/>
                <a:ea typeface="-윤고딕340" pitchFamily="18" charset="-127"/>
              </a:rPr>
              <a:t>배수시설 등 공공</a:t>
            </a:r>
            <a:r>
              <a:rPr lang="en-US" altLang="ko-KR" sz="1500" spc="-30" dirty="0" smtClean="0">
                <a:solidFill>
                  <a:srgbClr val="C00000"/>
                </a:solidFill>
                <a:latin typeface="-윤고딕340" pitchFamily="18" charset="-127"/>
                <a:ea typeface="-윤고딕340" pitchFamily="18" charset="-127"/>
              </a:rPr>
              <a:t>·</a:t>
            </a:r>
            <a:r>
              <a:rPr lang="ko-KR" altLang="en-US" sz="1500" spc="-30" dirty="0" smtClean="0">
                <a:solidFill>
                  <a:srgbClr val="C00000"/>
                </a:solidFill>
                <a:latin typeface="-윤고딕340" pitchFamily="18" charset="-127"/>
                <a:ea typeface="-윤고딕340" pitchFamily="18" charset="-127"/>
              </a:rPr>
              <a:t>공익시설에 관한 정비기준</a:t>
            </a:r>
            <a:endParaRPr lang="en-US" altLang="ko-KR" sz="1500" spc="-30" dirty="0" smtClean="0">
              <a:solidFill>
                <a:srgbClr val="C00000"/>
              </a:solidFill>
              <a:latin typeface="-윤고딕340" pitchFamily="18" charset="-127"/>
              <a:ea typeface="-윤고딕340" pitchFamily="18" charset="-127"/>
            </a:endParaRPr>
          </a:p>
          <a:p>
            <a:pPr marL="188913" indent="-188913" algn="just">
              <a:lnSpc>
                <a:spcPct val="120000"/>
              </a:lnSpc>
              <a:spcAft>
                <a:spcPts val="1200"/>
              </a:spcAft>
            </a:pPr>
            <a:r>
              <a:rPr lang="ko-KR" altLang="en-US" sz="1500" spc="-30" dirty="0" err="1" smtClean="0">
                <a:solidFill>
                  <a:schemeClr val="tx2"/>
                </a:solidFill>
                <a:latin typeface="-윤고딕340" pitchFamily="18" charset="-127"/>
                <a:ea typeface="-윤고딕340" pitchFamily="18" charset="-127"/>
              </a:rPr>
              <a:t>토미사토시</a:t>
            </a:r>
            <a:r>
              <a:rPr lang="en-US" altLang="ko-KR" sz="1500" spc="-30" dirty="0" smtClean="0">
                <a:solidFill>
                  <a:schemeClr val="tx2"/>
                </a:solidFill>
                <a:latin typeface="-윤고딕340" pitchFamily="18" charset="-127"/>
                <a:ea typeface="-윤고딕340" pitchFamily="18" charset="-127"/>
              </a:rPr>
              <a:t>(</a:t>
            </a:r>
            <a:r>
              <a:rPr lang="ko-KR" altLang="en-US" sz="1500" spc="-30" dirty="0" err="1" smtClean="0">
                <a:solidFill>
                  <a:schemeClr val="tx2"/>
                </a:solidFill>
                <a:latin typeface="-윤고딕340" pitchFamily="18" charset="-127"/>
                <a:ea typeface="-윤고딕340" pitchFamily="18" charset="-127"/>
              </a:rPr>
              <a:t>富里市</a:t>
            </a:r>
            <a:r>
              <a:rPr lang="en-US" altLang="ko-KR" sz="1500" spc="-30" dirty="0" smtClean="0">
                <a:solidFill>
                  <a:schemeClr val="tx2"/>
                </a:solidFill>
                <a:latin typeface="-윤고딕340" pitchFamily="18" charset="-127"/>
                <a:ea typeface="-윤고딕340" pitchFamily="18" charset="-127"/>
              </a:rPr>
              <a:t>) </a:t>
            </a:r>
            <a:r>
              <a:rPr lang="ko-KR" altLang="en-US" sz="1500" spc="-30" dirty="0" smtClean="0">
                <a:solidFill>
                  <a:schemeClr val="tx2"/>
                </a:solidFill>
                <a:latin typeface="-윤고딕340" pitchFamily="18" charset="-127"/>
                <a:ea typeface="-윤고딕340" pitchFamily="18" charset="-127"/>
              </a:rPr>
              <a:t>사례</a:t>
            </a:r>
            <a:endParaRPr lang="en-US" altLang="ko-KR" sz="1500" spc="-30" dirty="0" smtClean="0">
              <a:solidFill>
                <a:schemeClr val="tx2"/>
              </a:solidFill>
              <a:latin typeface="-윤고딕340" pitchFamily="18" charset="-127"/>
              <a:ea typeface="-윤고딕340" pitchFamily="18" charset="-127"/>
            </a:endParaRPr>
          </a:p>
          <a:p>
            <a:pPr marL="188913" indent="-188913" algn="just">
              <a:lnSpc>
                <a:spcPct val="120000"/>
              </a:lnSpc>
              <a:spcAft>
                <a:spcPts val="12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공공시설 및 그 용도로 제공되는 토지를 시에 귀속하게 할 경우 사업자는 소유권 이전의 권리가 설정된 경우 귀속하기 전에 당해 권리를 말소해야 함</a:t>
            </a:r>
            <a:endParaRPr lang="en-US" altLang="ko-KR" sz="1500" spc="-30" dirty="0" smtClean="0">
              <a:solidFill>
                <a:prstClr val="black"/>
              </a:solidFill>
              <a:latin typeface="-윤고딕320" pitchFamily="18" charset="-127"/>
              <a:ea typeface="-윤고딕320" pitchFamily="18" charset="-127"/>
            </a:endParaRPr>
          </a:p>
          <a:p>
            <a:pPr marL="188913" indent="-188913" algn="just">
              <a:lnSpc>
                <a:spcPct val="120000"/>
              </a:lnSpc>
              <a:spcAft>
                <a:spcPts val="12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귀속되는 토지가 자기의 소유가 아닌 경우 귀속하기 전에 토지의 소유권을 자기의 것으로 하기 위한 조치를 취함</a:t>
            </a:r>
            <a:endParaRPr lang="en-US" altLang="ko-KR" sz="1500" spc="-30" dirty="0" smtClean="0">
              <a:solidFill>
                <a:prstClr val="black"/>
              </a:solidFill>
              <a:latin typeface="-윤고딕320" pitchFamily="18" charset="-127"/>
              <a:ea typeface="-윤고딕320" pitchFamily="18" charset="-127"/>
            </a:endParaRPr>
          </a:p>
          <a:p>
            <a:pPr marL="188913" indent="-188913" algn="just">
              <a:lnSpc>
                <a:spcPct val="120000"/>
              </a:lnSpc>
              <a:spcAft>
                <a:spcPts val="1200"/>
              </a:spcAft>
            </a:pPr>
            <a:endParaRPr lang="en-US" altLang="ko-KR" sz="1500" spc="-30" dirty="0" smtClean="0">
              <a:solidFill>
                <a:prstClr val="black"/>
              </a:solidFill>
              <a:latin typeface="-윤고딕320" pitchFamily="18" charset="-127"/>
              <a:ea typeface="-윤고딕320" pitchFamily="18" charset="-127"/>
            </a:endParaRPr>
          </a:p>
        </p:txBody>
      </p:sp>
      <p:graphicFrame>
        <p:nvGraphicFramePr>
          <p:cNvPr id="6" name="표 5"/>
          <p:cNvGraphicFramePr>
            <a:graphicFrameLocks noGrp="1"/>
          </p:cNvGraphicFramePr>
          <p:nvPr/>
        </p:nvGraphicFramePr>
        <p:xfrm>
          <a:off x="809625" y="5407549"/>
          <a:ext cx="9074150" cy="2062358"/>
        </p:xfrm>
        <a:graphic>
          <a:graphicData uri="http://schemas.openxmlformats.org/drawingml/2006/table">
            <a:tbl>
              <a:tblPr/>
              <a:tblGrid>
                <a:gridCol w="936675"/>
                <a:gridCol w="1368152"/>
                <a:gridCol w="3312368"/>
                <a:gridCol w="3456955"/>
              </a:tblGrid>
              <a:tr h="255318">
                <a:tc rowSpan="2" gridSpan="2">
                  <a:txBody>
                    <a:bodyPr/>
                    <a:lstStyle/>
                    <a:p>
                      <a:pPr marL="0" marR="0" algn="ctr">
                        <a:lnSpc>
                          <a:spcPct val="120000"/>
                        </a:lnSpc>
                        <a:spcBef>
                          <a:spcPts val="0"/>
                        </a:spcBef>
                        <a:spcAft>
                          <a:spcPts val="0"/>
                        </a:spcAft>
                      </a:pPr>
                      <a:r>
                        <a:rPr lang="ko-KR" altLang="en-US" sz="1100" dirty="0">
                          <a:solidFill>
                            <a:srgbClr val="000000"/>
                          </a:solidFill>
                          <a:latin typeface="-윤고딕320" pitchFamily="18" charset="-127"/>
                          <a:ea typeface="-윤고딕320" pitchFamily="18" charset="-127"/>
                        </a:rPr>
                        <a:t>사업의 종류</a:t>
                      </a:r>
                    </a:p>
                  </a:txBody>
                  <a:tcPr marL="89835" marR="89835" marT="44918" marB="44918" anchor="ctr">
                    <a:lnL>
                      <a:noFill/>
                    </a:lnL>
                    <a:lnR w="14351" cap="flat" cmpd="sng" algn="ctr">
                      <a:solidFill>
                        <a:srgbClr val="000000"/>
                      </a:solidFill>
                      <a:prstDash val="solid"/>
                      <a:round/>
                      <a:headEnd type="none" w="med" len="med"/>
                      <a:tailEnd type="none" w="med" len="med"/>
                    </a:lnR>
                    <a:lnT w="21590" cap="flat" cmpd="sng" algn="ctr">
                      <a:solidFill>
                        <a:srgbClr val="000000"/>
                      </a:solidFill>
                      <a:prstDash val="solid"/>
                      <a:round/>
                      <a:headEnd type="none" w="med" len="med"/>
                      <a:tailEnd type="none" w="med" len="med"/>
                    </a:lnT>
                    <a:lnB w="14351" cap="flat" cmpd="sng" algn="ctr">
                      <a:solidFill>
                        <a:srgbClr val="000000"/>
                      </a:solidFill>
                      <a:prstDash val="solid"/>
                      <a:round/>
                      <a:headEnd type="none" w="med" len="med"/>
                      <a:tailEnd type="none" w="med" len="med"/>
                    </a:lnB>
                    <a:solidFill>
                      <a:srgbClr val="CCCCCC"/>
                    </a:solidFill>
                  </a:tcPr>
                </a:tc>
                <a:tc rowSpan="2" hMerge="1">
                  <a:txBody>
                    <a:bodyPr/>
                    <a:lstStyle/>
                    <a:p>
                      <a:pPr latinLnBrk="1"/>
                      <a:endParaRPr lang="ko-KR" altLang="en-US"/>
                    </a:p>
                  </a:txBody>
                  <a:tcPr/>
                </a:tc>
                <a:tc gridSpan="2">
                  <a:txBody>
                    <a:bodyPr/>
                    <a:lstStyle/>
                    <a:p>
                      <a:pPr marL="0" marR="0" algn="ctr">
                        <a:lnSpc>
                          <a:spcPct val="120000"/>
                        </a:lnSpc>
                        <a:spcBef>
                          <a:spcPts val="0"/>
                        </a:spcBef>
                        <a:spcAft>
                          <a:spcPts val="0"/>
                        </a:spcAft>
                      </a:pPr>
                      <a:r>
                        <a:rPr lang="ko-KR" altLang="en-US" sz="1100">
                          <a:solidFill>
                            <a:srgbClr val="000000"/>
                          </a:solidFill>
                          <a:latin typeface="-윤고딕320" pitchFamily="18" charset="-127"/>
                          <a:ea typeface="-윤고딕320" pitchFamily="18" charset="-127"/>
                        </a:rPr>
                        <a:t>개발 구역 면적</a:t>
                      </a:r>
                    </a:p>
                  </a:txBody>
                  <a:tcPr marL="89835" marR="89835" marT="44918" marB="44918" anchor="ctr">
                    <a:lnL w="14351" cap="flat" cmpd="sng" algn="ctr">
                      <a:solidFill>
                        <a:srgbClr val="000000"/>
                      </a:solidFill>
                      <a:prstDash val="solid"/>
                      <a:round/>
                      <a:headEnd type="none" w="med" len="med"/>
                      <a:tailEnd type="none" w="med" len="med"/>
                    </a:lnL>
                    <a:lnR>
                      <a:noFill/>
                    </a:lnR>
                    <a:lnT w="21590" cap="flat" cmpd="sng" algn="ctr">
                      <a:solidFill>
                        <a:srgbClr val="000000"/>
                      </a:solidFill>
                      <a:prstDash val="solid"/>
                      <a:round/>
                      <a:headEnd type="none" w="med" len="med"/>
                      <a:tailEnd type="none" w="med" len="med"/>
                    </a:lnT>
                    <a:lnB w="14351" cap="flat" cmpd="sng" algn="ctr">
                      <a:solidFill>
                        <a:srgbClr val="000000"/>
                      </a:solidFill>
                      <a:prstDash val="solid"/>
                      <a:round/>
                      <a:headEnd type="none" w="med" len="med"/>
                      <a:tailEnd type="none" w="med" len="med"/>
                    </a:lnB>
                    <a:solidFill>
                      <a:srgbClr val="CCCCCC"/>
                    </a:solidFill>
                  </a:tcPr>
                </a:tc>
                <a:tc hMerge="1">
                  <a:txBody>
                    <a:bodyPr/>
                    <a:lstStyle/>
                    <a:p>
                      <a:pPr latinLnBrk="1"/>
                      <a:endParaRPr lang="ko-KR" altLang="en-US"/>
                    </a:p>
                  </a:txBody>
                  <a:tcPr/>
                </a:tc>
              </a:tr>
              <a:tr h="263364">
                <a:tc gridSpan="2" vMerge="1">
                  <a:txBody>
                    <a:bodyPr/>
                    <a:lstStyle/>
                    <a:p>
                      <a:pPr latinLnBrk="1"/>
                      <a:endParaRPr lang="ko-KR" altLang="en-US"/>
                    </a:p>
                  </a:txBody>
                  <a:tcPr/>
                </a:tc>
                <a:tc hMerge="1" vMerge="1">
                  <a:txBody>
                    <a:bodyPr/>
                    <a:lstStyle/>
                    <a:p>
                      <a:pPr latinLnBrk="1"/>
                      <a:endParaRPr lang="ko-KR" altLang="en-US"/>
                    </a:p>
                  </a:txBody>
                  <a:tcPr/>
                </a:tc>
                <a:tc>
                  <a:txBody>
                    <a:bodyPr/>
                    <a:lstStyle/>
                    <a:p>
                      <a:pPr marL="0" marR="0" algn="ctr">
                        <a:lnSpc>
                          <a:spcPct val="120000"/>
                        </a:lnSpc>
                        <a:spcBef>
                          <a:spcPts val="0"/>
                        </a:spcBef>
                        <a:spcAft>
                          <a:spcPts val="0"/>
                        </a:spcAft>
                      </a:pPr>
                      <a:r>
                        <a:rPr lang="ko-KR" altLang="en-US" sz="1100">
                          <a:solidFill>
                            <a:srgbClr val="000000"/>
                          </a:solidFill>
                          <a:latin typeface="-윤고딕320" pitchFamily="18" charset="-127"/>
                          <a:ea typeface="-윤고딕320" pitchFamily="18" charset="-127"/>
                        </a:rPr>
                        <a:t>０．３ｈａ미만</a:t>
                      </a:r>
                    </a:p>
                  </a:txBody>
                  <a:tcPr marL="89835" marR="89835" marT="44918" marB="44918" anchor="ctr">
                    <a:lnL w="14351" cap="flat" cmpd="sng" algn="ctr">
                      <a:solidFill>
                        <a:srgbClr val="000000"/>
                      </a:solidFill>
                      <a:prstDash val="solid"/>
                      <a:round/>
                      <a:headEnd type="none" w="med" len="med"/>
                      <a:tailEnd type="none" w="med" len="med"/>
                    </a:lnL>
                    <a:lnR w="14351" cap="flat" cmpd="sng" algn="ctr">
                      <a:solidFill>
                        <a:srgbClr val="000000"/>
                      </a:solidFill>
                      <a:prstDash val="solid"/>
                      <a:round/>
                      <a:headEnd type="none" w="med" len="med"/>
                      <a:tailEnd type="none" w="med" len="med"/>
                    </a:lnR>
                    <a:lnT w="14351" cap="flat" cmpd="sng" algn="ctr">
                      <a:solidFill>
                        <a:srgbClr val="000000"/>
                      </a:solidFill>
                      <a:prstDash val="solid"/>
                      <a:round/>
                      <a:headEnd type="none" w="med" len="med"/>
                      <a:tailEnd type="none" w="med" len="med"/>
                    </a:lnT>
                    <a:lnB w="14351" cap="flat" cmpd="sng" algn="ctr">
                      <a:solidFill>
                        <a:srgbClr val="000000"/>
                      </a:solidFill>
                      <a:prstDash val="solid"/>
                      <a:round/>
                      <a:headEnd type="none" w="med" len="med"/>
                      <a:tailEnd type="none" w="med" len="med"/>
                    </a:lnB>
                    <a:solidFill>
                      <a:srgbClr val="CCCCCC"/>
                    </a:solidFill>
                  </a:tcPr>
                </a:tc>
                <a:tc>
                  <a:txBody>
                    <a:bodyPr/>
                    <a:lstStyle/>
                    <a:p>
                      <a:pPr marL="0" marR="0" algn="ctr">
                        <a:lnSpc>
                          <a:spcPct val="120000"/>
                        </a:lnSpc>
                        <a:spcBef>
                          <a:spcPts val="0"/>
                        </a:spcBef>
                        <a:spcAft>
                          <a:spcPts val="0"/>
                        </a:spcAft>
                      </a:pPr>
                      <a:r>
                        <a:rPr lang="ko-KR" altLang="en-US" sz="1100">
                          <a:solidFill>
                            <a:srgbClr val="000000"/>
                          </a:solidFill>
                          <a:latin typeface="-윤고딕320" pitchFamily="18" charset="-127"/>
                          <a:ea typeface="-윤고딕320" pitchFamily="18" charset="-127"/>
                        </a:rPr>
                        <a:t>０．３ｈａ이상</a:t>
                      </a:r>
                    </a:p>
                  </a:txBody>
                  <a:tcPr marL="89835" marR="89835" marT="44918" marB="44918" anchor="ctr">
                    <a:lnL w="14351" cap="flat" cmpd="sng" algn="ctr">
                      <a:solidFill>
                        <a:srgbClr val="000000"/>
                      </a:solidFill>
                      <a:prstDash val="solid"/>
                      <a:round/>
                      <a:headEnd type="none" w="med" len="med"/>
                      <a:tailEnd type="none" w="med" len="med"/>
                    </a:lnL>
                    <a:lnR>
                      <a:noFill/>
                    </a:lnR>
                    <a:lnT w="14351" cap="flat" cmpd="sng" algn="ctr">
                      <a:solidFill>
                        <a:srgbClr val="000000"/>
                      </a:solidFill>
                      <a:prstDash val="solid"/>
                      <a:round/>
                      <a:headEnd type="none" w="med" len="med"/>
                      <a:tailEnd type="none" w="med" len="med"/>
                    </a:lnT>
                    <a:lnB w="14351" cap="flat" cmpd="sng" algn="ctr">
                      <a:solidFill>
                        <a:srgbClr val="000000"/>
                      </a:solidFill>
                      <a:prstDash val="solid"/>
                      <a:round/>
                      <a:headEnd type="none" w="med" len="med"/>
                      <a:tailEnd type="none" w="med" len="med"/>
                    </a:lnB>
                    <a:solidFill>
                      <a:srgbClr val="CCCCCC"/>
                    </a:solidFill>
                  </a:tcPr>
                </a:tc>
              </a:tr>
              <a:tr h="447164">
                <a:tc gridSpan="2">
                  <a:txBody>
                    <a:bodyPr/>
                    <a:lstStyle/>
                    <a:p>
                      <a:pPr marL="0" marR="0" algn="ctr">
                        <a:lnSpc>
                          <a:spcPct val="120000"/>
                        </a:lnSpc>
                        <a:spcBef>
                          <a:spcPts val="0"/>
                        </a:spcBef>
                        <a:spcAft>
                          <a:spcPts val="0"/>
                        </a:spcAft>
                      </a:pPr>
                      <a:r>
                        <a:rPr lang="ko-KR" altLang="en-US" sz="1100">
                          <a:solidFill>
                            <a:srgbClr val="000000"/>
                          </a:solidFill>
                          <a:latin typeface="-윤고딕320" pitchFamily="18" charset="-127"/>
                          <a:ea typeface="-윤고딕320" pitchFamily="18" charset="-127"/>
                        </a:rPr>
                        <a:t>주거용도사업</a:t>
                      </a:r>
                    </a:p>
                  </a:txBody>
                  <a:tcPr marL="89835" marR="89835" marT="44918" marB="44918" anchor="ctr">
                    <a:lnL>
                      <a:noFill/>
                    </a:lnL>
                    <a:lnR w="14351" cap="flat" cmpd="sng" algn="ctr">
                      <a:solidFill>
                        <a:srgbClr val="000000"/>
                      </a:solidFill>
                      <a:prstDash val="solid"/>
                      <a:round/>
                      <a:headEnd type="none" w="med" len="med"/>
                      <a:tailEnd type="none" w="med" len="med"/>
                    </a:lnR>
                    <a:lnT w="14351" cap="flat" cmpd="sng" algn="ctr">
                      <a:solidFill>
                        <a:srgbClr val="000000"/>
                      </a:solidFill>
                      <a:prstDash val="solid"/>
                      <a:round/>
                      <a:headEnd type="none" w="med" len="med"/>
                      <a:tailEnd type="none" w="med" len="med"/>
                    </a:lnT>
                    <a:lnB w="14351" cap="flat" cmpd="sng" algn="ctr">
                      <a:solidFill>
                        <a:srgbClr val="000000"/>
                      </a:solidFill>
                      <a:prstDash val="solid"/>
                      <a:round/>
                      <a:headEnd type="none" w="med" len="med"/>
                      <a:tailEnd type="none" w="med" len="med"/>
                    </a:lnB>
                  </a:tcPr>
                </a:tc>
                <a:tc hMerge="1">
                  <a:txBody>
                    <a:bodyPr/>
                    <a:lstStyle/>
                    <a:p>
                      <a:pPr latinLnBrk="1"/>
                      <a:endParaRPr lang="ko-KR" altLang="en-US"/>
                    </a:p>
                  </a:txBody>
                  <a:tcPr/>
                </a:tc>
                <a:tc>
                  <a:txBody>
                    <a:bodyPr/>
                    <a:lstStyle/>
                    <a:p>
                      <a:pPr marL="0" marR="0" algn="just">
                        <a:lnSpc>
                          <a:spcPct val="120000"/>
                        </a:lnSpc>
                        <a:spcBef>
                          <a:spcPts val="0"/>
                        </a:spcBef>
                        <a:spcAft>
                          <a:spcPts val="0"/>
                        </a:spcAft>
                      </a:pPr>
                      <a:r>
                        <a:rPr lang="ko-KR" altLang="en-US" sz="1050" dirty="0">
                          <a:solidFill>
                            <a:srgbClr val="000000"/>
                          </a:solidFill>
                          <a:latin typeface="-윤고딕320" pitchFamily="18" charset="-127"/>
                          <a:ea typeface="-윤고딕320" pitchFamily="18" charset="-127"/>
                        </a:rPr>
                        <a:t>공원 또는 녹지를 개발 구역 면적의</a:t>
                      </a:r>
                    </a:p>
                    <a:p>
                      <a:pPr marL="0" marR="0" algn="just">
                        <a:lnSpc>
                          <a:spcPct val="120000"/>
                        </a:lnSpc>
                        <a:spcBef>
                          <a:spcPts val="0"/>
                        </a:spcBef>
                        <a:spcAft>
                          <a:spcPts val="0"/>
                        </a:spcAft>
                      </a:pPr>
                      <a:r>
                        <a:rPr lang="en-US" altLang="ko-KR" sz="1050" dirty="0">
                          <a:solidFill>
                            <a:srgbClr val="000000"/>
                          </a:solidFill>
                          <a:latin typeface="-윤고딕320" pitchFamily="18" charset="-127"/>
                          <a:ea typeface="-윤고딕320" pitchFamily="18" charset="-127"/>
                        </a:rPr>
                        <a:t>3 % </a:t>
                      </a:r>
                      <a:r>
                        <a:rPr lang="ko-KR" altLang="en-US" sz="1050" dirty="0">
                          <a:solidFill>
                            <a:srgbClr val="000000"/>
                          </a:solidFill>
                          <a:latin typeface="-윤고딕320" pitchFamily="18" charset="-127"/>
                          <a:ea typeface="-윤고딕320" pitchFamily="18" charset="-127"/>
                        </a:rPr>
                        <a:t>이상 확보 할 것</a:t>
                      </a:r>
                      <a:r>
                        <a:rPr lang="en-US" altLang="ko-KR" sz="1050" dirty="0">
                          <a:solidFill>
                            <a:srgbClr val="000000"/>
                          </a:solidFill>
                          <a:latin typeface="-윤고딕320" pitchFamily="18" charset="-127"/>
                          <a:ea typeface="-윤고딕320" pitchFamily="18" charset="-127"/>
                        </a:rPr>
                        <a:t>.</a:t>
                      </a:r>
                      <a:endParaRPr lang="ko-KR" altLang="en-US" sz="1050" dirty="0">
                        <a:solidFill>
                          <a:srgbClr val="000000"/>
                        </a:solidFill>
                        <a:latin typeface="-윤고딕320" pitchFamily="18" charset="-127"/>
                        <a:ea typeface="-윤고딕320" pitchFamily="18" charset="-127"/>
                      </a:endParaRPr>
                    </a:p>
                  </a:txBody>
                  <a:tcPr marL="89835" marR="89835" marT="44918" marB="44918" anchor="ctr">
                    <a:lnL w="14351" cap="flat" cmpd="sng" algn="ctr">
                      <a:solidFill>
                        <a:srgbClr val="000000"/>
                      </a:solidFill>
                      <a:prstDash val="solid"/>
                      <a:round/>
                      <a:headEnd type="none" w="med" len="med"/>
                      <a:tailEnd type="none" w="med" len="med"/>
                    </a:lnL>
                    <a:lnR w="14351" cap="flat" cmpd="sng" algn="ctr">
                      <a:solidFill>
                        <a:srgbClr val="000000"/>
                      </a:solidFill>
                      <a:prstDash val="solid"/>
                      <a:round/>
                      <a:headEnd type="none" w="med" len="med"/>
                      <a:tailEnd type="none" w="med" len="med"/>
                    </a:lnR>
                    <a:lnT w="14351" cap="flat" cmpd="sng" algn="ctr">
                      <a:solidFill>
                        <a:srgbClr val="000000"/>
                      </a:solidFill>
                      <a:prstDash val="solid"/>
                      <a:round/>
                      <a:headEnd type="none" w="med" len="med"/>
                      <a:tailEnd type="none" w="med" len="med"/>
                    </a:lnT>
                    <a:lnB w="14351" cap="flat" cmpd="sng" algn="ctr">
                      <a:solidFill>
                        <a:srgbClr val="000000"/>
                      </a:solidFill>
                      <a:prstDash val="solid"/>
                      <a:round/>
                      <a:headEnd type="none" w="med" len="med"/>
                      <a:tailEnd type="none" w="med" len="med"/>
                    </a:lnB>
                  </a:tcPr>
                </a:tc>
                <a:tc>
                  <a:txBody>
                    <a:bodyPr/>
                    <a:lstStyle/>
                    <a:p>
                      <a:pPr marL="0" marR="0" algn="just">
                        <a:lnSpc>
                          <a:spcPct val="120000"/>
                        </a:lnSpc>
                        <a:spcBef>
                          <a:spcPts val="0"/>
                        </a:spcBef>
                        <a:spcAft>
                          <a:spcPts val="0"/>
                        </a:spcAft>
                      </a:pPr>
                      <a:r>
                        <a:rPr lang="ko-KR" altLang="en-US" sz="1050">
                          <a:solidFill>
                            <a:srgbClr val="000000"/>
                          </a:solidFill>
                          <a:latin typeface="-윤고딕320" pitchFamily="18" charset="-127"/>
                          <a:ea typeface="-윤고딕320" pitchFamily="18" charset="-127"/>
                        </a:rPr>
                        <a:t>도시 계획법에 기초한 개발 행위에 속하므로 조례</a:t>
                      </a:r>
                      <a:r>
                        <a:rPr lang="en-US" altLang="ko-KR" sz="1050">
                          <a:solidFill>
                            <a:srgbClr val="000000"/>
                          </a:solidFill>
                          <a:latin typeface="-윤고딕320" pitchFamily="18" charset="-127"/>
                          <a:ea typeface="-윤고딕320" pitchFamily="18" charset="-127"/>
                        </a:rPr>
                        <a:t>(2001 </a:t>
                      </a:r>
                      <a:r>
                        <a:rPr lang="ko-KR" altLang="en-US" sz="1050">
                          <a:solidFill>
                            <a:srgbClr val="000000"/>
                          </a:solidFill>
                          <a:latin typeface="-윤고딕320" pitchFamily="18" charset="-127"/>
                          <a:ea typeface="-윤고딕320" pitchFamily="18" charset="-127"/>
                        </a:rPr>
                        <a:t>년 조례 제 </a:t>
                      </a:r>
                      <a:r>
                        <a:rPr lang="en-US" altLang="ko-KR" sz="1050">
                          <a:solidFill>
                            <a:srgbClr val="000000"/>
                          </a:solidFill>
                          <a:latin typeface="-윤고딕320" pitchFamily="18" charset="-127"/>
                          <a:ea typeface="-윤고딕320" pitchFamily="18" charset="-127"/>
                        </a:rPr>
                        <a:t>29 </a:t>
                      </a:r>
                      <a:r>
                        <a:rPr lang="ko-KR" altLang="en-US" sz="1050">
                          <a:solidFill>
                            <a:srgbClr val="000000"/>
                          </a:solidFill>
                          <a:latin typeface="-윤고딕320" pitchFamily="18" charset="-127"/>
                          <a:ea typeface="-윤고딕320" pitchFamily="18" charset="-127"/>
                        </a:rPr>
                        <a:t>호</a:t>
                      </a:r>
                      <a:r>
                        <a:rPr lang="en-US" altLang="ko-KR" sz="1050">
                          <a:solidFill>
                            <a:srgbClr val="000000"/>
                          </a:solidFill>
                          <a:latin typeface="-윤고딕320" pitchFamily="18" charset="-127"/>
                          <a:ea typeface="-윤고딕320" pitchFamily="18" charset="-127"/>
                        </a:rPr>
                        <a:t>)</a:t>
                      </a:r>
                      <a:r>
                        <a:rPr lang="ko-KR" altLang="en-US" sz="1050">
                          <a:solidFill>
                            <a:srgbClr val="000000"/>
                          </a:solidFill>
                          <a:latin typeface="-윤고딕320" pitchFamily="18" charset="-127"/>
                          <a:ea typeface="-윤고딕320" pitchFamily="18" charset="-127"/>
                        </a:rPr>
                        <a:t>의 규정에 따를 것</a:t>
                      </a:r>
                      <a:r>
                        <a:rPr lang="en-US" altLang="ko-KR" sz="1050">
                          <a:solidFill>
                            <a:srgbClr val="000000"/>
                          </a:solidFill>
                          <a:latin typeface="-윤고딕320" pitchFamily="18" charset="-127"/>
                          <a:ea typeface="-윤고딕320" pitchFamily="18" charset="-127"/>
                        </a:rPr>
                        <a:t>.</a:t>
                      </a:r>
                      <a:endParaRPr lang="ko-KR" altLang="en-US" sz="1050">
                        <a:solidFill>
                          <a:srgbClr val="000000"/>
                        </a:solidFill>
                        <a:latin typeface="-윤고딕320" pitchFamily="18" charset="-127"/>
                        <a:ea typeface="-윤고딕320" pitchFamily="18" charset="-127"/>
                      </a:endParaRPr>
                    </a:p>
                  </a:txBody>
                  <a:tcPr marL="89835" marR="89835" marT="44918" marB="44918" anchor="ctr">
                    <a:lnL w="14351" cap="flat" cmpd="sng" algn="ctr">
                      <a:solidFill>
                        <a:srgbClr val="000000"/>
                      </a:solidFill>
                      <a:prstDash val="solid"/>
                      <a:round/>
                      <a:headEnd type="none" w="med" len="med"/>
                      <a:tailEnd type="none" w="med" len="med"/>
                    </a:lnL>
                    <a:lnR>
                      <a:noFill/>
                    </a:lnR>
                    <a:lnT w="14351" cap="flat" cmpd="sng" algn="ctr">
                      <a:solidFill>
                        <a:srgbClr val="000000"/>
                      </a:solidFill>
                      <a:prstDash val="solid"/>
                      <a:round/>
                      <a:headEnd type="none" w="med" len="med"/>
                      <a:tailEnd type="none" w="med" len="med"/>
                    </a:lnT>
                    <a:lnB w="14351" cap="flat" cmpd="sng" algn="ctr">
                      <a:solidFill>
                        <a:srgbClr val="000000"/>
                      </a:solidFill>
                      <a:prstDash val="solid"/>
                      <a:round/>
                      <a:headEnd type="none" w="med" len="med"/>
                      <a:tailEnd type="none" w="med" len="med"/>
                    </a:lnB>
                  </a:tcPr>
                </a:tc>
              </a:tr>
              <a:tr h="357731">
                <a:tc rowSpan="2">
                  <a:txBody>
                    <a:bodyPr/>
                    <a:lstStyle/>
                    <a:p>
                      <a:pPr marL="0" marR="0" algn="ctr">
                        <a:lnSpc>
                          <a:spcPct val="120000"/>
                        </a:lnSpc>
                        <a:spcBef>
                          <a:spcPts val="0"/>
                        </a:spcBef>
                        <a:spcAft>
                          <a:spcPts val="0"/>
                        </a:spcAft>
                      </a:pPr>
                      <a:r>
                        <a:rPr lang="ko-KR" altLang="en-US" sz="1100">
                          <a:solidFill>
                            <a:srgbClr val="000000"/>
                          </a:solidFill>
                          <a:latin typeface="-윤고딕320" pitchFamily="18" charset="-127"/>
                          <a:ea typeface="-윤고딕320" pitchFamily="18" charset="-127"/>
                        </a:rPr>
                        <a:t>비 주거용도</a:t>
                      </a:r>
                    </a:p>
                    <a:p>
                      <a:pPr marL="0" marR="0" algn="ctr">
                        <a:lnSpc>
                          <a:spcPct val="120000"/>
                        </a:lnSpc>
                        <a:spcBef>
                          <a:spcPts val="0"/>
                        </a:spcBef>
                        <a:spcAft>
                          <a:spcPts val="0"/>
                        </a:spcAft>
                      </a:pPr>
                      <a:r>
                        <a:rPr lang="ko-KR" altLang="en-US" sz="1100">
                          <a:solidFill>
                            <a:srgbClr val="000000"/>
                          </a:solidFill>
                          <a:latin typeface="-윤고딕320" pitchFamily="18" charset="-127"/>
                          <a:ea typeface="-윤고딕320" pitchFamily="18" charset="-127"/>
                        </a:rPr>
                        <a:t>의 사업</a:t>
                      </a:r>
                    </a:p>
                  </a:txBody>
                  <a:tcPr marL="89835" marR="89835" marT="44918" marB="44918" anchor="ctr">
                    <a:lnL>
                      <a:noFill/>
                    </a:lnL>
                    <a:lnR w="14351" cap="flat" cmpd="sng" algn="ctr">
                      <a:solidFill>
                        <a:srgbClr val="000000"/>
                      </a:solidFill>
                      <a:prstDash val="solid"/>
                      <a:round/>
                      <a:headEnd type="none" w="med" len="med"/>
                      <a:tailEnd type="none" w="med" len="med"/>
                    </a:lnR>
                    <a:lnT w="14351" cap="flat" cmpd="sng" algn="ctr">
                      <a:solidFill>
                        <a:srgbClr val="000000"/>
                      </a:solidFill>
                      <a:prstDash val="solid"/>
                      <a:round/>
                      <a:headEnd type="none" w="med" len="med"/>
                      <a:tailEnd type="none" w="med" len="med"/>
                    </a:lnT>
                    <a:lnB w="21590" cap="flat" cmpd="sng" algn="ctr">
                      <a:solidFill>
                        <a:srgbClr val="000000"/>
                      </a:solidFill>
                      <a:prstDash val="solid"/>
                      <a:round/>
                      <a:headEnd type="none" w="med" len="med"/>
                      <a:tailEnd type="none" w="med" len="med"/>
                    </a:lnB>
                  </a:tcPr>
                </a:tc>
                <a:tc>
                  <a:txBody>
                    <a:bodyPr/>
                    <a:lstStyle/>
                    <a:p>
                      <a:pPr marL="0" marR="0" algn="ctr">
                        <a:lnSpc>
                          <a:spcPct val="120000"/>
                        </a:lnSpc>
                        <a:spcBef>
                          <a:spcPts val="0"/>
                        </a:spcBef>
                        <a:spcAft>
                          <a:spcPts val="0"/>
                        </a:spcAft>
                      </a:pPr>
                      <a:r>
                        <a:rPr lang="ko-KR" altLang="en-US" sz="1100" dirty="0" smtClean="0">
                          <a:solidFill>
                            <a:srgbClr val="000000"/>
                          </a:solidFill>
                          <a:latin typeface="-윤고딕320" pitchFamily="18" charset="-127"/>
                          <a:ea typeface="-윤고딕320" pitchFamily="18" charset="-127"/>
                        </a:rPr>
                        <a:t>공장</a:t>
                      </a:r>
                      <a:r>
                        <a:rPr lang="en-US" altLang="ko-KR" sz="1100" dirty="0" smtClean="0">
                          <a:solidFill>
                            <a:srgbClr val="000000"/>
                          </a:solidFill>
                          <a:latin typeface="-윤고딕320" pitchFamily="18" charset="-127"/>
                          <a:ea typeface="-윤고딕320" pitchFamily="18" charset="-127"/>
                        </a:rPr>
                        <a:t>/</a:t>
                      </a:r>
                      <a:r>
                        <a:rPr lang="ko-KR" altLang="en-US" sz="1100" dirty="0" smtClean="0">
                          <a:solidFill>
                            <a:srgbClr val="000000"/>
                          </a:solidFill>
                          <a:latin typeface="-윤고딕320" pitchFamily="18" charset="-127"/>
                          <a:ea typeface="-윤고딕320" pitchFamily="18" charset="-127"/>
                        </a:rPr>
                        <a:t>창고</a:t>
                      </a:r>
                      <a:endParaRPr lang="ko-KR" altLang="en-US" sz="1100" dirty="0">
                        <a:solidFill>
                          <a:srgbClr val="000000"/>
                        </a:solidFill>
                        <a:latin typeface="-윤고딕320" pitchFamily="18" charset="-127"/>
                        <a:ea typeface="-윤고딕320" pitchFamily="18" charset="-127"/>
                      </a:endParaRPr>
                    </a:p>
                  </a:txBody>
                  <a:tcPr marL="89835" marR="89835" marT="44918" marB="44918" anchor="ctr">
                    <a:lnL w="14351" cap="flat" cmpd="sng" algn="ctr">
                      <a:solidFill>
                        <a:srgbClr val="000000"/>
                      </a:solidFill>
                      <a:prstDash val="solid"/>
                      <a:round/>
                      <a:headEnd type="none" w="med" len="med"/>
                      <a:tailEnd type="none" w="med" len="med"/>
                    </a:lnL>
                    <a:lnR w="14351" cap="flat" cmpd="sng" algn="ctr">
                      <a:solidFill>
                        <a:srgbClr val="000000"/>
                      </a:solidFill>
                      <a:prstDash val="solid"/>
                      <a:round/>
                      <a:headEnd type="none" w="med" len="med"/>
                      <a:tailEnd type="none" w="med" len="med"/>
                    </a:lnR>
                    <a:lnT w="14351" cap="flat" cmpd="sng" algn="ctr">
                      <a:solidFill>
                        <a:srgbClr val="000000"/>
                      </a:solidFill>
                      <a:prstDash val="solid"/>
                      <a:round/>
                      <a:headEnd type="none" w="med" len="med"/>
                      <a:tailEnd type="none" w="med" len="med"/>
                    </a:lnT>
                    <a:lnB w="14351" cap="flat" cmpd="sng" algn="ctr">
                      <a:solidFill>
                        <a:srgbClr val="000000"/>
                      </a:solidFill>
                      <a:prstDash val="solid"/>
                      <a:round/>
                      <a:headEnd type="none" w="med" len="med"/>
                      <a:tailEnd type="none" w="med" len="med"/>
                    </a:lnB>
                  </a:tcPr>
                </a:tc>
                <a:tc>
                  <a:txBody>
                    <a:bodyPr/>
                    <a:lstStyle/>
                    <a:p>
                      <a:pPr marL="0" marR="0" algn="just">
                        <a:lnSpc>
                          <a:spcPct val="120000"/>
                        </a:lnSpc>
                        <a:spcBef>
                          <a:spcPts val="0"/>
                        </a:spcBef>
                        <a:spcAft>
                          <a:spcPts val="0"/>
                        </a:spcAft>
                      </a:pPr>
                      <a:r>
                        <a:rPr lang="ko-KR" altLang="en-US" sz="1050" dirty="0">
                          <a:solidFill>
                            <a:srgbClr val="000000"/>
                          </a:solidFill>
                          <a:latin typeface="-윤고딕320" pitchFamily="18" charset="-127"/>
                          <a:ea typeface="-윤고딕320" pitchFamily="18" charset="-127"/>
                        </a:rPr>
                        <a:t>공원 및 녹지를 개발 구역 면적의 </a:t>
                      </a:r>
                      <a:r>
                        <a:rPr lang="en-US" altLang="ko-KR" sz="1050" dirty="0">
                          <a:solidFill>
                            <a:srgbClr val="000000"/>
                          </a:solidFill>
                          <a:latin typeface="-윤고딕320" pitchFamily="18" charset="-127"/>
                          <a:ea typeface="-윤고딕320" pitchFamily="18" charset="-127"/>
                        </a:rPr>
                        <a:t>6 % </a:t>
                      </a:r>
                      <a:r>
                        <a:rPr lang="ko-KR" altLang="en-US" sz="1050" dirty="0">
                          <a:solidFill>
                            <a:srgbClr val="000000"/>
                          </a:solidFill>
                          <a:latin typeface="-윤고딕320" pitchFamily="18" charset="-127"/>
                          <a:ea typeface="-윤고딕320" pitchFamily="18" charset="-127"/>
                        </a:rPr>
                        <a:t>이상 확보 할 것</a:t>
                      </a:r>
                      <a:r>
                        <a:rPr lang="en-US" altLang="ko-KR" sz="1050" dirty="0">
                          <a:solidFill>
                            <a:srgbClr val="000000"/>
                          </a:solidFill>
                          <a:latin typeface="-윤고딕320" pitchFamily="18" charset="-127"/>
                          <a:ea typeface="-윤고딕320" pitchFamily="18" charset="-127"/>
                        </a:rPr>
                        <a:t>.</a:t>
                      </a:r>
                      <a:endParaRPr lang="ko-KR" altLang="en-US" sz="1050" dirty="0">
                        <a:solidFill>
                          <a:srgbClr val="000000"/>
                        </a:solidFill>
                        <a:latin typeface="-윤고딕320" pitchFamily="18" charset="-127"/>
                        <a:ea typeface="-윤고딕320" pitchFamily="18" charset="-127"/>
                      </a:endParaRPr>
                    </a:p>
                  </a:txBody>
                  <a:tcPr marL="89835" marR="89835" marT="44918" marB="44918" anchor="ctr">
                    <a:lnL w="14351" cap="flat" cmpd="sng" algn="ctr">
                      <a:solidFill>
                        <a:srgbClr val="000000"/>
                      </a:solidFill>
                      <a:prstDash val="solid"/>
                      <a:round/>
                      <a:headEnd type="none" w="med" len="med"/>
                      <a:tailEnd type="none" w="med" len="med"/>
                    </a:lnL>
                    <a:lnR w="14351" cap="flat" cmpd="sng" algn="ctr">
                      <a:solidFill>
                        <a:srgbClr val="000000"/>
                      </a:solidFill>
                      <a:prstDash val="solid"/>
                      <a:round/>
                      <a:headEnd type="none" w="med" len="med"/>
                      <a:tailEnd type="none" w="med" len="med"/>
                    </a:lnR>
                    <a:lnT w="14351" cap="flat" cmpd="sng" algn="ctr">
                      <a:solidFill>
                        <a:srgbClr val="000000"/>
                      </a:solidFill>
                      <a:prstDash val="solid"/>
                      <a:round/>
                      <a:headEnd type="none" w="med" len="med"/>
                      <a:tailEnd type="none" w="med" len="med"/>
                    </a:lnT>
                    <a:lnB w="14351" cap="flat" cmpd="sng" algn="ctr">
                      <a:solidFill>
                        <a:srgbClr val="000000"/>
                      </a:solidFill>
                      <a:prstDash val="solid"/>
                      <a:round/>
                      <a:headEnd type="none" w="med" len="med"/>
                      <a:tailEnd type="none" w="med" len="med"/>
                    </a:lnB>
                  </a:tcPr>
                </a:tc>
                <a:tc>
                  <a:txBody>
                    <a:bodyPr/>
                    <a:lstStyle/>
                    <a:p>
                      <a:pPr marL="0" marR="0" algn="just">
                        <a:lnSpc>
                          <a:spcPct val="120000"/>
                        </a:lnSpc>
                        <a:spcBef>
                          <a:spcPts val="0"/>
                        </a:spcBef>
                        <a:spcAft>
                          <a:spcPts val="0"/>
                        </a:spcAft>
                      </a:pPr>
                      <a:r>
                        <a:rPr lang="ko-KR" altLang="en-US" sz="1050">
                          <a:solidFill>
                            <a:srgbClr val="000000"/>
                          </a:solidFill>
                          <a:latin typeface="-윤고딕320" pitchFamily="18" charset="-127"/>
                          <a:ea typeface="-윤고딕320" pitchFamily="18" charset="-127"/>
                        </a:rPr>
                        <a:t>공원 및 녹지를 개발 구역 면적의 </a:t>
                      </a:r>
                      <a:r>
                        <a:rPr lang="en-US" altLang="ko-KR" sz="1050">
                          <a:solidFill>
                            <a:srgbClr val="000000"/>
                          </a:solidFill>
                          <a:latin typeface="-윤고딕320" pitchFamily="18" charset="-127"/>
                          <a:ea typeface="-윤고딕320" pitchFamily="18" charset="-127"/>
                        </a:rPr>
                        <a:t>10 % </a:t>
                      </a:r>
                      <a:r>
                        <a:rPr lang="ko-KR" altLang="en-US" sz="1050">
                          <a:solidFill>
                            <a:srgbClr val="000000"/>
                          </a:solidFill>
                          <a:latin typeface="-윤고딕320" pitchFamily="18" charset="-127"/>
                          <a:ea typeface="-윤고딕320" pitchFamily="18" charset="-127"/>
                        </a:rPr>
                        <a:t>이상 확보 할 것</a:t>
                      </a:r>
                      <a:r>
                        <a:rPr lang="en-US" altLang="ko-KR" sz="1050">
                          <a:solidFill>
                            <a:srgbClr val="000000"/>
                          </a:solidFill>
                          <a:latin typeface="-윤고딕320" pitchFamily="18" charset="-127"/>
                          <a:ea typeface="-윤고딕320" pitchFamily="18" charset="-127"/>
                        </a:rPr>
                        <a:t>.</a:t>
                      </a:r>
                      <a:endParaRPr lang="ko-KR" altLang="en-US" sz="1050">
                        <a:solidFill>
                          <a:srgbClr val="000000"/>
                        </a:solidFill>
                        <a:latin typeface="-윤고딕320" pitchFamily="18" charset="-127"/>
                        <a:ea typeface="-윤고딕320" pitchFamily="18" charset="-127"/>
                      </a:endParaRPr>
                    </a:p>
                  </a:txBody>
                  <a:tcPr marL="89835" marR="89835" marT="44918" marB="44918" anchor="ctr">
                    <a:lnL w="14351" cap="flat" cmpd="sng" algn="ctr">
                      <a:solidFill>
                        <a:srgbClr val="000000"/>
                      </a:solidFill>
                      <a:prstDash val="solid"/>
                      <a:round/>
                      <a:headEnd type="none" w="med" len="med"/>
                      <a:tailEnd type="none" w="med" len="med"/>
                    </a:lnL>
                    <a:lnR>
                      <a:noFill/>
                    </a:lnR>
                    <a:lnT w="14351" cap="flat" cmpd="sng" algn="ctr">
                      <a:solidFill>
                        <a:srgbClr val="000000"/>
                      </a:solidFill>
                      <a:prstDash val="solid"/>
                      <a:round/>
                      <a:headEnd type="none" w="med" len="med"/>
                      <a:tailEnd type="none" w="med" len="med"/>
                    </a:lnT>
                    <a:lnB w="14351" cap="flat" cmpd="sng" algn="ctr">
                      <a:solidFill>
                        <a:srgbClr val="000000"/>
                      </a:solidFill>
                      <a:prstDash val="solid"/>
                      <a:round/>
                      <a:headEnd type="none" w="med" len="med"/>
                      <a:tailEnd type="none" w="med" len="med"/>
                    </a:lnB>
                  </a:tcPr>
                </a:tc>
              </a:tr>
              <a:tr h="357731">
                <a:tc vMerge="1">
                  <a:txBody>
                    <a:bodyPr/>
                    <a:lstStyle/>
                    <a:p>
                      <a:pPr latinLnBrk="1"/>
                      <a:endParaRPr lang="ko-KR" altLang="en-US"/>
                    </a:p>
                  </a:txBody>
                  <a:tcPr/>
                </a:tc>
                <a:tc>
                  <a:txBody>
                    <a:bodyPr/>
                    <a:lstStyle/>
                    <a:p>
                      <a:pPr marL="0" marR="0" algn="ctr">
                        <a:lnSpc>
                          <a:spcPct val="120000"/>
                        </a:lnSpc>
                        <a:spcBef>
                          <a:spcPts val="0"/>
                        </a:spcBef>
                        <a:spcAft>
                          <a:spcPts val="0"/>
                        </a:spcAft>
                      </a:pPr>
                      <a:r>
                        <a:rPr lang="ko-KR" altLang="en-US" sz="1100">
                          <a:solidFill>
                            <a:srgbClr val="000000"/>
                          </a:solidFill>
                          <a:latin typeface="-윤고딕320" pitchFamily="18" charset="-127"/>
                          <a:ea typeface="-윤고딕320" pitchFamily="18" charset="-127"/>
                        </a:rPr>
                        <a:t>상기 이외의 것</a:t>
                      </a:r>
                    </a:p>
                  </a:txBody>
                  <a:tcPr marL="89835" marR="89835" marT="44918" marB="44918" anchor="ctr">
                    <a:lnL w="14351" cap="flat" cmpd="sng" algn="ctr">
                      <a:solidFill>
                        <a:srgbClr val="000000"/>
                      </a:solidFill>
                      <a:prstDash val="solid"/>
                      <a:round/>
                      <a:headEnd type="none" w="med" len="med"/>
                      <a:tailEnd type="none" w="med" len="med"/>
                    </a:lnL>
                    <a:lnR w="14351" cap="flat" cmpd="sng" algn="ctr">
                      <a:solidFill>
                        <a:srgbClr val="000000"/>
                      </a:solidFill>
                      <a:prstDash val="solid"/>
                      <a:round/>
                      <a:headEnd type="none" w="med" len="med"/>
                      <a:tailEnd type="none" w="med" len="med"/>
                    </a:lnR>
                    <a:lnT w="14351" cap="flat" cmpd="sng" algn="ctr">
                      <a:solidFill>
                        <a:srgbClr val="000000"/>
                      </a:solidFill>
                      <a:prstDash val="solid"/>
                      <a:round/>
                      <a:headEnd type="none" w="med" len="med"/>
                      <a:tailEnd type="none" w="med" len="med"/>
                    </a:lnT>
                    <a:lnB w="21590" cap="flat" cmpd="sng" algn="ctr">
                      <a:solidFill>
                        <a:srgbClr val="000000"/>
                      </a:solidFill>
                      <a:prstDash val="solid"/>
                      <a:round/>
                      <a:headEnd type="none" w="med" len="med"/>
                      <a:tailEnd type="none" w="med" len="med"/>
                    </a:lnB>
                  </a:tcPr>
                </a:tc>
                <a:tc>
                  <a:txBody>
                    <a:bodyPr/>
                    <a:lstStyle/>
                    <a:p>
                      <a:pPr marL="0" marR="0" algn="just">
                        <a:lnSpc>
                          <a:spcPct val="120000"/>
                        </a:lnSpc>
                        <a:spcBef>
                          <a:spcPts val="0"/>
                        </a:spcBef>
                        <a:spcAft>
                          <a:spcPts val="0"/>
                        </a:spcAft>
                      </a:pPr>
                      <a:r>
                        <a:rPr lang="ko-KR" altLang="en-US" sz="1050" dirty="0">
                          <a:solidFill>
                            <a:srgbClr val="000000"/>
                          </a:solidFill>
                          <a:latin typeface="-윤고딕320" pitchFamily="18" charset="-127"/>
                          <a:ea typeface="-윤고딕320" pitchFamily="18" charset="-127"/>
                        </a:rPr>
                        <a:t>공원 및 녹지를 개발 구역 면적의 </a:t>
                      </a:r>
                      <a:r>
                        <a:rPr lang="en-US" altLang="ko-KR" sz="1050" dirty="0">
                          <a:solidFill>
                            <a:srgbClr val="000000"/>
                          </a:solidFill>
                          <a:latin typeface="-윤고딕320" pitchFamily="18" charset="-127"/>
                          <a:ea typeface="-윤고딕320" pitchFamily="18" charset="-127"/>
                        </a:rPr>
                        <a:t>3 % </a:t>
                      </a:r>
                      <a:r>
                        <a:rPr lang="ko-KR" altLang="en-US" sz="1050" dirty="0">
                          <a:solidFill>
                            <a:srgbClr val="000000"/>
                          </a:solidFill>
                          <a:latin typeface="-윤고딕320" pitchFamily="18" charset="-127"/>
                          <a:ea typeface="-윤고딕320" pitchFamily="18" charset="-127"/>
                        </a:rPr>
                        <a:t>이상 확보 할 것</a:t>
                      </a:r>
                      <a:r>
                        <a:rPr lang="en-US" altLang="ko-KR" sz="1050" dirty="0">
                          <a:solidFill>
                            <a:srgbClr val="000000"/>
                          </a:solidFill>
                          <a:latin typeface="-윤고딕320" pitchFamily="18" charset="-127"/>
                          <a:ea typeface="-윤고딕320" pitchFamily="18" charset="-127"/>
                        </a:rPr>
                        <a:t>.</a:t>
                      </a:r>
                      <a:endParaRPr lang="ko-KR" altLang="en-US" sz="1050" dirty="0">
                        <a:solidFill>
                          <a:srgbClr val="000000"/>
                        </a:solidFill>
                        <a:latin typeface="-윤고딕320" pitchFamily="18" charset="-127"/>
                        <a:ea typeface="-윤고딕320" pitchFamily="18" charset="-127"/>
                      </a:endParaRPr>
                    </a:p>
                  </a:txBody>
                  <a:tcPr marL="89835" marR="89835" marT="44918" marB="44918" anchor="ctr">
                    <a:lnL w="14351" cap="flat" cmpd="sng" algn="ctr">
                      <a:solidFill>
                        <a:srgbClr val="000000"/>
                      </a:solidFill>
                      <a:prstDash val="solid"/>
                      <a:round/>
                      <a:headEnd type="none" w="med" len="med"/>
                      <a:tailEnd type="none" w="med" len="med"/>
                    </a:lnL>
                    <a:lnR w="14351" cap="flat" cmpd="sng" algn="ctr">
                      <a:solidFill>
                        <a:srgbClr val="000000"/>
                      </a:solidFill>
                      <a:prstDash val="solid"/>
                      <a:round/>
                      <a:headEnd type="none" w="med" len="med"/>
                      <a:tailEnd type="none" w="med" len="med"/>
                    </a:lnR>
                    <a:lnT w="14351" cap="flat" cmpd="sng" algn="ctr">
                      <a:solidFill>
                        <a:srgbClr val="000000"/>
                      </a:solidFill>
                      <a:prstDash val="solid"/>
                      <a:round/>
                      <a:headEnd type="none" w="med" len="med"/>
                      <a:tailEnd type="none" w="med" len="med"/>
                    </a:lnT>
                    <a:lnB w="21590" cap="flat" cmpd="sng" algn="ctr">
                      <a:solidFill>
                        <a:srgbClr val="000000"/>
                      </a:solidFill>
                      <a:prstDash val="solid"/>
                      <a:round/>
                      <a:headEnd type="none" w="med" len="med"/>
                      <a:tailEnd type="none" w="med" len="med"/>
                    </a:lnB>
                  </a:tcPr>
                </a:tc>
                <a:tc>
                  <a:txBody>
                    <a:bodyPr/>
                    <a:lstStyle/>
                    <a:p>
                      <a:pPr marL="0" marR="0" algn="just">
                        <a:lnSpc>
                          <a:spcPct val="120000"/>
                        </a:lnSpc>
                        <a:spcBef>
                          <a:spcPts val="0"/>
                        </a:spcBef>
                        <a:spcAft>
                          <a:spcPts val="0"/>
                        </a:spcAft>
                      </a:pPr>
                      <a:r>
                        <a:rPr lang="ko-KR" altLang="en-US" sz="1050" dirty="0">
                          <a:solidFill>
                            <a:srgbClr val="000000"/>
                          </a:solidFill>
                          <a:latin typeface="-윤고딕320" pitchFamily="18" charset="-127"/>
                          <a:ea typeface="-윤고딕320" pitchFamily="18" charset="-127"/>
                        </a:rPr>
                        <a:t>공원 및 녹지를 개발 구역 면적의 </a:t>
                      </a:r>
                      <a:r>
                        <a:rPr lang="en-US" altLang="ko-KR" sz="1050" dirty="0">
                          <a:solidFill>
                            <a:srgbClr val="000000"/>
                          </a:solidFill>
                          <a:latin typeface="-윤고딕320" pitchFamily="18" charset="-127"/>
                          <a:ea typeface="-윤고딕320" pitchFamily="18" charset="-127"/>
                        </a:rPr>
                        <a:t>6 % </a:t>
                      </a:r>
                      <a:r>
                        <a:rPr lang="ko-KR" altLang="en-US" sz="1050" dirty="0">
                          <a:solidFill>
                            <a:srgbClr val="000000"/>
                          </a:solidFill>
                          <a:latin typeface="-윤고딕320" pitchFamily="18" charset="-127"/>
                          <a:ea typeface="-윤고딕320" pitchFamily="18" charset="-127"/>
                        </a:rPr>
                        <a:t>이상 확보 할 것</a:t>
                      </a:r>
                      <a:r>
                        <a:rPr lang="en-US" altLang="ko-KR" sz="1050" dirty="0">
                          <a:solidFill>
                            <a:srgbClr val="000000"/>
                          </a:solidFill>
                          <a:latin typeface="-윤고딕320" pitchFamily="18" charset="-127"/>
                          <a:ea typeface="-윤고딕320" pitchFamily="18" charset="-127"/>
                        </a:rPr>
                        <a:t>.</a:t>
                      </a:r>
                      <a:endParaRPr lang="ko-KR" altLang="en-US" sz="1050" dirty="0">
                        <a:solidFill>
                          <a:srgbClr val="000000"/>
                        </a:solidFill>
                        <a:latin typeface="-윤고딕320" pitchFamily="18" charset="-127"/>
                        <a:ea typeface="-윤고딕320" pitchFamily="18" charset="-127"/>
                      </a:endParaRPr>
                    </a:p>
                  </a:txBody>
                  <a:tcPr marL="89835" marR="89835" marT="44918" marB="44918" anchor="ctr">
                    <a:lnL w="14351" cap="flat" cmpd="sng" algn="ctr">
                      <a:solidFill>
                        <a:srgbClr val="000000"/>
                      </a:solidFill>
                      <a:prstDash val="solid"/>
                      <a:round/>
                      <a:headEnd type="none" w="med" len="med"/>
                      <a:tailEnd type="none" w="med" len="med"/>
                    </a:lnL>
                    <a:lnR>
                      <a:noFill/>
                    </a:lnR>
                    <a:lnT w="14351" cap="flat" cmpd="sng" algn="ctr">
                      <a:solidFill>
                        <a:srgbClr val="000000"/>
                      </a:solidFill>
                      <a:prstDash val="solid"/>
                      <a:round/>
                      <a:headEnd type="none" w="med" len="med"/>
                      <a:tailEnd type="none" w="med" len="med"/>
                    </a:lnT>
                    <a:lnB w="21590" cap="flat" cmpd="sng" algn="ctr">
                      <a:solidFill>
                        <a:srgbClr val="000000"/>
                      </a:solidFill>
                      <a:prstDash val="solid"/>
                      <a:round/>
                      <a:headEnd type="none" w="med" len="med"/>
                      <a:tailEnd type="none" w="med" len="med"/>
                    </a:lnB>
                  </a:tcPr>
                </a:tc>
              </a:tr>
              <a:tr h="251755">
                <a:tc gridSpan="4">
                  <a:txBody>
                    <a:bodyPr/>
                    <a:lstStyle/>
                    <a:p>
                      <a:pPr marL="0" marR="0" algn="just">
                        <a:lnSpc>
                          <a:spcPct val="120000"/>
                        </a:lnSpc>
                        <a:spcBef>
                          <a:spcPts val="0"/>
                        </a:spcBef>
                        <a:spcAft>
                          <a:spcPts val="0"/>
                        </a:spcAft>
                      </a:pPr>
                      <a:r>
                        <a:rPr lang="ko-KR" altLang="en-US" sz="1100" dirty="0">
                          <a:solidFill>
                            <a:srgbClr val="000000"/>
                          </a:solidFill>
                          <a:latin typeface="-윤고딕320" pitchFamily="18" charset="-127"/>
                          <a:ea typeface="-윤고딕320" pitchFamily="18" charset="-127"/>
                        </a:rPr>
                        <a:t>자료 </a:t>
                      </a:r>
                      <a:r>
                        <a:rPr lang="en-US" altLang="ko-KR" sz="1100" dirty="0">
                          <a:solidFill>
                            <a:srgbClr val="000000"/>
                          </a:solidFill>
                          <a:latin typeface="-윤고딕320" pitchFamily="18" charset="-127"/>
                          <a:ea typeface="-윤고딕320" pitchFamily="18" charset="-127"/>
                        </a:rPr>
                        <a:t>: </a:t>
                      </a:r>
                      <a:r>
                        <a:rPr lang="ko-KR" altLang="en-US" sz="1100" dirty="0" err="1">
                          <a:solidFill>
                            <a:srgbClr val="000000"/>
                          </a:solidFill>
                          <a:latin typeface="-윤고딕320" pitchFamily="18" charset="-127"/>
                          <a:ea typeface="-윤고딕320" pitchFamily="18" charset="-127"/>
                        </a:rPr>
                        <a:t>토미사토시</a:t>
                      </a:r>
                      <a:r>
                        <a:rPr lang="en-US" altLang="ko-KR" sz="1100" dirty="0">
                          <a:solidFill>
                            <a:srgbClr val="000000"/>
                          </a:solidFill>
                          <a:latin typeface="-윤고딕320" pitchFamily="18" charset="-127"/>
                          <a:ea typeface="-윤고딕320" pitchFamily="18" charset="-127"/>
                        </a:rPr>
                        <a:t>(2012), </a:t>
                      </a:r>
                      <a:r>
                        <a:rPr lang="ko-KR" altLang="en-US" sz="1100" dirty="0">
                          <a:solidFill>
                            <a:srgbClr val="000000"/>
                          </a:solidFill>
                          <a:latin typeface="-윤고딕320" pitchFamily="18" charset="-127"/>
                          <a:ea typeface="-윤고딕320" pitchFamily="18" charset="-127"/>
                        </a:rPr>
                        <a:t>상게서</a:t>
                      </a:r>
                      <a:r>
                        <a:rPr lang="en-US" altLang="ko-KR" sz="1100" dirty="0">
                          <a:solidFill>
                            <a:srgbClr val="000000"/>
                          </a:solidFill>
                          <a:latin typeface="-윤고딕320" pitchFamily="18" charset="-127"/>
                          <a:ea typeface="-윤고딕320" pitchFamily="18" charset="-127"/>
                        </a:rPr>
                        <a:t>, </a:t>
                      </a:r>
                      <a:r>
                        <a:rPr lang="ko-KR" altLang="en-US" sz="1100" dirty="0">
                          <a:solidFill>
                            <a:srgbClr val="000000"/>
                          </a:solidFill>
                          <a:latin typeface="-윤고딕320" pitchFamily="18" charset="-127"/>
                          <a:ea typeface="-윤고딕320" pitchFamily="18" charset="-127"/>
                        </a:rPr>
                        <a:t>第</a:t>
                      </a:r>
                      <a:r>
                        <a:rPr lang="en-US" altLang="ko-KR" sz="1100" dirty="0">
                          <a:solidFill>
                            <a:srgbClr val="000000"/>
                          </a:solidFill>
                          <a:latin typeface="-윤고딕320" pitchFamily="18" charset="-127"/>
                          <a:ea typeface="-윤고딕320" pitchFamily="18" charset="-127"/>
                        </a:rPr>
                        <a:t>20</a:t>
                      </a:r>
                      <a:r>
                        <a:rPr lang="ko-KR" altLang="en-US" sz="1100" dirty="0">
                          <a:solidFill>
                            <a:srgbClr val="000000"/>
                          </a:solidFill>
                          <a:latin typeface="-윤고딕320" pitchFamily="18" charset="-127"/>
                          <a:ea typeface="-윤고딕320" pitchFamily="18" charset="-127"/>
                        </a:rPr>
                        <a:t>条</a:t>
                      </a:r>
                    </a:p>
                  </a:txBody>
                  <a:tcPr marL="89835" marR="89835" marT="44918" marB="44918" anchor="ctr">
                    <a:lnL>
                      <a:noFill/>
                    </a:lnL>
                    <a:lnR>
                      <a:noFill/>
                    </a:lnR>
                    <a:lnT w="21590" cap="flat" cmpd="sng" algn="ctr">
                      <a:solidFill>
                        <a:srgbClr val="000000"/>
                      </a:solidFill>
                      <a:prstDash val="solid"/>
                      <a:round/>
                      <a:headEnd type="none" w="med" len="med"/>
                      <a:tailEnd type="none" w="med" len="med"/>
                    </a:lnT>
                    <a:lnB>
                      <a:noFill/>
                    </a:lnB>
                  </a:tcP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r>
            </a:tbl>
          </a:graphicData>
        </a:graphic>
      </p:graphicFrame>
      <p:sp>
        <p:nvSpPr>
          <p:cNvPr id="59393" name="Rectangle 1"/>
          <p:cNvSpPr>
            <a:spLocks noChangeArrowheads="1"/>
          </p:cNvSpPr>
          <p:nvPr/>
        </p:nvSpPr>
        <p:spPr bwMode="auto">
          <a:xfrm>
            <a:off x="0" y="0"/>
            <a:ext cx="10693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8" name="TextBox 7"/>
          <p:cNvSpPr txBox="1"/>
          <p:nvPr/>
        </p:nvSpPr>
        <p:spPr>
          <a:xfrm>
            <a:off x="731568" y="5148783"/>
            <a:ext cx="2714205" cy="276999"/>
          </a:xfrm>
          <a:prstGeom prst="rect">
            <a:avLst/>
          </a:prstGeom>
          <a:noFill/>
        </p:spPr>
        <p:txBody>
          <a:bodyPr wrap="none" rtlCol="0">
            <a:spAutoFit/>
          </a:bodyPr>
          <a:lstStyle/>
          <a:p>
            <a:r>
              <a:rPr lang="ko-KR" altLang="en-US" sz="1200" dirty="0" err="1" smtClean="0">
                <a:solidFill>
                  <a:srgbClr val="0000FF"/>
                </a:solidFill>
                <a:latin typeface="-윤고딕350" pitchFamily="18" charset="-127"/>
                <a:ea typeface="-윤고딕350" pitchFamily="18" charset="-127"/>
              </a:rPr>
              <a:t>토미사토시</a:t>
            </a:r>
            <a:r>
              <a:rPr lang="en-US" altLang="ko-KR" sz="1200" dirty="0" smtClean="0">
                <a:solidFill>
                  <a:srgbClr val="0000FF"/>
                </a:solidFill>
                <a:latin typeface="-윤고딕350" pitchFamily="18" charset="-127"/>
                <a:ea typeface="-윤고딕350" pitchFamily="18" charset="-127"/>
              </a:rPr>
              <a:t> </a:t>
            </a:r>
            <a:r>
              <a:rPr lang="ko-KR" altLang="en-US" sz="1200" dirty="0" smtClean="0">
                <a:solidFill>
                  <a:srgbClr val="0000FF"/>
                </a:solidFill>
                <a:latin typeface="-윤고딕350" pitchFamily="18" charset="-127"/>
                <a:ea typeface="-윤고딕350" pitchFamily="18" charset="-127"/>
              </a:rPr>
              <a:t>공원 및 녹지 확보기준 사례</a:t>
            </a:r>
            <a:endParaRPr lang="ko-KR" altLang="en-US" sz="1200" dirty="0">
              <a:solidFill>
                <a:srgbClr val="0000FF"/>
              </a:solidFill>
              <a:latin typeface="-윤고딕350" pitchFamily="18" charset="-127"/>
              <a:ea typeface="-윤고딕350" pitchFamily="18" charset="-127"/>
            </a:endParaRPr>
          </a:p>
        </p:txBody>
      </p:sp>
      <p:sp>
        <p:nvSpPr>
          <p:cNvPr id="9"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24</a:t>
            </a:fld>
            <a:endParaRPr lang="ko-KR" altLang="en-US" dirty="0">
              <a:solidFill>
                <a:prstClr val="white"/>
              </a:solidFill>
            </a:endParaRPr>
          </a:p>
        </p:txBody>
      </p:sp>
      <p:sp>
        <p:nvSpPr>
          <p:cNvPr id="10" name="제목 1"/>
          <p:cNvSpPr txBox="1">
            <a:spLocks/>
          </p:cNvSpPr>
          <p:nvPr/>
        </p:nvSpPr>
        <p:spPr bwMode="auto">
          <a:xfrm>
            <a:off x="388044" y="900311"/>
            <a:ext cx="9855200" cy="500063"/>
          </a:xfrm>
          <a:prstGeom prst="rect">
            <a:avLst/>
          </a:prstGeom>
          <a:ln>
            <a:miter lim="800000"/>
            <a:headEnd/>
            <a:tailEnd/>
          </a:ln>
        </p:spPr>
        <p:txBody>
          <a:bodyPr/>
          <a:lstStyle/>
          <a:p>
            <a:pPr>
              <a:defRPr/>
            </a:pPr>
            <a:r>
              <a:rPr kumimoji="0" lang="en-US" altLang="ko-KR" sz="2200" dirty="0" smtClean="0">
                <a:solidFill>
                  <a:schemeClr val="tx2"/>
                </a:solidFill>
                <a:latin typeface="-윤고딕350" pitchFamily="18" charset="-127"/>
                <a:ea typeface="-윤고딕350" pitchFamily="18" charset="-127"/>
                <a:cs typeface="Arial" pitchFamily="34" charset="0"/>
              </a:rPr>
              <a:t>2) </a:t>
            </a:r>
            <a:r>
              <a:rPr kumimoji="0" lang="ko-KR" altLang="en-US" sz="2200" dirty="0" smtClean="0">
                <a:solidFill>
                  <a:schemeClr val="tx2"/>
                </a:solidFill>
                <a:latin typeface="-윤고딕350" pitchFamily="18" charset="-127"/>
                <a:ea typeface="-윤고딕350" pitchFamily="18" charset="-127"/>
                <a:cs typeface="Arial" pitchFamily="34" charset="0"/>
              </a:rPr>
              <a:t>택지개발지도요강</a:t>
            </a:r>
            <a:endParaRPr kumimoji="0" lang="ko-KR" altLang="en-US" sz="2200" dirty="0">
              <a:solidFill>
                <a:schemeClr val="tx2"/>
              </a:solidFill>
              <a:latin typeface="-윤고딕350" pitchFamily="18" charset="-127"/>
              <a:ea typeface="-윤고딕350" pitchFamily="18" charset="-127"/>
            </a:endParaRPr>
          </a:p>
        </p:txBody>
      </p:sp>
      <p:sp>
        <p:nvSpPr>
          <p:cNvPr id="11" name="TextBox 10"/>
          <p:cNvSpPr txBox="1"/>
          <p:nvPr/>
        </p:nvSpPr>
        <p:spPr>
          <a:xfrm>
            <a:off x="500103" y="1332359"/>
            <a:ext cx="929742"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정의</a:t>
            </a:r>
            <a:endParaRPr lang="ko-KR" altLang="en-US" sz="1800" dirty="0">
              <a:solidFill>
                <a:srgbClr val="4F81BD"/>
              </a:solidFill>
              <a:latin typeface="-윤고딕360" pitchFamily="18" charset="-127"/>
              <a:ea typeface="-윤고딕360" pitchFamily="18" charset="-127"/>
            </a:endParaRPr>
          </a:p>
        </p:txBody>
      </p:sp>
      <p:sp>
        <p:nvSpPr>
          <p:cNvPr id="12" name="TextBox 11"/>
          <p:cNvSpPr txBox="1"/>
          <p:nvPr/>
        </p:nvSpPr>
        <p:spPr>
          <a:xfrm>
            <a:off x="499862" y="2497497"/>
            <a:ext cx="1644681"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제도의 운영</a:t>
            </a:r>
            <a:endParaRPr lang="ko-KR" altLang="en-US" sz="1800" dirty="0">
              <a:solidFill>
                <a:srgbClr val="4F81BD"/>
              </a:solidFill>
              <a:latin typeface="-윤고딕360" pitchFamily="18" charset="-127"/>
              <a:ea typeface="-윤고딕360" pitchFamily="18" charset="-127"/>
            </a:endParaRPr>
          </a:p>
        </p:txBody>
      </p:sp>
      <p:sp>
        <p:nvSpPr>
          <p:cNvPr id="13" name="TextBox 7"/>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해외 기부채납관련 제도</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14"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03</a:t>
            </a:r>
            <a:endParaRPr kumimoji="0" lang="en-US" altLang="ko-KR" sz="3600" b="1" dirty="0">
              <a:solidFill>
                <a:schemeClr val="bg1">
                  <a:lumMod val="50000"/>
                </a:schemeClr>
              </a:solidFill>
              <a:latin typeface="-윤고딕350" pitchFamily="18" charset="-127"/>
              <a:ea typeface="-윤고딕350" pitchFamily="18" charset="-127"/>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모서리가 둥근 직사각형 45"/>
          <p:cNvSpPr/>
          <p:nvPr/>
        </p:nvSpPr>
        <p:spPr>
          <a:xfrm>
            <a:off x="657922" y="4916506"/>
            <a:ext cx="9295015" cy="1495444"/>
          </a:xfrm>
          <a:prstGeom prst="roundRect">
            <a:avLst>
              <a:gd name="adj" fmla="val 9956"/>
            </a:avLst>
          </a:prstGeom>
          <a:solidFill>
            <a:schemeClr val="bg2"/>
          </a:solidFill>
          <a:ln w="19050">
            <a:solidFill>
              <a:schemeClr val="bg1">
                <a:lumMod val="6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6"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25</a:t>
            </a:fld>
            <a:endParaRPr lang="ko-KR" altLang="en-US" dirty="0">
              <a:solidFill>
                <a:prstClr val="white"/>
              </a:solidFill>
            </a:endParaRPr>
          </a:p>
        </p:txBody>
      </p:sp>
      <p:sp>
        <p:nvSpPr>
          <p:cNvPr id="17" name="제목 1"/>
          <p:cNvSpPr txBox="1">
            <a:spLocks/>
          </p:cNvSpPr>
          <p:nvPr/>
        </p:nvSpPr>
        <p:spPr bwMode="auto">
          <a:xfrm>
            <a:off x="234471" y="897252"/>
            <a:ext cx="9855200" cy="500063"/>
          </a:xfrm>
          <a:prstGeom prst="rect">
            <a:avLst/>
          </a:prstGeom>
          <a:ln>
            <a:miter lim="800000"/>
            <a:headEnd/>
            <a:tailEnd/>
          </a:ln>
        </p:spPr>
        <p:txBody>
          <a:bodyPr/>
          <a:lstStyle/>
          <a:p>
            <a:pPr>
              <a:defRPr/>
            </a:pPr>
            <a:r>
              <a:rPr kumimoji="0" lang="en-US" altLang="ko-KR" sz="2800" dirty="0" smtClean="0">
                <a:solidFill>
                  <a:schemeClr val="tx2"/>
                </a:solidFill>
                <a:latin typeface="-윤고딕350" pitchFamily="18" charset="-127"/>
                <a:ea typeface="-윤고딕350" pitchFamily="18" charset="-127"/>
                <a:cs typeface="Arial" pitchFamily="34" charset="0"/>
              </a:rPr>
              <a:t>4. </a:t>
            </a:r>
            <a:r>
              <a:rPr kumimoji="0" lang="ko-KR" altLang="en-US" sz="2800" dirty="0" err="1" smtClean="0">
                <a:solidFill>
                  <a:schemeClr val="tx2"/>
                </a:solidFill>
                <a:latin typeface="-윤고딕350" pitchFamily="18" charset="-127"/>
                <a:ea typeface="-윤고딕350" pitchFamily="18" charset="-127"/>
                <a:cs typeface="Arial" pitchFamily="34" charset="0"/>
              </a:rPr>
              <a:t>소결</a:t>
            </a:r>
            <a:r>
              <a:rPr kumimoji="0" lang="ko-KR" altLang="en-US" sz="2800" dirty="0" smtClean="0">
                <a:solidFill>
                  <a:schemeClr val="tx2"/>
                </a:solidFill>
                <a:latin typeface="-윤고딕350" pitchFamily="18" charset="-127"/>
                <a:ea typeface="-윤고딕350" pitchFamily="18" charset="-127"/>
                <a:cs typeface="Arial" pitchFamily="34" charset="0"/>
              </a:rPr>
              <a:t> 및 시사점</a:t>
            </a:r>
            <a:endParaRPr kumimoji="0" lang="ko-KR" altLang="en-US" sz="2000" dirty="0">
              <a:solidFill>
                <a:srgbClr val="0033CC"/>
              </a:solidFill>
              <a:latin typeface="-윤고딕350" pitchFamily="18" charset="-127"/>
              <a:ea typeface="-윤고딕350" pitchFamily="18" charset="-127"/>
            </a:endParaRPr>
          </a:p>
        </p:txBody>
      </p:sp>
      <p:sp>
        <p:nvSpPr>
          <p:cNvPr id="18" name="TextBox 7"/>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해외 기부채납관련 제도</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19"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03</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21" name="모서리가 둥근 직사각형 20"/>
          <p:cNvSpPr/>
          <p:nvPr/>
        </p:nvSpPr>
        <p:spPr>
          <a:xfrm>
            <a:off x="666180" y="1621335"/>
            <a:ext cx="2232248" cy="1798140"/>
          </a:xfrm>
          <a:prstGeom prst="roundRect">
            <a:avLst>
              <a:gd name="adj" fmla="val 427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ko-KR" altLang="en-US" sz="1800" dirty="0" smtClean="0">
                <a:solidFill>
                  <a:schemeClr val="bg1"/>
                </a:solidFill>
                <a:latin typeface="-윤고딕340" pitchFamily="18" charset="-127"/>
                <a:ea typeface="-윤고딕340" pitchFamily="18" charset="-127"/>
              </a:rPr>
              <a:t>금전적인 환수제도</a:t>
            </a:r>
            <a:endParaRPr lang="en-US" altLang="ko-KR" sz="1800" dirty="0" smtClean="0">
              <a:solidFill>
                <a:schemeClr val="bg1"/>
              </a:solidFill>
              <a:latin typeface="-윤고딕340" pitchFamily="18" charset="-127"/>
              <a:ea typeface="-윤고딕340" pitchFamily="18" charset="-127"/>
            </a:endParaRPr>
          </a:p>
          <a:p>
            <a:pPr algn="ctr">
              <a:spcAft>
                <a:spcPts val="600"/>
              </a:spcAft>
            </a:pPr>
            <a:r>
              <a:rPr lang="ko-KR" altLang="en-US" sz="1800" dirty="0" smtClean="0">
                <a:solidFill>
                  <a:schemeClr val="bg1"/>
                </a:solidFill>
                <a:latin typeface="-윤고딕340" pitchFamily="18" charset="-127"/>
                <a:ea typeface="-윤고딕340" pitchFamily="18" charset="-127"/>
              </a:rPr>
              <a:t>운영</a:t>
            </a:r>
            <a:endParaRPr lang="ko-KR" altLang="en-US" sz="1800" dirty="0">
              <a:solidFill>
                <a:schemeClr val="bg1"/>
              </a:solidFill>
              <a:latin typeface="-윤고딕340" pitchFamily="18" charset="-127"/>
              <a:ea typeface="-윤고딕340" pitchFamily="18" charset="-127"/>
            </a:endParaRPr>
          </a:p>
        </p:txBody>
      </p:sp>
      <p:sp>
        <p:nvSpPr>
          <p:cNvPr id="22" name="모서리가 둥근 직사각형 21"/>
          <p:cNvSpPr/>
          <p:nvPr/>
        </p:nvSpPr>
        <p:spPr>
          <a:xfrm>
            <a:off x="2970436" y="1620391"/>
            <a:ext cx="6913339" cy="1798140"/>
          </a:xfrm>
          <a:prstGeom prst="roundRect">
            <a:avLst>
              <a:gd name="adj" fmla="val 4271"/>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spcAft>
                <a:spcPts val="600"/>
              </a:spcAft>
            </a:pPr>
            <a:r>
              <a:rPr lang="ko-KR" altLang="en-US" sz="1600" spc="-100" dirty="0" smtClean="0">
                <a:solidFill>
                  <a:srgbClr val="0000FF"/>
                </a:solidFill>
                <a:latin typeface="-윤고딕340" pitchFamily="18" charset="-127"/>
                <a:ea typeface="-윤고딕340" pitchFamily="18" charset="-127"/>
              </a:rPr>
              <a:t>개발이익 환수를 위한 금전적인 환수제도 운영</a:t>
            </a:r>
            <a:endParaRPr lang="en-US" altLang="ko-KR" sz="1600" spc="-100" dirty="0" smtClean="0">
              <a:solidFill>
                <a:srgbClr val="0000FF"/>
              </a:solidFill>
              <a:latin typeface="-윤고딕340" pitchFamily="18" charset="-127"/>
              <a:ea typeface="-윤고딕340" pitchFamily="18" charset="-127"/>
            </a:endParaRPr>
          </a:p>
          <a:p>
            <a:pPr marL="100013" indent="-100013">
              <a:lnSpc>
                <a:spcPct val="120000"/>
              </a:lnSpc>
              <a:spcAft>
                <a:spcPts val="600"/>
              </a:spcAft>
              <a:buFontTx/>
              <a:buChar char="-"/>
            </a:pPr>
            <a:r>
              <a:rPr lang="ko-KR" altLang="en-US" sz="1400" spc="-100" dirty="0" smtClean="0">
                <a:solidFill>
                  <a:prstClr val="black"/>
                </a:solidFill>
                <a:latin typeface="-윤고딕320" pitchFamily="18" charset="-127"/>
                <a:ea typeface="-윤고딕320" pitchFamily="18" charset="-127"/>
              </a:rPr>
              <a:t>영국 </a:t>
            </a:r>
            <a:r>
              <a:rPr lang="en-US" altLang="ko-KR" sz="1400" spc="-100" dirty="0" smtClean="0">
                <a:solidFill>
                  <a:prstClr val="black"/>
                </a:solidFill>
                <a:latin typeface="-윤고딕320" pitchFamily="18" charset="-127"/>
                <a:ea typeface="-윤고딕320" pitchFamily="18" charset="-127"/>
              </a:rPr>
              <a:t>: </a:t>
            </a:r>
            <a:r>
              <a:rPr lang="ko-KR" altLang="en-US" sz="1400" spc="-100" dirty="0" smtClean="0">
                <a:solidFill>
                  <a:prstClr val="black"/>
                </a:solidFill>
                <a:latin typeface="-윤고딕320" pitchFamily="18" charset="-127"/>
                <a:ea typeface="-윤고딕320" pitchFamily="18" charset="-127"/>
              </a:rPr>
              <a:t>부과금 형식의 커뮤니티 기반시설부담금</a:t>
            </a:r>
            <a:r>
              <a:rPr lang="en-US" altLang="ko-KR" sz="1400" spc="-100" dirty="0" smtClean="0">
                <a:solidFill>
                  <a:prstClr val="black"/>
                </a:solidFill>
                <a:latin typeface="-윤고딕320" pitchFamily="18" charset="-127"/>
                <a:ea typeface="-윤고딕320" pitchFamily="18" charset="-127"/>
              </a:rPr>
              <a:t>(CIL)</a:t>
            </a:r>
            <a:r>
              <a:rPr lang="ko-KR" altLang="en-US" sz="1400" spc="-100" dirty="0" smtClean="0">
                <a:solidFill>
                  <a:prstClr val="black"/>
                </a:solidFill>
                <a:latin typeface="-윤고딕320" pitchFamily="18" charset="-127"/>
                <a:ea typeface="-윤고딕320" pitchFamily="18" charset="-127"/>
              </a:rPr>
              <a:t>을 도입하여 준강제적이던  기존의 계획의무</a:t>
            </a:r>
            <a:r>
              <a:rPr lang="en-US" altLang="ko-KR" sz="1400" spc="-100" dirty="0" smtClean="0">
                <a:solidFill>
                  <a:prstClr val="black"/>
                </a:solidFill>
                <a:latin typeface="-윤고딕320" pitchFamily="18" charset="-127"/>
                <a:ea typeface="-윤고딕320" pitchFamily="18" charset="-127"/>
              </a:rPr>
              <a:t>(PO) </a:t>
            </a:r>
            <a:r>
              <a:rPr lang="ko-KR" altLang="en-US" sz="1400" spc="-100" dirty="0" smtClean="0">
                <a:solidFill>
                  <a:prstClr val="black"/>
                </a:solidFill>
                <a:latin typeface="-윤고딕320" pitchFamily="18" charset="-127"/>
                <a:ea typeface="-윤고딕320" pitchFamily="18" charset="-127"/>
              </a:rPr>
              <a:t>대체</a:t>
            </a:r>
            <a:endParaRPr lang="en-US" altLang="ko-KR" sz="1400" spc="-100" dirty="0" smtClean="0">
              <a:solidFill>
                <a:prstClr val="black"/>
              </a:solidFill>
              <a:latin typeface="-윤고딕320" pitchFamily="18" charset="-127"/>
              <a:ea typeface="-윤고딕320" pitchFamily="18" charset="-127"/>
            </a:endParaRPr>
          </a:p>
          <a:p>
            <a:pPr>
              <a:lnSpc>
                <a:spcPct val="120000"/>
              </a:lnSpc>
              <a:spcAft>
                <a:spcPts val="600"/>
              </a:spcAft>
              <a:buFontTx/>
              <a:buChar char="-"/>
            </a:pPr>
            <a:r>
              <a:rPr lang="ko-KR" altLang="en-US" sz="1400" spc="-100" dirty="0" smtClean="0">
                <a:solidFill>
                  <a:prstClr val="black"/>
                </a:solidFill>
                <a:latin typeface="-윤고딕320" pitchFamily="18" charset="-127"/>
                <a:ea typeface="-윤고딕320" pitchFamily="18" charset="-127"/>
              </a:rPr>
              <a:t>미국 </a:t>
            </a:r>
            <a:r>
              <a:rPr lang="en-US" altLang="ko-KR" sz="1400" spc="-100" dirty="0" smtClean="0">
                <a:solidFill>
                  <a:prstClr val="black"/>
                </a:solidFill>
                <a:latin typeface="-윤고딕320" pitchFamily="18" charset="-127"/>
                <a:ea typeface="-윤고딕320" pitchFamily="18" charset="-127"/>
              </a:rPr>
              <a:t>: </a:t>
            </a:r>
            <a:r>
              <a:rPr lang="ko-KR" altLang="en-US" sz="1400" spc="-100" dirty="0" smtClean="0">
                <a:solidFill>
                  <a:prstClr val="black"/>
                </a:solidFill>
                <a:latin typeface="-윤고딕320" pitchFamily="18" charset="-127"/>
                <a:ea typeface="-윤고딕320" pitchFamily="18" charset="-127"/>
              </a:rPr>
              <a:t>지역여건에 부합하는 개발영향부담금제 운영 </a:t>
            </a:r>
            <a:r>
              <a:rPr lang="en-US" altLang="ko-KR" sz="1400" spc="-100" dirty="0" smtClean="0">
                <a:solidFill>
                  <a:prstClr val="black"/>
                </a:solidFill>
                <a:latin typeface="-윤고딕320" pitchFamily="18" charset="-127"/>
                <a:ea typeface="-윤고딕320" pitchFamily="18" charset="-127"/>
              </a:rPr>
              <a:t>(</a:t>
            </a:r>
            <a:r>
              <a:rPr lang="ko-KR" altLang="en-US" sz="1400" spc="-100" dirty="0" smtClean="0">
                <a:solidFill>
                  <a:prstClr val="black"/>
                </a:solidFill>
                <a:latin typeface="-윤고딕320" pitchFamily="18" charset="-127"/>
                <a:ea typeface="-윤고딕320" pitchFamily="18" charset="-127"/>
              </a:rPr>
              <a:t>인센티브 제도 별도 운영</a:t>
            </a:r>
            <a:r>
              <a:rPr lang="en-US" altLang="ko-KR" sz="1400" spc="-100" dirty="0" smtClean="0">
                <a:solidFill>
                  <a:prstClr val="black"/>
                </a:solidFill>
                <a:latin typeface="-윤고딕320" pitchFamily="18" charset="-127"/>
                <a:ea typeface="-윤고딕320" pitchFamily="18" charset="-127"/>
              </a:rPr>
              <a:t>)</a:t>
            </a:r>
          </a:p>
          <a:p>
            <a:pPr>
              <a:lnSpc>
                <a:spcPct val="120000"/>
              </a:lnSpc>
              <a:spcAft>
                <a:spcPts val="600"/>
              </a:spcAft>
              <a:buFontTx/>
              <a:buChar char="-"/>
            </a:pPr>
            <a:r>
              <a:rPr lang="ko-KR" altLang="en-US" sz="1400" spc="-100" dirty="0" smtClean="0">
                <a:solidFill>
                  <a:prstClr val="black"/>
                </a:solidFill>
                <a:latin typeface="-윤고딕320" pitchFamily="18" charset="-127"/>
                <a:ea typeface="-윤고딕320" pitchFamily="18" charset="-127"/>
              </a:rPr>
              <a:t>일본 </a:t>
            </a:r>
            <a:r>
              <a:rPr lang="en-US" altLang="ko-KR" sz="1400" spc="-100" dirty="0" smtClean="0">
                <a:solidFill>
                  <a:prstClr val="black"/>
                </a:solidFill>
                <a:latin typeface="-윤고딕320" pitchFamily="18" charset="-127"/>
                <a:ea typeface="-윤고딕320" pitchFamily="18" charset="-127"/>
              </a:rPr>
              <a:t>: </a:t>
            </a:r>
            <a:r>
              <a:rPr lang="ko-KR" altLang="en-US" sz="1400" spc="-100" dirty="0" smtClean="0">
                <a:solidFill>
                  <a:prstClr val="black"/>
                </a:solidFill>
                <a:latin typeface="-윤고딕320" pitchFamily="18" charset="-127"/>
                <a:ea typeface="-윤고딕320" pitchFamily="18" charset="-127"/>
              </a:rPr>
              <a:t>다양한 부담금제를 운영하되</a:t>
            </a:r>
            <a:r>
              <a:rPr lang="en-US" altLang="ko-KR" sz="1400" spc="-100" dirty="0" smtClean="0">
                <a:solidFill>
                  <a:prstClr val="black"/>
                </a:solidFill>
                <a:latin typeface="-윤고딕320" pitchFamily="18" charset="-127"/>
                <a:ea typeface="-윤고딕320" pitchFamily="18" charset="-127"/>
              </a:rPr>
              <a:t>, </a:t>
            </a:r>
            <a:r>
              <a:rPr lang="ko-KR" altLang="en-US" sz="1400" spc="-100" dirty="0" smtClean="0">
                <a:solidFill>
                  <a:prstClr val="black"/>
                </a:solidFill>
                <a:latin typeface="-윤고딕320" pitchFamily="18" charset="-127"/>
                <a:ea typeface="-윤고딕320" pitchFamily="18" charset="-127"/>
              </a:rPr>
              <a:t>택지개발지도요강을 통해 공공</a:t>
            </a:r>
            <a:r>
              <a:rPr lang="en-US" altLang="ko-KR" sz="1400" spc="-100" dirty="0" smtClean="0">
                <a:solidFill>
                  <a:prstClr val="black"/>
                </a:solidFill>
                <a:latin typeface="-윤고딕320" pitchFamily="18" charset="-127"/>
                <a:ea typeface="-윤고딕320" pitchFamily="18" charset="-127"/>
              </a:rPr>
              <a:t>, </a:t>
            </a:r>
            <a:r>
              <a:rPr lang="ko-KR" altLang="en-US" sz="1400" spc="-100" dirty="0" smtClean="0">
                <a:solidFill>
                  <a:prstClr val="black"/>
                </a:solidFill>
                <a:latin typeface="-윤고딕320" pitchFamily="18" charset="-127"/>
                <a:ea typeface="-윤고딕320" pitchFamily="18" charset="-127"/>
              </a:rPr>
              <a:t>공익시설의 정비기준 마련</a:t>
            </a:r>
          </a:p>
        </p:txBody>
      </p:sp>
      <p:sp>
        <p:nvSpPr>
          <p:cNvPr id="23" name="모서리가 둥근 직사각형 22"/>
          <p:cNvSpPr/>
          <p:nvPr/>
        </p:nvSpPr>
        <p:spPr>
          <a:xfrm>
            <a:off x="666180" y="3493543"/>
            <a:ext cx="2232248" cy="720080"/>
          </a:xfrm>
          <a:prstGeom prst="roundRect">
            <a:avLst>
              <a:gd name="adj" fmla="val 10464"/>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1200"/>
              </a:spcAft>
            </a:pPr>
            <a:r>
              <a:rPr lang="ko-KR" altLang="en-US" sz="1800" dirty="0" smtClean="0">
                <a:solidFill>
                  <a:schemeClr val="bg1"/>
                </a:solidFill>
                <a:latin typeface="-윤고딕340" pitchFamily="18" charset="-127"/>
                <a:ea typeface="-윤고딕340" pitchFamily="18" charset="-127"/>
              </a:rPr>
              <a:t>지역적 여건 고려</a:t>
            </a:r>
            <a:endParaRPr lang="ko-KR" altLang="en-US" sz="1800" dirty="0">
              <a:solidFill>
                <a:schemeClr val="bg1"/>
              </a:solidFill>
              <a:latin typeface="-윤고딕340" pitchFamily="18" charset="-127"/>
              <a:ea typeface="-윤고딕340" pitchFamily="18" charset="-127"/>
            </a:endParaRPr>
          </a:p>
        </p:txBody>
      </p:sp>
      <p:sp>
        <p:nvSpPr>
          <p:cNvPr id="24" name="모서리가 둥근 직사각형 23"/>
          <p:cNvSpPr/>
          <p:nvPr/>
        </p:nvSpPr>
        <p:spPr>
          <a:xfrm>
            <a:off x="2970436" y="3492599"/>
            <a:ext cx="6913339" cy="720080"/>
          </a:xfrm>
          <a:prstGeom prst="roundRect">
            <a:avLst>
              <a:gd name="adj" fmla="val 11396"/>
            </a:avLst>
          </a:prstGeom>
          <a:solidFill>
            <a:schemeClr val="bg1"/>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pPr>
            <a:r>
              <a:rPr lang="ko-KR" altLang="en-US" sz="1600" spc="-100" dirty="0" smtClean="0">
                <a:solidFill>
                  <a:srgbClr val="0000FF"/>
                </a:solidFill>
                <a:latin typeface="-윤고딕340" pitchFamily="18" charset="-127"/>
                <a:ea typeface="-윤고딕340" pitchFamily="18" charset="-127"/>
              </a:rPr>
              <a:t>지방자치단체별로 여건을 고려한 부담금 </a:t>
            </a:r>
            <a:r>
              <a:rPr lang="ko-KR" altLang="en-US" sz="1600" spc="-100" dirty="0" err="1" smtClean="0">
                <a:solidFill>
                  <a:srgbClr val="0000FF"/>
                </a:solidFill>
                <a:latin typeface="-윤고딕340" pitchFamily="18" charset="-127"/>
                <a:ea typeface="-윤고딕340" pitchFamily="18" charset="-127"/>
              </a:rPr>
              <a:t>산출식</a:t>
            </a:r>
            <a:r>
              <a:rPr lang="ko-KR" altLang="en-US" sz="1600" spc="-100" dirty="0" smtClean="0">
                <a:solidFill>
                  <a:srgbClr val="0000FF"/>
                </a:solidFill>
                <a:latin typeface="-윤고딕340" pitchFamily="18" charset="-127"/>
                <a:ea typeface="-윤고딕340" pitchFamily="18" charset="-127"/>
              </a:rPr>
              <a:t> 적용하도록 함 </a:t>
            </a:r>
            <a:endParaRPr lang="en-US" altLang="ko-KR" sz="1600" spc="-100" dirty="0" smtClean="0">
              <a:solidFill>
                <a:srgbClr val="0000FF"/>
              </a:solidFill>
              <a:latin typeface="-윤고딕340" pitchFamily="18" charset="-127"/>
              <a:ea typeface="-윤고딕340" pitchFamily="18" charset="-127"/>
            </a:endParaRPr>
          </a:p>
          <a:p>
            <a:pPr marL="100013" indent="-100013">
              <a:spcAft>
                <a:spcPts val="1200"/>
              </a:spcAft>
              <a:buFontTx/>
              <a:buChar char="-"/>
            </a:pPr>
            <a:r>
              <a:rPr lang="ko-KR" altLang="en-US" sz="1400" spc="-100" dirty="0" smtClean="0">
                <a:solidFill>
                  <a:prstClr val="black"/>
                </a:solidFill>
                <a:latin typeface="-윤고딕320" pitchFamily="18" charset="-127"/>
                <a:ea typeface="-윤고딕320" pitchFamily="18" charset="-127"/>
              </a:rPr>
              <a:t>형평성과 균형성을 담보</a:t>
            </a:r>
            <a:endParaRPr lang="en-US" altLang="ko-KR" sz="1400" spc="-100" dirty="0" smtClean="0">
              <a:solidFill>
                <a:prstClr val="black"/>
              </a:solidFill>
              <a:latin typeface="-윤고딕320" pitchFamily="18" charset="-127"/>
              <a:ea typeface="-윤고딕320" pitchFamily="18" charset="-127"/>
            </a:endParaRPr>
          </a:p>
        </p:txBody>
      </p:sp>
      <p:sp>
        <p:nvSpPr>
          <p:cNvPr id="26" name="순서도: 추출 25"/>
          <p:cNvSpPr/>
          <p:nvPr/>
        </p:nvSpPr>
        <p:spPr>
          <a:xfrm rot="10800000">
            <a:off x="3474493" y="4300938"/>
            <a:ext cx="3672408" cy="415796"/>
          </a:xfrm>
          <a:prstGeom prst="flowChartExtract">
            <a:avLst/>
          </a:prstGeom>
          <a:gradFill flip="none" rotWithShape="1">
            <a:gsLst>
              <a:gs pos="0">
                <a:schemeClr val="accent1">
                  <a:tint val="66000"/>
                  <a:satMod val="160000"/>
                </a:schemeClr>
              </a:gs>
              <a:gs pos="50000">
                <a:schemeClr val="accent1">
                  <a:tint val="44500"/>
                  <a:satMod val="160000"/>
                  <a:alpha val="50000"/>
                </a:schemeClr>
              </a:gs>
              <a:gs pos="100000">
                <a:schemeClr val="accent1">
                  <a:tint val="23500"/>
                  <a:satMod val="160000"/>
                  <a:alpha val="0"/>
                </a:schemeClr>
              </a:gs>
            </a:gsLst>
            <a:lin ang="54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latin typeface="-윤고딕340" pitchFamily="18" charset="-127"/>
              <a:ea typeface="-윤고딕340" pitchFamily="18" charset="-127"/>
            </a:endParaRPr>
          </a:p>
        </p:txBody>
      </p:sp>
      <p:sp>
        <p:nvSpPr>
          <p:cNvPr id="39" name="타원 38"/>
          <p:cNvSpPr>
            <a:spLocks noChangeAspect="1"/>
          </p:cNvSpPr>
          <p:nvPr/>
        </p:nvSpPr>
        <p:spPr>
          <a:xfrm>
            <a:off x="7464683" y="4284687"/>
            <a:ext cx="1296000" cy="1296000"/>
          </a:xfrm>
          <a:prstGeom prst="ellipse">
            <a:avLst/>
          </a:prstGeom>
          <a:solidFill>
            <a:schemeClr val="bg1">
              <a:alpha val="50000"/>
            </a:schemeClr>
          </a:solidFill>
          <a:ln w="539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0" name="TextBox 39"/>
          <p:cNvSpPr txBox="1"/>
          <p:nvPr/>
        </p:nvSpPr>
        <p:spPr>
          <a:xfrm>
            <a:off x="7243540" y="4518421"/>
            <a:ext cx="1733167" cy="923330"/>
          </a:xfrm>
          <a:prstGeom prst="rect">
            <a:avLst/>
          </a:prstGeom>
          <a:noFill/>
        </p:spPr>
        <p:txBody>
          <a:bodyPr wrap="none" rtlCol="0">
            <a:spAutoFit/>
          </a:bodyPr>
          <a:lstStyle/>
          <a:p>
            <a:pPr algn="ctr">
              <a:spcAft>
                <a:spcPts val="600"/>
              </a:spcAft>
            </a:pPr>
            <a:r>
              <a:rPr lang="ko-KR" altLang="en-US" dirty="0" smtClean="0">
                <a:solidFill>
                  <a:schemeClr val="accent3">
                    <a:lumMod val="75000"/>
                  </a:schemeClr>
                </a:solidFill>
                <a:latin typeface="-윤고딕340" pitchFamily="18" charset="-127"/>
                <a:ea typeface="-윤고딕340" pitchFamily="18" charset="-127"/>
              </a:rPr>
              <a:t>영국</a:t>
            </a:r>
            <a:endParaRPr lang="en-US" altLang="ko-KR" dirty="0" smtClean="0">
              <a:solidFill>
                <a:schemeClr val="accent3">
                  <a:lumMod val="75000"/>
                </a:schemeClr>
              </a:solidFill>
              <a:latin typeface="-윤고딕340" pitchFamily="18" charset="-127"/>
              <a:ea typeface="-윤고딕340" pitchFamily="18" charset="-127"/>
            </a:endParaRPr>
          </a:p>
          <a:p>
            <a:pPr algn="ctr"/>
            <a:r>
              <a:rPr lang="ko-KR" altLang="en-US" sz="1400" dirty="0" smtClean="0">
                <a:latin typeface="-윤고딕340" pitchFamily="18" charset="-127"/>
                <a:ea typeface="-윤고딕340" pitchFamily="18" charset="-127"/>
              </a:rPr>
              <a:t>커뮤니티 시설부담금</a:t>
            </a:r>
            <a:endParaRPr lang="en-US" altLang="ko-KR" sz="1400" dirty="0" smtClean="0">
              <a:latin typeface="-윤고딕340" pitchFamily="18" charset="-127"/>
              <a:ea typeface="-윤고딕340" pitchFamily="18" charset="-127"/>
            </a:endParaRPr>
          </a:p>
          <a:p>
            <a:pPr algn="ctr"/>
            <a:r>
              <a:rPr lang="en-US" altLang="ko-KR" sz="1400" dirty="0" smtClean="0">
                <a:latin typeface="-윤고딕340" pitchFamily="18" charset="-127"/>
                <a:ea typeface="-윤고딕340" pitchFamily="18" charset="-127"/>
              </a:rPr>
              <a:t>(CIL)</a:t>
            </a:r>
            <a:endParaRPr lang="ko-KR" altLang="en-US" sz="1400" dirty="0">
              <a:latin typeface="-윤고딕340" pitchFamily="18" charset="-127"/>
              <a:ea typeface="-윤고딕340" pitchFamily="18" charset="-127"/>
            </a:endParaRPr>
          </a:p>
        </p:txBody>
      </p:sp>
      <p:sp>
        <p:nvSpPr>
          <p:cNvPr id="41" name="타원 40"/>
          <p:cNvSpPr>
            <a:spLocks noChangeAspect="1"/>
          </p:cNvSpPr>
          <p:nvPr/>
        </p:nvSpPr>
        <p:spPr>
          <a:xfrm>
            <a:off x="6523604" y="5724991"/>
            <a:ext cx="1296000" cy="1296000"/>
          </a:xfrm>
          <a:prstGeom prst="ellipse">
            <a:avLst/>
          </a:prstGeom>
          <a:solidFill>
            <a:schemeClr val="bg1">
              <a:alpha val="50000"/>
            </a:schemeClr>
          </a:solidFill>
          <a:ln w="53975">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2" name="TextBox 41"/>
          <p:cNvSpPr txBox="1"/>
          <p:nvPr/>
        </p:nvSpPr>
        <p:spPr>
          <a:xfrm>
            <a:off x="6498828" y="6047933"/>
            <a:ext cx="1340432" cy="846386"/>
          </a:xfrm>
          <a:prstGeom prst="rect">
            <a:avLst/>
          </a:prstGeom>
          <a:noFill/>
        </p:spPr>
        <p:txBody>
          <a:bodyPr wrap="none" rtlCol="0">
            <a:spAutoFit/>
          </a:bodyPr>
          <a:lstStyle/>
          <a:p>
            <a:pPr algn="ctr"/>
            <a:r>
              <a:rPr lang="ko-KR" altLang="en-US" sz="1400" dirty="0" smtClean="0">
                <a:latin typeface="-윤고딕340" pitchFamily="18" charset="-127"/>
                <a:ea typeface="-윤고딕340" pitchFamily="18" charset="-127"/>
              </a:rPr>
              <a:t>개발영향부담금</a:t>
            </a:r>
            <a:endParaRPr lang="en-US" altLang="ko-KR" sz="1400" dirty="0" smtClean="0">
              <a:latin typeface="-윤고딕340" pitchFamily="18" charset="-127"/>
              <a:ea typeface="-윤고딕340" pitchFamily="18" charset="-127"/>
            </a:endParaRPr>
          </a:p>
          <a:p>
            <a:pPr algn="ctr"/>
            <a:endParaRPr lang="en-US" altLang="ko-KR" sz="1400" dirty="0" smtClean="0">
              <a:latin typeface="-윤고딕340" pitchFamily="18" charset="-127"/>
              <a:ea typeface="-윤고딕340" pitchFamily="18" charset="-127"/>
            </a:endParaRPr>
          </a:p>
          <a:p>
            <a:pPr algn="ctr"/>
            <a:r>
              <a:rPr lang="ko-KR" altLang="en-US" dirty="0" smtClean="0">
                <a:solidFill>
                  <a:schemeClr val="accent2">
                    <a:lumMod val="75000"/>
                  </a:schemeClr>
                </a:solidFill>
                <a:latin typeface="-윤고딕340" pitchFamily="18" charset="-127"/>
                <a:ea typeface="-윤고딕340" pitchFamily="18" charset="-127"/>
              </a:rPr>
              <a:t>미국</a:t>
            </a:r>
          </a:p>
        </p:txBody>
      </p:sp>
      <p:sp>
        <p:nvSpPr>
          <p:cNvPr id="43" name="타원 42"/>
          <p:cNvSpPr>
            <a:spLocks noChangeAspect="1"/>
          </p:cNvSpPr>
          <p:nvPr/>
        </p:nvSpPr>
        <p:spPr>
          <a:xfrm>
            <a:off x="8472795" y="5724847"/>
            <a:ext cx="1296000" cy="1296000"/>
          </a:xfrm>
          <a:prstGeom prst="ellipse">
            <a:avLst/>
          </a:prstGeom>
          <a:solidFill>
            <a:schemeClr val="bg1">
              <a:alpha val="50000"/>
            </a:schemeClr>
          </a:solidFill>
          <a:ln w="53975">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5" name="TextBox 44"/>
          <p:cNvSpPr txBox="1"/>
          <p:nvPr/>
        </p:nvSpPr>
        <p:spPr>
          <a:xfrm>
            <a:off x="8385123" y="5815146"/>
            <a:ext cx="1505540" cy="1061829"/>
          </a:xfrm>
          <a:prstGeom prst="rect">
            <a:avLst/>
          </a:prstGeom>
          <a:noFill/>
        </p:spPr>
        <p:txBody>
          <a:bodyPr wrap="none" rtlCol="0">
            <a:spAutoFit/>
          </a:bodyPr>
          <a:lstStyle/>
          <a:p>
            <a:pPr algn="ctr"/>
            <a:r>
              <a:rPr lang="ko-KR" altLang="en-US" sz="1400" dirty="0" smtClean="0">
                <a:latin typeface="-윤고딕340" pitchFamily="18" charset="-127"/>
                <a:ea typeface="-윤고딕340" pitchFamily="18" charset="-127"/>
              </a:rPr>
              <a:t>개발이익환수제도</a:t>
            </a:r>
            <a:endParaRPr lang="en-US" altLang="ko-KR" sz="1400" dirty="0" smtClean="0">
              <a:latin typeface="-윤고딕340" pitchFamily="18" charset="-127"/>
              <a:ea typeface="-윤고딕340" pitchFamily="18" charset="-127"/>
            </a:endParaRPr>
          </a:p>
          <a:p>
            <a:pPr algn="ctr"/>
            <a:r>
              <a:rPr lang="ko-KR" altLang="en-US" sz="1400" dirty="0" smtClean="0">
                <a:latin typeface="-윤고딕340" pitchFamily="18" charset="-127"/>
                <a:ea typeface="-윤고딕340" pitchFamily="18" charset="-127"/>
              </a:rPr>
              <a:t>택지개발지도요강</a:t>
            </a:r>
            <a:endParaRPr lang="en-US" altLang="ko-KR" sz="1400" dirty="0" smtClean="0">
              <a:latin typeface="-윤고딕340" pitchFamily="18" charset="-127"/>
              <a:ea typeface="-윤고딕340" pitchFamily="18" charset="-127"/>
            </a:endParaRPr>
          </a:p>
          <a:p>
            <a:pPr algn="ctr"/>
            <a:endParaRPr lang="en-US" altLang="ko-KR" sz="1400" dirty="0" smtClean="0">
              <a:latin typeface="-윤고딕340" pitchFamily="18" charset="-127"/>
              <a:ea typeface="-윤고딕340" pitchFamily="18" charset="-127"/>
            </a:endParaRPr>
          </a:p>
          <a:p>
            <a:pPr algn="ctr"/>
            <a:r>
              <a:rPr lang="ko-KR" altLang="en-US" dirty="0" smtClean="0">
                <a:solidFill>
                  <a:schemeClr val="accent5">
                    <a:lumMod val="75000"/>
                  </a:schemeClr>
                </a:solidFill>
                <a:latin typeface="-윤고딕340" pitchFamily="18" charset="-127"/>
                <a:ea typeface="-윤고딕340" pitchFamily="18" charset="-127"/>
              </a:rPr>
              <a:t>일본</a:t>
            </a:r>
          </a:p>
        </p:txBody>
      </p:sp>
      <p:sp>
        <p:nvSpPr>
          <p:cNvPr id="25" name="TextBox 24"/>
          <p:cNvSpPr txBox="1"/>
          <p:nvPr/>
        </p:nvSpPr>
        <p:spPr>
          <a:xfrm>
            <a:off x="810196" y="5148783"/>
            <a:ext cx="5832648" cy="969496"/>
          </a:xfrm>
          <a:prstGeom prst="rect">
            <a:avLst/>
          </a:prstGeom>
          <a:noFill/>
        </p:spPr>
        <p:txBody>
          <a:bodyPr wrap="square" rtlCol="0">
            <a:spAutoFit/>
          </a:bodyPr>
          <a:lstStyle/>
          <a:p>
            <a:pPr algn="ctr">
              <a:spcAft>
                <a:spcPts val="1800"/>
              </a:spcAft>
            </a:pPr>
            <a:r>
              <a:rPr lang="ko-KR" altLang="en-US" dirty="0" smtClean="0">
                <a:solidFill>
                  <a:schemeClr val="accent6">
                    <a:lumMod val="75000"/>
                  </a:schemeClr>
                </a:solidFill>
                <a:latin typeface="-윤고딕340" pitchFamily="18" charset="-127"/>
                <a:ea typeface="-윤고딕340" pitchFamily="18" charset="-127"/>
              </a:rPr>
              <a:t>개발이익 환수를 위한 금전적인 환수제도 운영하되</a:t>
            </a:r>
            <a:r>
              <a:rPr lang="en-US" altLang="ko-KR" dirty="0" smtClean="0">
                <a:solidFill>
                  <a:schemeClr val="accent6">
                    <a:lumMod val="75000"/>
                  </a:schemeClr>
                </a:solidFill>
                <a:latin typeface="-윤고딕340" pitchFamily="18" charset="-127"/>
                <a:ea typeface="-윤고딕340" pitchFamily="18" charset="-127"/>
              </a:rPr>
              <a:t>, </a:t>
            </a:r>
          </a:p>
          <a:p>
            <a:pPr algn="ctr">
              <a:spcAft>
                <a:spcPts val="1800"/>
              </a:spcAft>
            </a:pPr>
            <a:r>
              <a:rPr lang="ko-KR" altLang="en-US" dirty="0" smtClean="0">
                <a:solidFill>
                  <a:srgbClr val="0000FF"/>
                </a:solidFill>
                <a:latin typeface="-윤고딕340" pitchFamily="18" charset="-127"/>
                <a:ea typeface="-윤고딕340" pitchFamily="18" charset="-127"/>
              </a:rPr>
              <a:t>지역적 여건을 고려한 운영을 가능하도록 함 </a:t>
            </a:r>
            <a:endParaRPr lang="ko-KR" altLang="en-US" dirty="0">
              <a:solidFill>
                <a:srgbClr val="0000FF"/>
              </a:solidFill>
              <a:latin typeface="-윤고딕340" pitchFamily="18" charset="-127"/>
              <a:ea typeface="-윤고딕340" pitchFamily="18" charset="-127"/>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7"/>
          <p:cNvSpPr txBox="1">
            <a:spLocks noChangeArrowheads="1"/>
          </p:cNvSpPr>
          <p:nvPr/>
        </p:nvSpPr>
        <p:spPr bwMode="auto">
          <a:xfrm>
            <a:off x="306140" y="132390"/>
            <a:ext cx="1810524"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맺으면서</a:t>
            </a:r>
            <a:r>
              <a:rPr kumimoji="0" lang="en-US" altLang="ko-KR" sz="2800" dirty="0" smtClean="0">
                <a:solidFill>
                  <a:schemeClr val="tx2">
                    <a:lumMod val="75000"/>
                  </a:schemeClr>
                </a:solidFill>
                <a:latin typeface="-윤고딕350" pitchFamily="18" charset="-127"/>
                <a:ea typeface="-윤고딕350" pitchFamily="18" charset="-127"/>
              </a:rPr>
              <a:t>…</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47" name="직사각형 46"/>
          <p:cNvSpPr/>
          <p:nvPr/>
        </p:nvSpPr>
        <p:spPr>
          <a:xfrm>
            <a:off x="449585" y="1476375"/>
            <a:ext cx="9649643" cy="39185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lnSpc>
                <a:spcPct val="180000"/>
              </a:lnSpc>
              <a:spcAft>
                <a:spcPts val="3600"/>
              </a:spcAft>
              <a:buClr>
                <a:srgbClr val="C00000"/>
              </a:buClr>
              <a:buSzPct val="120000"/>
              <a:buFont typeface="Wingdings" pitchFamily="2" charset="2"/>
              <a:buChar char="ü"/>
            </a:pPr>
            <a:r>
              <a:rPr lang="ko-KR" altLang="en-US" sz="1600" spc="-30" dirty="0" smtClean="0">
                <a:solidFill>
                  <a:prstClr val="black"/>
                </a:solidFill>
                <a:latin typeface="-윤고딕340" pitchFamily="18" charset="-127"/>
                <a:ea typeface="-윤고딕340" pitchFamily="18" charset="-127"/>
              </a:rPr>
              <a:t>미국이나 영국</a:t>
            </a:r>
            <a:r>
              <a:rPr lang="en-US" altLang="ko-KR" sz="1600" spc="-30" dirty="0" smtClean="0">
                <a:solidFill>
                  <a:prstClr val="black"/>
                </a:solidFill>
                <a:latin typeface="-윤고딕340" pitchFamily="18" charset="-127"/>
                <a:ea typeface="-윤고딕340" pitchFamily="18" charset="-127"/>
              </a:rPr>
              <a:t>, </a:t>
            </a:r>
            <a:r>
              <a:rPr lang="ko-KR" altLang="en-US" sz="1600" spc="-30" dirty="0" smtClean="0">
                <a:solidFill>
                  <a:prstClr val="black"/>
                </a:solidFill>
                <a:latin typeface="-윤고딕340" pitchFamily="18" charset="-127"/>
                <a:ea typeface="-윤고딕340" pitchFamily="18" charset="-127"/>
              </a:rPr>
              <a:t>일본에서는 공통적으로 </a:t>
            </a:r>
            <a:r>
              <a:rPr lang="ko-KR" altLang="en-US" sz="1800" i="1" spc="-30" dirty="0" smtClean="0">
                <a:solidFill>
                  <a:srgbClr val="C00000"/>
                </a:solidFill>
                <a:latin typeface="-윤고딕340" pitchFamily="18" charset="-127"/>
                <a:ea typeface="-윤고딕340" pitchFamily="18" charset="-127"/>
              </a:rPr>
              <a:t>임의적인 기반시설 기부채납제도보다는 지역적 여건을 고려한  엄정한 부담금 </a:t>
            </a:r>
            <a:r>
              <a:rPr lang="ko-KR" altLang="en-US" sz="1800" i="1" spc="-30" dirty="0" err="1" smtClean="0">
                <a:solidFill>
                  <a:srgbClr val="C00000"/>
                </a:solidFill>
                <a:latin typeface="-윤고딕340" pitchFamily="18" charset="-127"/>
                <a:ea typeface="-윤고딕340" pitchFamily="18" charset="-127"/>
              </a:rPr>
              <a:t>산출식을</a:t>
            </a:r>
            <a:r>
              <a:rPr lang="ko-KR" altLang="en-US" sz="1800" i="1" spc="-30" dirty="0" smtClean="0">
                <a:solidFill>
                  <a:srgbClr val="C00000"/>
                </a:solidFill>
                <a:latin typeface="-윤고딕340" pitchFamily="18" charset="-127"/>
                <a:ea typeface="-윤고딕340" pitchFamily="18" charset="-127"/>
              </a:rPr>
              <a:t> 적용하는 금전적인 환수제도를 마련</a:t>
            </a:r>
            <a:r>
              <a:rPr lang="en-US" altLang="ko-KR" sz="1800" i="1" spc="-30" dirty="0" smtClean="0">
                <a:solidFill>
                  <a:srgbClr val="C00000"/>
                </a:solidFill>
                <a:latin typeface="-윤고딕340" pitchFamily="18" charset="-127"/>
                <a:ea typeface="-윤고딕340" pitchFamily="18" charset="-127"/>
              </a:rPr>
              <a:t>, </a:t>
            </a:r>
            <a:r>
              <a:rPr lang="ko-KR" altLang="en-US" sz="1800" i="1" spc="-30" dirty="0" smtClean="0">
                <a:solidFill>
                  <a:srgbClr val="C00000"/>
                </a:solidFill>
                <a:latin typeface="-윤고딕340" pitchFamily="18" charset="-127"/>
                <a:ea typeface="-윤고딕340" pitchFamily="18" charset="-127"/>
              </a:rPr>
              <a:t>적용하고 있는 추세</a:t>
            </a:r>
            <a:r>
              <a:rPr lang="ko-KR" altLang="en-US" sz="1600" spc="-30" dirty="0" smtClean="0">
                <a:solidFill>
                  <a:prstClr val="black"/>
                </a:solidFill>
                <a:latin typeface="-윤고딕340" pitchFamily="18" charset="-127"/>
                <a:ea typeface="-윤고딕340" pitchFamily="18" charset="-127"/>
              </a:rPr>
              <a:t>를 확인할 수 있다</a:t>
            </a:r>
            <a:r>
              <a:rPr lang="en-US" altLang="ko-KR" sz="1600" spc="-30" dirty="0" smtClean="0">
                <a:solidFill>
                  <a:prstClr val="black"/>
                </a:solidFill>
                <a:latin typeface="-윤고딕340" pitchFamily="18" charset="-127"/>
                <a:ea typeface="-윤고딕340" pitchFamily="18" charset="-127"/>
              </a:rPr>
              <a:t>.    </a:t>
            </a:r>
            <a:r>
              <a:rPr lang="ko-KR" altLang="en-US" sz="1600" spc="-30" dirty="0" smtClean="0">
                <a:solidFill>
                  <a:prstClr val="black"/>
                </a:solidFill>
                <a:latin typeface="-윤고딕340" pitchFamily="18" charset="-127"/>
                <a:ea typeface="-윤고딕340" pitchFamily="18" charset="-127"/>
              </a:rPr>
              <a:t>임의적인 기부채납 제도에 의존하고 있는 우리의 현실에 시사하는 바가 크다고 할 수 있다</a:t>
            </a:r>
            <a:r>
              <a:rPr lang="en-US" altLang="ko-KR" sz="1600" spc="-30" dirty="0" smtClean="0">
                <a:solidFill>
                  <a:prstClr val="black"/>
                </a:solidFill>
                <a:latin typeface="-윤고딕340" pitchFamily="18" charset="-127"/>
                <a:ea typeface="-윤고딕340" pitchFamily="18" charset="-127"/>
              </a:rPr>
              <a:t>.</a:t>
            </a:r>
          </a:p>
          <a:p>
            <a:pPr marL="188913" indent="-188913" algn="just">
              <a:lnSpc>
                <a:spcPct val="180000"/>
              </a:lnSpc>
              <a:spcAft>
                <a:spcPts val="3600"/>
              </a:spcAft>
              <a:buClr>
                <a:srgbClr val="C00000"/>
              </a:buClr>
              <a:buSzPct val="120000"/>
              <a:buFont typeface="Wingdings" pitchFamily="2" charset="2"/>
              <a:buChar char="ü"/>
            </a:pPr>
            <a:r>
              <a:rPr lang="ko-KR" altLang="en-US" sz="1600" spc="-30" dirty="0" smtClean="0">
                <a:solidFill>
                  <a:prstClr val="black"/>
                </a:solidFill>
                <a:latin typeface="-윤고딕340" pitchFamily="18" charset="-127"/>
                <a:ea typeface="-윤고딕340" pitchFamily="18" charset="-127"/>
              </a:rPr>
              <a:t>우리는 아직 계획법과 개발법에서 </a:t>
            </a:r>
            <a:r>
              <a:rPr lang="ko-KR" altLang="en-US" sz="1800" i="1" spc="-30" dirty="0" smtClean="0">
                <a:solidFill>
                  <a:srgbClr val="C00000"/>
                </a:solidFill>
                <a:latin typeface="-윤고딕340" pitchFamily="18" charset="-127"/>
                <a:ea typeface="-윤고딕340" pitchFamily="18" charset="-127"/>
              </a:rPr>
              <a:t>기부채납과 관련 다양한 용어를 사용 하고 있으며 그 법리적 성격도 달리하고 있다</a:t>
            </a:r>
            <a:r>
              <a:rPr lang="en-US" altLang="ko-KR" sz="1600" spc="-30" dirty="0" smtClean="0">
                <a:solidFill>
                  <a:prstClr val="black"/>
                </a:solidFill>
                <a:latin typeface="-윤고딕340" pitchFamily="18" charset="-127"/>
                <a:ea typeface="-윤고딕340" pitchFamily="18" charset="-127"/>
              </a:rPr>
              <a:t>. </a:t>
            </a:r>
            <a:r>
              <a:rPr lang="ko-KR" altLang="en-US" sz="1600" spc="-30" dirty="0" smtClean="0">
                <a:solidFill>
                  <a:prstClr val="black"/>
                </a:solidFill>
                <a:latin typeface="-윤고딕340" pitchFamily="18" charset="-127"/>
                <a:ea typeface="-윤고딕340" pitchFamily="18" charset="-127"/>
              </a:rPr>
              <a:t>또한 기부채납이나 무상귀속 대상이 되는 기반시설에 포함되는 시설들이 다 달라 혼선이 초래되고 있다</a:t>
            </a:r>
            <a:r>
              <a:rPr lang="en-US" altLang="ko-KR" sz="1600" spc="-30" dirty="0" smtClean="0">
                <a:solidFill>
                  <a:prstClr val="black"/>
                </a:solidFill>
                <a:latin typeface="-윤고딕340" pitchFamily="18" charset="-127"/>
                <a:ea typeface="-윤고딕340" pitchFamily="18" charset="-127"/>
              </a:rPr>
              <a:t>.</a:t>
            </a:r>
          </a:p>
          <a:p>
            <a:pPr marL="188913" indent="-188913" algn="just">
              <a:lnSpc>
                <a:spcPct val="180000"/>
              </a:lnSpc>
              <a:spcAft>
                <a:spcPts val="3600"/>
              </a:spcAft>
              <a:buClr>
                <a:srgbClr val="C00000"/>
              </a:buClr>
              <a:buSzPct val="120000"/>
              <a:buFont typeface="Wingdings" pitchFamily="2" charset="2"/>
              <a:buChar char="ü"/>
            </a:pPr>
            <a:r>
              <a:rPr lang="ko-KR" altLang="en-US" sz="1600" spc="-30" dirty="0" smtClean="0">
                <a:solidFill>
                  <a:prstClr val="black"/>
                </a:solidFill>
                <a:latin typeface="-윤고딕340" pitchFamily="18" charset="-127"/>
                <a:ea typeface="-윤고딕340" pitchFamily="18" charset="-127"/>
              </a:rPr>
              <a:t>이의 정비와 더불어 </a:t>
            </a:r>
            <a:r>
              <a:rPr lang="ko-KR" altLang="en-US" sz="1800" i="1" spc="-30" dirty="0" smtClean="0">
                <a:solidFill>
                  <a:srgbClr val="C00000"/>
                </a:solidFill>
                <a:latin typeface="-윤고딕340" pitchFamily="18" charset="-127"/>
                <a:ea typeface="-윤고딕340" pitchFamily="18" charset="-127"/>
              </a:rPr>
              <a:t>향후 다양한 부담금제와 세제 등을 고려하고 개발이익환수나 </a:t>
            </a:r>
            <a:r>
              <a:rPr lang="ko-KR" altLang="en-US" sz="1800" i="1" spc="-30" dirty="0" err="1" smtClean="0">
                <a:solidFill>
                  <a:srgbClr val="C00000"/>
                </a:solidFill>
                <a:latin typeface="-윤고딕340" pitchFamily="18" charset="-127"/>
                <a:ea typeface="-윤고딕340" pitchFamily="18" charset="-127"/>
              </a:rPr>
              <a:t>원인자부담을</a:t>
            </a:r>
            <a:r>
              <a:rPr lang="ko-KR" altLang="en-US" sz="1800" i="1" spc="-30" dirty="0" smtClean="0">
                <a:solidFill>
                  <a:srgbClr val="C00000"/>
                </a:solidFill>
                <a:latin typeface="-윤고딕340" pitchFamily="18" charset="-127"/>
                <a:ea typeface="-윤고딕340" pitchFamily="18" charset="-127"/>
              </a:rPr>
              <a:t> 반영한 적정 기부채납제도가 마련되고 정비되어야 할 시의적 필요성에 직면</a:t>
            </a:r>
            <a:r>
              <a:rPr lang="ko-KR" altLang="en-US" sz="1600" spc="-30" dirty="0" smtClean="0">
                <a:solidFill>
                  <a:prstClr val="black"/>
                </a:solidFill>
                <a:latin typeface="-윤고딕340" pitchFamily="18" charset="-127"/>
                <a:ea typeface="-윤고딕340" pitchFamily="18" charset="-127"/>
              </a:rPr>
              <a:t>하고 있다고 할 수 있다</a:t>
            </a:r>
            <a:r>
              <a:rPr lang="en-US" altLang="ko-KR" sz="1600" spc="-30" dirty="0" smtClean="0">
                <a:solidFill>
                  <a:prstClr val="black"/>
                </a:solidFill>
                <a:latin typeface="-윤고딕340" pitchFamily="18" charset="-127"/>
                <a:ea typeface="-윤고딕340" pitchFamily="18" charset="-127"/>
              </a:rPr>
              <a:t>.</a:t>
            </a:r>
          </a:p>
        </p:txBody>
      </p:sp>
      <p:sp>
        <p:nvSpPr>
          <p:cNvPr id="48" name="모서리가 둥근 직사각형 47"/>
          <p:cNvSpPr/>
          <p:nvPr/>
        </p:nvSpPr>
        <p:spPr>
          <a:xfrm>
            <a:off x="363575" y="1575787"/>
            <a:ext cx="9818811" cy="1440160"/>
          </a:xfrm>
          <a:prstGeom prst="roundRect">
            <a:avLst>
              <a:gd name="adj" fmla="val 12021"/>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9" name="모서리가 둥근 직사각형 48"/>
          <p:cNvSpPr/>
          <p:nvPr/>
        </p:nvSpPr>
        <p:spPr>
          <a:xfrm>
            <a:off x="378148" y="3476346"/>
            <a:ext cx="9818811" cy="1440160"/>
          </a:xfrm>
          <a:prstGeom prst="roundRect">
            <a:avLst>
              <a:gd name="adj" fmla="val 12021"/>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0" name="모서리가 둥근 직사각형 49"/>
          <p:cNvSpPr/>
          <p:nvPr/>
        </p:nvSpPr>
        <p:spPr>
          <a:xfrm>
            <a:off x="378148" y="5292799"/>
            <a:ext cx="9818811" cy="1080120"/>
          </a:xfrm>
          <a:prstGeom prst="roundRect">
            <a:avLst>
              <a:gd name="adj" fmla="val 12021"/>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26</a:t>
            </a:fld>
            <a:endParaRPr lang="ko-KR" altLang="en-US" dirty="0">
              <a:solidFill>
                <a:prstClr val="white"/>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1"/>
          <p:cNvSpPr>
            <a:spLocks noChangeArrowheads="1"/>
          </p:cNvSpPr>
          <p:nvPr/>
        </p:nvSpPr>
        <p:spPr bwMode="auto">
          <a:xfrm>
            <a:off x="522164" y="900311"/>
            <a:ext cx="9577635" cy="65684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김성운</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기부채납 여건에 따른 용적률 인센티브 산출에 관한 연구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공원 기부채납 사례를 중심으로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중앙대학교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2009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유명소</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 기부채납 공공시설의 운영특성에 관한 연구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 도시관리계획을 중심으로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서울시립대학교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2009</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서만규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공동주택사업의 기부채납에 따른 인센티브제도 운영실태에 관한 연구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3</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개 지구단위계획구역 사례를 중심으로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중앙대학교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2009</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노희철</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민간제안 지구단위계획의 기부채납 운용특성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청주시 사례를 중심으로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충북대 대학원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2008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전영준</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부가가치세의 거래징수 및 공급자와 공급받는 자 사이의 민사상 문제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기부채납을 중심으로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조세연구</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8- 2</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집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(2008</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년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12</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월</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pp.7-42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강운산</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사업자 설치 기반시설의 </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무상귀속ㆍ양도제도의</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 문제점과 개선방안</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한국건설산업연구원</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2007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이상범</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 특별계획구역의 기부채납비율에 따른 사업성 평가 연구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특별계획구역 세부개발계획 수립지역을 중심으로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서울시립대 도시과학대학원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2007</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선경민</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기부채납 토지와 공개공지의 사유화에 관한 비교 연구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 특별계획구역을 중심으로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서울시립대 대학원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2007</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원종석</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지구단위계획의 공공시설부담제도 개선방안 연구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용산 부도심지구단위계획구역을 중심으로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서울대 대학원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2006</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강홍주</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도시공공시설의 무상귀속과 기부채납제도의 개선방안에 관한 연구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셋백</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완화차로에</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 대한 수도권지역의 적용사례를 중심으로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서울시립대 도시과학대학원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2006</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김남진</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기부채납부담의 허용성과 한계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대상판결</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대법원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2005. 6. 24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선고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2003</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두</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9367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판결</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月刊 自治發展</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12</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권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7</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호 통권</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135</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호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(2006. 7) pp.42-46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김석영</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민간제안 지구단위계획 구역의 분포 및 기부채납부지 배치특성에 관한 연구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 사례를 중심으로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한양대 도시대학원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2005.8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김인구</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도시개발에 있어서 기부채납제도에 관한 연구</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서울시립대 도시과학대학원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2004.8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이미자</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기부채납제도에 관한 연구</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동아대 대학원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2002.8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유지태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기부채납행위에 대한 현행 판례 검토</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토지공법연구</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11</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집</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2001, pp.53-70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이영무</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건축허가에 부수해서 부과된 기부채납 부관의 허용성과 그 효력</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民事法硏究</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9</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집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(2001. 12) pp.113-134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송현영</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주택사업 관련 기부채납의 실태와 문제점</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주택포럼</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16(2001.7) pp.144-151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송영천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기부채납과 토지형질변경행위허가</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人權과正義</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259('98.3) pp.67-90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유기현</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변창흠</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개발이익환수 수단으로서 공공기여의 효과에 관한 연구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특별계획구역을 중심으로” 대한건축학회논문집</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계획계</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27</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권제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2</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2011</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년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2</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월호</a:t>
            </a:r>
            <a:endParaRPr kumimoji="1" lang="ko-KR" altLang="en-US"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김성국</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재개발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재건축 및 개발이익 환수 관련 대책</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會計와 稅務</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8</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권 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3</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2011</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년</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3</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월호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pp.65-73</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국토해양부</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개발이익환수제도 발전방안 연구</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2012</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안신재</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기부채납에 관한 민사법적 고찰</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숭실대 법학연구실</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법학논총 </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26</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집</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2011</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전병옥</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기부채납자산의 부가가치세 과세문제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서울시립대 법학연구소</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조세와 법</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3</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권특별호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2010</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최병소</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정비기반시설의 무상귀속 및 무상양도에 관한 연구</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한양대 석사학위논문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2010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장재영</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기부채납에 의한 인센티브제도 운영의 합리성을 제고를 위한 연구</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 도시관리계획을 중심으로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서울시립대학교 박사학위논문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2005</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최송화</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공익의 법문제화</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서울대학교 법학연구소</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서울대학교 법학 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47</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권제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3</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2006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김도균</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법원리로서의</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 공익</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자유공화주의 </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공익관의</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 시각에서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서울대학교 법학연구소</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서울대학교 법학 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47</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권제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3</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2006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김유환</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영미에서의 공익개념과 공익의 법문제화</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행정법의 변화와 대응</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서울대학교 법학연구소</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서울대학교 법학 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47</a:t>
            </a: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권제</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3</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2006 </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김상일</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안내영</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도시개발에 따른 개발이익 환수 실태 및 제도개선 방향 연구</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서울시정개발연구원</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2011</a:t>
            </a:r>
            <a:endParaRPr kumimoji="1" lang="en-US" altLang="ko-KR" sz="1000" b="0" i="0" u="none" strike="noStrike" cap="none" spc="-100" normalizeH="0" dirty="0" smtClean="0">
              <a:ln>
                <a:noFill/>
              </a:ln>
              <a:solidFill>
                <a:schemeClr val="tx1"/>
              </a:solidFill>
              <a:effectLst/>
              <a:latin typeface="-윤고딕320" pitchFamily="18" charset="-127"/>
              <a:ea typeface="-윤고딕320" pitchFamily="18" charset="-127"/>
            </a:endParaRPr>
          </a:p>
          <a:p>
            <a:pPr marL="0" marR="0" lvl="0" indent="0" algn="just" defTabSz="914400" rtl="0" eaLnBrk="0" fontAlgn="base" latinLnBrk="0" hangingPunct="0">
              <a:spcBef>
                <a:spcPct val="0"/>
              </a:spcBef>
              <a:spcAft>
                <a:spcPts val="500"/>
              </a:spcAft>
              <a:buClrTx/>
              <a:buSzTx/>
              <a:buFontTx/>
              <a:buNone/>
              <a:tabLst/>
            </a:pPr>
            <a:r>
              <a:rPr kumimoji="1" lang="ko-KR" altLang="en-US" sz="1000" b="0" i="0" u="none" strike="noStrike" cap="none" spc="-100" normalizeH="0" dirty="0" err="1" smtClean="0">
                <a:ln>
                  <a:noFill/>
                </a:ln>
                <a:solidFill>
                  <a:srgbClr val="000000"/>
                </a:solidFill>
                <a:effectLst/>
                <a:latin typeface="-윤고딕320" pitchFamily="18" charset="-127"/>
                <a:ea typeface="-윤고딕320" pitchFamily="18" charset="-127"/>
              </a:rPr>
              <a:t>최수</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 외</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재건축사업의 도시계획적 관리 및 개발이익 환수방안</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a:t>
            </a:r>
            <a:r>
              <a:rPr kumimoji="1" lang="ko-KR" altLang="en-US" sz="1000" b="0" i="0" u="none" strike="noStrike" cap="none" spc="-100" normalizeH="0" dirty="0" smtClean="0">
                <a:ln>
                  <a:noFill/>
                </a:ln>
                <a:solidFill>
                  <a:srgbClr val="000000"/>
                </a:solidFill>
                <a:effectLst/>
                <a:latin typeface="-윤고딕320" pitchFamily="18" charset="-127"/>
                <a:ea typeface="-윤고딕320" pitchFamily="18" charset="-127"/>
              </a:rPr>
              <a:t>국토연구원</a:t>
            </a:r>
            <a:r>
              <a:rPr kumimoji="1" lang="en-US" altLang="ko-KR" sz="1000" b="0" i="0" u="none" strike="noStrike" cap="none" spc="-100" normalizeH="0" dirty="0" smtClean="0">
                <a:ln>
                  <a:noFill/>
                </a:ln>
                <a:solidFill>
                  <a:srgbClr val="000000"/>
                </a:solidFill>
                <a:effectLst/>
                <a:latin typeface="-윤고딕320" pitchFamily="18" charset="-127"/>
                <a:ea typeface="-윤고딕320" pitchFamily="18" charset="-127"/>
              </a:rPr>
              <a:t>, 2006</a:t>
            </a:r>
            <a:endParaRPr kumimoji="1" lang="en-US" altLang="ko-KR" sz="1800" b="0" i="0" u="none" strike="noStrike" cap="none" spc="-100" normalizeH="0" dirty="0" smtClean="0">
              <a:ln>
                <a:noFill/>
              </a:ln>
              <a:solidFill>
                <a:schemeClr val="tx1"/>
              </a:solidFill>
              <a:effectLst/>
              <a:latin typeface="-윤고딕320" pitchFamily="18" charset="-127"/>
              <a:ea typeface="-윤고딕320" pitchFamily="18" charset="-127"/>
            </a:endParaRPr>
          </a:p>
        </p:txBody>
      </p:sp>
      <p:sp>
        <p:nvSpPr>
          <p:cNvPr id="3" name="TextBox 7"/>
          <p:cNvSpPr txBox="1">
            <a:spLocks noChangeArrowheads="1"/>
          </p:cNvSpPr>
          <p:nvPr/>
        </p:nvSpPr>
        <p:spPr bwMode="auto">
          <a:xfrm>
            <a:off x="522164" y="321674"/>
            <a:ext cx="1265503" cy="434621"/>
          </a:xfrm>
          <a:prstGeom prst="rect">
            <a:avLst/>
          </a:prstGeom>
          <a:noFill/>
          <a:ln w="9525">
            <a:noFill/>
            <a:miter lim="800000"/>
            <a:headEnd/>
            <a:tailEnd/>
          </a:ln>
        </p:spPr>
        <p:txBody>
          <a:bodyPr wrap="none" lIns="64657" tIns="32329" rIns="64657" bIns="32329">
            <a:spAutoFit/>
          </a:bodyPr>
          <a:lstStyle/>
          <a:p>
            <a:r>
              <a:rPr kumimoji="0" lang="ko-KR" altLang="en-US" sz="2400" smtClean="0">
                <a:solidFill>
                  <a:schemeClr val="tx2">
                    <a:lumMod val="75000"/>
                  </a:schemeClr>
                </a:solidFill>
                <a:latin typeface="-윤고딕350" pitchFamily="18" charset="-127"/>
                <a:ea typeface="-윤고딕350" pitchFamily="18" charset="-127"/>
              </a:rPr>
              <a:t>참고문헌</a:t>
            </a:r>
            <a:endParaRPr kumimoji="0" lang="ko-KR" altLang="en-US" sz="2400" dirty="0">
              <a:solidFill>
                <a:schemeClr val="tx2">
                  <a:lumMod val="75000"/>
                </a:schemeClr>
              </a:solidFill>
              <a:latin typeface="-윤고딕350" pitchFamily="18" charset="-127"/>
              <a:ea typeface="-윤고딕350" pitchFamily="18" charset="-127"/>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오른쪽 화살표 58"/>
          <p:cNvSpPr/>
          <p:nvPr/>
        </p:nvSpPr>
        <p:spPr>
          <a:xfrm>
            <a:off x="4964929" y="3564607"/>
            <a:ext cx="958406" cy="719880"/>
          </a:xfrm>
          <a:prstGeom prst="right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alpha val="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모서리가 둥근 직사각형 56"/>
          <p:cNvSpPr/>
          <p:nvPr/>
        </p:nvSpPr>
        <p:spPr>
          <a:xfrm>
            <a:off x="5994772" y="3492599"/>
            <a:ext cx="3961011" cy="864096"/>
          </a:xfrm>
          <a:prstGeom prst="roundRect">
            <a:avLst/>
          </a:prstGeom>
          <a:solidFill>
            <a:schemeClr val="accent1">
              <a:lumMod val="20000"/>
              <a:lumOff val="80000"/>
            </a:schemeClr>
          </a:solidFill>
          <a:ln w="3492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6" name="모서리가 둥근 직사각형 55"/>
          <p:cNvSpPr/>
          <p:nvPr/>
        </p:nvSpPr>
        <p:spPr>
          <a:xfrm>
            <a:off x="882204" y="3492599"/>
            <a:ext cx="3961011" cy="864096"/>
          </a:xfrm>
          <a:prstGeom prst="roundRect">
            <a:avLst/>
          </a:prstGeom>
          <a:solidFill>
            <a:schemeClr val="bg1"/>
          </a:solidFill>
          <a:ln w="34925">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슬라이드 번호 개체 틀 1"/>
          <p:cNvSpPr>
            <a:spLocks noGrp="1"/>
          </p:cNvSpPr>
          <p:nvPr>
            <p:ph type="sldNum" sz="quarter" idx="10"/>
          </p:nvPr>
        </p:nvSpPr>
        <p:spPr/>
        <p:txBody>
          <a:bodyPr/>
          <a:lstStyle/>
          <a:p>
            <a:pPr>
              <a:defRPr/>
            </a:pPr>
            <a:fld id="{2DBD4D24-ACAD-4B38-95E2-9067CED336A1}" type="slidenum">
              <a:rPr lang="ko-KR" altLang="en-US" smtClean="0">
                <a:solidFill>
                  <a:prstClr val="white"/>
                </a:solidFill>
              </a:rPr>
              <a:pPr>
                <a:defRPr/>
              </a:pPr>
              <a:t>3</a:t>
            </a:fld>
            <a:endParaRPr lang="ko-KR" altLang="en-US">
              <a:solidFill>
                <a:prstClr val="white"/>
              </a:solidFill>
            </a:endParaRPr>
          </a:p>
        </p:txBody>
      </p:sp>
      <p:sp>
        <p:nvSpPr>
          <p:cNvPr id="3" name="TextBox 7"/>
          <p:cNvSpPr txBox="1">
            <a:spLocks noChangeArrowheads="1"/>
          </p:cNvSpPr>
          <p:nvPr/>
        </p:nvSpPr>
        <p:spPr bwMode="auto">
          <a:xfrm>
            <a:off x="306140" y="132390"/>
            <a:ext cx="2156773"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들어가면서</a:t>
            </a:r>
            <a:r>
              <a:rPr kumimoji="0" lang="en-US" altLang="ko-KR" sz="2800" dirty="0" smtClean="0">
                <a:solidFill>
                  <a:schemeClr val="tx2">
                    <a:lumMod val="75000"/>
                  </a:schemeClr>
                </a:solidFill>
                <a:latin typeface="-윤고딕350" pitchFamily="18" charset="-127"/>
                <a:ea typeface="-윤고딕350" pitchFamily="18" charset="-127"/>
              </a:rPr>
              <a:t>…</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22" name="타원 21"/>
          <p:cNvSpPr>
            <a:spLocks noChangeAspect="1"/>
          </p:cNvSpPr>
          <p:nvPr/>
        </p:nvSpPr>
        <p:spPr>
          <a:xfrm>
            <a:off x="893926" y="1919734"/>
            <a:ext cx="1404000" cy="1404000"/>
          </a:xfrm>
          <a:prstGeom prst="ellipse">
            <a:avLst/>
          </a:prstGeom>
          <a:solidFill>
            <a:schemeClr val="bg1"/>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Aft>
                <a:spcPts val="600"/>
              </a:spcAft>
            </a:pPr>
            <a:r>
              <a:rPr lang="ko-KR" altLang="en-US" sz="2000" spc="-100" dirty="0" smtClean="0">
                <a:solidFill>
                  <a:schemeClr val="tx1"/>
                </a:solidFill>
                <a:latin typeface="-윤고딕340" pitchFamily="18" charset="-127"/>
                <a:ea typeface="-윤고딕340" pitchFamily="18" charset="-127"/>
              </a:rPr>
              <a:t>도시의 </a:t>
            </a:r>
            <a:endParaRPr lang="en-US" altLang="ko-KR" sz="2000" spc="-100" dirty="0" smtClean="0">
              <a:solidFill>
                <a:schemeClr val="tx1"/>
              </a:solidFill>
              <a:latin typeface="-윤고딕340" pitchFamily="18" charset="-127"/>
              <a:ea typeface="-윤고딕340" pitchFamily="18" charset="-127"/>
            </a:endParaRPr>
          </a:p>
          <a:p>
            <a:pPr algn="ctr">
              <a:spcAft>
                <a:spcPts val="600"/>
              </a:spcAft>
            </a:pPr>
            <a:r>
              <a:rPr lang="ko-KR" altLang="en-US" sz="2000" spc="-100" dirty="0" smtClean="0">
                <a:solidFill>
                  <a:schemeClr val="tx1"/>
                </a:solidFill>
                <a:latin typeface="-윤고딕340" pitchFamily="18" charset="-127"/>
                <a:ea typeface="-윤고딕340" pitchFamily="18" charset="-127"/>
              </a:rPr>
              <a:t>성장</a:t>
            </a:r>
            <a:r>
              <a:rPr lang="en-US" altLang="ko-KR" sz="2000" spc="-100" dirty="0" smtClean="0">
                <a:solidFill>
                  <a:schemeClr val="tx1"/>
                </a:solidFill>
                <a:latin typeface="-윤고딕340" pitchFamily="18" charset="-127"/>
                <a:ea typeface="-윤고딕340" pitchFamily="18" charset="-127"/>
              </a:rPr>
              <a:t>/</a:t>
            </a:r>
            <a:r>
              <a:rPr lang="ko-KR" altLang="en-US" sz="2000" spc="-100" dirty="0" smtClean="0">
                <a:solidFill>
                  <a:schemeClr val="tx1"/>
                </a:solidFill>
                <a:latin typeface="-윤고딕340" pitchFamily="18" charset="-127"/>
                <a:ea typeface="-윤고딕340" pitchFamily="18" charset="-127"/>
              </a:rPr>
              <a:t>발전</a:t>
            </a:r>
            <a:endParaRPr lang="ko-KR" altLang="en-US" sz="2000" spc="-100" dirty="0">
              <a:solidFill>
                <a:schemeClr val="tx1"/>
              </a:solidFill>
              <a:latin typeface="-윤고딕340" pitchFamily="18" charset="-127"/>
              <a:ea typeface="-윤고딕340" pitchFamily="18" charset="-127"/>
            </a:endParaRPr>
          </a:p>
        </p:txBody>
      </p:sp>
      <p:sp>
        <p:nvSpPr>
          <p:cNvPr id="24" name="타원 23"/>
          <p:cNvSpPr>
            <a:spLocks noChangeAspect="1"/>
          </p:cNvSpPr>
          <p:nvPr/>
        </p:nvSpPr>
        <p:spPr>
          <a:xfrm>
            <a:off x="2898999" y="1919734"/>
            <a:ext cx="1404000" cy="1404000"/>
          </a:xfrm>
          <a:prstGeom prst="ellipse">
            <a:avLst/>
          </a:prstGeom>
          <a:solidFill>
            <a:schemeClr val="bg1"/>
          </a:solidFill>
          <a:ln w="635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Aft>
                <a:spcPts val="600"/>
              </a:spcAft>
            </a:pPr>
            <a:r>
              <a:rPr lang="ko-KR" altLang="en-US" sz="2000" spc="-100" dirty="0" smtClean="0">
                <a:solidFill>
                  <a:schemeClr val="tx1"/>
                </a:solidFill>
                <a:latin typeface="-윤고딕340" pitchFamily="18" charset="-127"/>
                <a:ea typeface="-윤고딕340" pitchFamily="18" charset="-127"/>
              </a:rPr>
              <a:t>삶의 질</a:t>
            </a:r>
            <a:endParaRPr lang="en-US" altLang="ko-KR" sz="2000" spc="-100" dirty="0" smtClean="0">
              <a:solidFill>
                <a:schemeClr val="tx1"/>
              </a:solidFill>
              <a:latin typeface="-윤고딕340" pitchFamily="18" charset="-127"/>
              <a:ea typeface="-윤고딕340" pitchFamily="18" charset="-127"/>
            </a:endParaRPr>
          </a:p>
          <a:p>
            <a:pPr algn="ctr">
              <a:spcAft>
                <a:spcPts val="600"/>
              </a:spcAft>
            </a:pPr>
            <a:r>
              <a:rPr lang="ko-KR" altLang="en-US" sz="2000" spc="-100" dirty="0" smtClean="0">
                <a:solidFill>
                  <a:schemeClr val="tx1"/>
                </a:solidFill>
                <a:latin typeface="-윤고딕340" pitchFamily="18" charset="-127"/>
                <a:ea typeface="-윤고딕340" pitchFamily="18" charset="-127"/>
              </a:rPr>
              <a:t>향상</a:t>
            </a:r>
            <a:endParaRPr lang="ko-KR" altLang="en-US" sz="2000" spc="-100" dirty="0">
              <a:solidFill>
                <a:schemeClr val="tx1"/>
              </a:solidFill>
              <a:latin typeface="-윤고딕340" pitchFamily="18" charset="-127"/>
              <a:ea typeface="-윤고딕340" pitchFamily="18" charset="-127"/>
            </a:endParaRPr>
          </a:p>
        </p:txBody>
      </p:sp>
      <p:sp>
        <p:nvSpPr>
          <p:cNvPr id="25" name="오른쪽 화살표 24"/>
          <p:cNvSpPr/>
          <p:nvPr/>
        </p:nvSpPr>
        <p:spPr>
          <a:xfrm>
            <a:off x="4411167" y="2230068"/>
            <a:ext cx="288032" cy="719880"/>
          </a:xfrm>
          <a:prstGeom prst="right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alpha val="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0" name="십자형 29"/>
          <p:cNvSpPr>
            <a:spLocks noChangeAspect="1"/>
          </p:cNvSpPr>
          <p:nvPr/>
        </p:nvSpPr>
        <p:spPr>
          <a:xfrm>
            <a:off x="2417245" y="2445892"/>
            <a:ext cx="360000" cy="360000"/>
          </a:xfrm>
          <a:prstGeom prst="plus">
            <a:avLst>
              <a:gd name="adj" fmla="val 35976"/>
            </a:avLst>
          </a:prstGeom>
          <a:noFill/>
          <a:ln w="317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1" name="모서리가 둥근 직사각형 30"/>
          <p:cNvSpPr/>
          <p:nvPr/>
        </p:nvSpPr>
        <p:spPr>
          <a:xfrm>
            <a:off x="4771207" y="2014044"/>
            <a:ext cx="2304256" cy="1151928"/>
          </a:xfrm>
          <a:prstGeom prst="roundRect">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spcAft>
                <a:spcPts val="1200"/>
              </a:spcAft>
            </a:pPr>
            <a:r>
              <a:rPr lang="ko-KR" altLang="en-US" sz="1600" spc="-100" dirty="0" smtClean="0">
                <a:solidFill>
                  <a:schemeClr val="tx1"/>
                </a:solidFill>
                <a:latin typeface="-윤고딕340" pitchFamily="18" charset="-127"/>
                <a:ea typeface="-윤고딕340" pitchFamily="18" charset="-127"/>
              </a:rPr>
              <a:t>기반시설의 수요 증가</a:t>
            </a:r>
            <a:endParaRPr lang="en-US" altLang="ko-KR" sz="1600" spc="-100" dirty="0" smtClean="0">
              <a:solidFill>
                <a:schemeClr val="tx1"/>
              </a:solidFill>
              <a:latin typeface="-윤고딕340" pitchFamily="18" charset="-127"/>
              <a:ea typeface="-윤고딕340" pitchFamily="18" charset="-127"/>
            </a:endParaRPr>
          </a:p>
          <a:p>
            <a:pPr algn="ctr">
              <a:spcAft>
                <a:spcPts val="1200"/>
              </a:spcAft>
            </a:pPr>
            <a:r>
              <a:rPr lang="ko-KR" altLang="en-US" sz="1600" spc="-100" dirty="0" smtClean="0">
                <a:solidFill>
                  <a:schemeClr val="tx1"/>
                </a:solidFill>
                <a:latin typeface="-윤고딕340" pitchFamily="18" charset="-127"/>
                <a:ea typeface="-윤고딕340" pitchFamily="18" charset="-127"/>
              </a:rPr>
              <a:t>필요기반시설의 폭 확대</a:t>
            </a:r>
            <a:endParaRPr lang="ko-KR" altLang="en-US" sz="1600" spc="-100" dirty="0">
              <a:solidFill>
                <a:schemeClr val="tx1"/>
              </a:solidFill>
              <a:latin typeface="-윤고딕340" pitchFamily="18" charset="-127"/>
              <a:ea typeface="-윤고딕340" pitchFamily="18" charset="-127"/>
            </a:endParaRPr>
          </a:p>
        </p:txBody>
      </p:sp>
      <p:sp>
        <p:nvSpPr>
          <p:cNvPr id="33" name="오른쪽 화살표 32"/>
          <p:cNvSpPr/>
          <p:nvPr/>
        </p:nvSpPr>
        <p:spPr>
          <a:xfrm>
            <a:off x="7147471" y="2229868"/>
            <a:ext cx="288032" cy="719880"/>
          </a:xfrm>
          <a:prstGeom prst="right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alpha val="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4" name="모서리가 둥근 직사각형 33"/>
          <p:cNvSpPr/>
          <p:nvPr/>
        </p:nvSpPr>
        <p:spPr>
          <a:xfrm>
            <a:off x="7507510" y="2013844"/>
            <a:ext cx="2448843" cy="1151928"/>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spcAft>
                <a:spcPts val="1200"/>
              </a:spcAft>
            </a:pPr>
            <a:r>
              <a:rPr lang="ko-KR" altLang="en-US" sz="1800" spc="-100" dirty="0" err="1" smtClean="0">
                <a:solidFill>
                  <a:schemeClr val="bg1"/>
                </a:solidFill>
                <a:effectLst>
                  <a:outerShdw blurRad="38100" dist="38100" dir="2700000" algn="tl">
                    <a:srgbClr val="000000">
                      <a:alpha val="43137"/>
                    </a:srgbClr>
                  </a:outerShdw>
                </a:effectLst>
                <a:latin typeface="-윤고딕340" pitchFamily="18" charset="-127"/>
                <a:ea typeface="-윤고딕340" pitchFamily="18" charset="-127"/>
              </a:rPr>
              <a:t>지자체</a:t>
            </a:r>
            <a:r>
              <a:rPr lang="ko-KR" altLang="en-US" sz="1800" spc="-100" dirty="0" smtClean="0">
                <a:solidFill>
                  <a:schemeClr val="bg1"/>
                </a:solidFill>
                <a:effectLst>
                  <a:outerShdw blurRad="38100" dist="38100" dir="2700000" algn="tl">
                    <a:srgbClr val="000000">
                      <a:alpha val="43137"/>
                    </a:srgbClr>
                  </a:outerShdw>
                </a:effectLst>
                <a:latin typeface="-윤고딕340" pitchFamily="18" charset="-127"/>
                <a:ea typeface="-윤고딕340" pitchFamily="18" charset="-127"/>
              </a:rPr>
              <a:t> 재정 여건에 따른 기반시설 수요 충족 한계</a:t>
            </a:r>
            <a:endParaRPr lang="en-US" altLang="ko-KR" sz="1800" spc="-100" dirty="0" smtClean="0">
              <a:solidFill>
                <a:schemeClr val="bg1"/>
              </a:solidFill>
              <a:effectLst>
                <a:outerShdw blurRad="38100" dist="38100" dir="2700000" algn="tl">
                  <a:srgbClr val="000000">
                    <a:alpha val="43137"/>
                  </a:srgbClr>
                </a:outerShdw>
              </a:effectLst>
              <a:latin typeface="-윤고딕340" pitchFamily="18" charset="-127"/>
              <a:ea typeface="-윤고딕340" pitchFamily="18" charset="-127"/>
            </a:endParaRPr>
          </a:p>
        </p:txBody>
      </p:sp>
      <p:sp>
        <p:nvSpPr>
          <p:cNvPr id="35" name="TextBox 34"/>
          <p:cNvSpPr txBox="1"/>
          <p:nvPr/>
        </p:nvSpPr>
        <p:spPr>
          <a:xfrm>
            <a:off x="498418" y="1044327"/>
            <a:ext cx="1724831"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연구의 배경 </a:t>
            </a:r>
            <a:endParaRPr lang="ko-KR" altLang="en-US" sz="1800" dirty="0">
              <a:solidFill>
                <a:srgbClr val="4F81BD"/>
              </a:solidFill>
              <a:latin typeface="-윤고딕360" pitchFamily="18" charset="-127"/>
              <a:ea typeface="-윤고딕360" pitchFamily="18" charset="-127"/>
            </a:endParaRPr>
          </a:p>
        </p:txBody>
      </p:sp>
      <p:sp>
        <p:nvSpPr>
          <p:cNvPr id="36" name="직사각형 35"/>
          <p:cNvSpPr/>
          <p:nvPr/>
        </p:nvSpPr>
        <p:spPr>
          <a:xfrm>
            <a:off x="882204" y="3564607"/>
            <a:ext cx="3960440" cy="700343"/>
          </a:xfrm>
          <a:prstGeom prst="rect">
            <a:avLst/>
          </a:prstGeom>
        </p:spPr>
        <p:txBody>
          <a:bodyPr wrap="square" lIns="83969" tIns="41985" rIns="83969" bIns="41985">
            <a:spAutoFit/>
          </a:bodyPr>
          <a:lstStyle/>
          <a:p>
            <a:pPr algn="ctr" defTabSz="820197" latinLnBrk="0">
              <a:spcAft>
                <a:spcPts val="600"/>
              </a:spcAft>
              <a:buClr>
                <a:srgbClr val="C00000"/>
              </a:buClr>
            </a:pPr>
            <a:r>
              <a:rPr lang="ko-KR" altLang="en-US" sz="2000" spc="100" dirty="0" err="1" smtClean="0">
                <a:solidFill>
                  <a:schemeClr val="accent6">
                    <a:lumMod val="75000"/>
                  </a:schemeClr>
                </a:solidFill>
                <a:latin typeface="-윤고딕340" pitchFamily="18" charset="-127"/>
                <a:ea typeface="-윤고딕340" pitchFamily="18" charset="-127"/>
              </a:rPr>
              <a:t>원인자부담</a:t>
            </a:r>
            <a:r>
              <a:rPr lang="ko-KR" altLang="en-US" sz="2000" spc="100" dirty="0" smtClean="0">
                <a:solidFill>
                  <a:schemeClr val="accent6">
                    <a:lumMod val="75000"/>
                  </a:schemeClr>
                </a:solidFill>
                <a:latin typeface="-윤고딕340" pitchFamily="18" charset="-127"/>
                <a:ea typeface="-윤고딕340" pitchFamily="18" charset="-127"/>
              </a:rPr>
              <a:t> 원칙에 따른 기반시설 기부채납</a:t>
            </a:r>
            <a:r>
              <a:rPr lang="en-US" altLang="ko-KR" sz="2000" spc="100" dirty="0" smtClean="0">
                <a:solidFill>
                  <a:schemeClr val="accent6">
                    <a:lumMod val="75000"/>
                  </a:schemeClr>
                </a:solidFill>
                <a:latin typeface="-윤고딕340" pitchFamily="18" charset="-127"/>
                <a:ea typeface="-윤고딕340" pitchFamily="18" charset="-127"/>
              </a:rPr>
              <a:t> </a:t>
            </a:r>
            <a:r>
              <a:rPr lang="ko-KR" altLang="en-US" sz="2000" spc="100" dirty="0" smtClean="0">
                <a:solidFill>
                  <a:schemeClr val="accent6">
                    <a:lumMod val="75000"/>
                  </a:schemeClr>
                </a:solidFill>
                <a:latin typeface="-윤고딕340" pitchFamily="18" charset="-127"/>
                <a:ea typeface="-윤고딕340" pitchFamily="18" charset="-127"/>
              </a:rPr>
              <a:t>제도 활발한 적용</a:t>
            </a:r>
            <a:endParaRPr lang="en-US" altLang="ko-KR" sz="2000" spc="100" dirty="0" smtClean="0">
              <a:solidFill>
                <a:schemeClr val="accent6">
                  <a:lumMod val="75000"/>
                </a:schemeClr>
              </a:solidFill>
              <a:latin typeface="-윤고딕340" pitchFamily="18" charset="-127"/>
              <a:ea typeface="-윤고딕340" pitchFamily="18" charset="-127"/>
            </a:endParaRPr>
          </a:p>
        </p:txBody>
      </p:sp>
      <p:sp>
        <p:nvSpPr>
          <p:cNvPr id="55" name="직사각형 54"/>
          <p:cNvSpPr/>
          <p:nvPr/>
        </p:nvSpPr>
        <p:spPr>
          <a:xfrm>
            <a:off x="6056200" y="3564607"/>
            <a:ext cx="3960440" cy="700343"/>
          </a:xfrm>
          <a:prstGeom prst="rect">
            <a:avLst/>
          </a:prstGeom>
        </p:spPr>
        <p:txBody>
          <a:bodyPr wrap="square" lIns="83969" tIns="41985" rIns="83969" bIns="41985">
            <a:spAutoFit/>
          </a:bodyPr>
          <a:lstStyle/>
          <a:p>
            <a:pPr algn="ctr" defTabSz="820197" latinLnBrk="0">
              <a:spcAft>
                <a:spcPts val="600"/>
              </a:spcAft>
              <a:buClr>
                <a:srgbClr val="C00000"/>
              </a:buClr>
            </a:pPr>
            <a:r>
              <a:rPr lang="ko-KR" altLang="en-US" sz="2000" spc="100" dirty="0" smtClean="0">
                <a:solidFill>
                  <a:srgbClr val="0033CC"/>
                </a:solidFill>
                <a:latin typeface="-윤고딕340" pitchFamily="18" charset="-127"/>
                <a:ea typeface="-윤고딕340" pitchFamily="18" charset="-127"/>
              </a:rPr>
              <a:t>유사 개념의 혼재</a:t>
            </a:r>
            <a:r>
              <a:rPr lang="en-US" altLang="ko-KR" sz="2000" spc="100" dirty="0" smtClean="0">
                <a:solidFill>
                  <a:srgbClr val="0033CC"/>
                </a:solidFill>
                <a:latin typeface="-윤고딕340" pitchFamily="18" charset="-127"/>
                <a:ea typeface="-윤고딕340" pitchFamily="18" charset="-127"/>
              </a:rPr>
              <a:t>, </a:t>
            </a:r>
            <a:r>
              <a:rPr lang="ko-KR" altLang="en-US" sz="2000" spc="100" dirty="0" smtClean="0">
                <a:solidFill>
                  <a:srgbClr val="0033CC"/>
                </a:solidFill>
                <a:latin typeface="-윤고딕340" pitchFamily="18" charset="-127"/>
                <a:ea typeface="-윤고딕340" pitchFamily="18" charset="-127"/>
              </a:rPr>
              <a:t>다양한 관련규정에 따른 혼란</a:t>
            </a:r>
            <a:endParaRPr lang="en-US" altLang="ko-KR" sz="2000" spc="100" dirty="0" smtClean="0">
              <a:solidFill>
                <a:srgbClr val="0033CC"/>
              </a:solidFill>
              <a:latin typeface="-윤고딕340" pitchFamily="18" charset="-127"/>
              <a:ea typeface="-윤고딕340" pitchFamily="18" charset="-127"/>
            </a:endParaRPr>
          </a:p>
        </p:txBody>
      </p:sp>
      <p:sp>
        <p:nvSpPr>
          <p:cNvPr id="58" name="TextBox 57"/>
          <p:cNvSpPr txBox="1"/>
          <p:nvPr/>
        </p:nvSpPr>
        <p:spPr>
          <a:xfrm>
            <a:off x="5083422" y="3708623"/>
            <a:ext cx="623889" cy="415498"/>
          </a:xfrm>
          <a:prstGeom prst="rect">
            <a:avLst/>
          </a:prstGeom>
          <a:noFill/>
        </p:spPr>
        <p:txBody>
          <a:bodyPr wrap="none" rtlCol="0">
            <a:spAutoFit/>
          </a:bodyPr>
          <a:lstStyle/>
          <a:p>
            <a:r>
              <a:rPr lang="en-US" altLang="ko-KR" b="1" i="1" dirty="0" smtClean="0"/>
              <a:t>But</a:t>
            </a:r>
            <a:endParaRPr lang="ko-KR" altLang="en-US" b="1" i="1" dirty="0"/>
          </a:p>
        </p:txBody>
      </p:sp>
      <p:sp>
        <p:nvSpPr>
          <p:cNvPr id="20" name="직사각형 19"/>
          <p:cNvSpPr/>
          <p:nvPr/>
        </p:nvSpPr>
        <p:spPr>
          <a:xfrm>
            <a:off x="0" y="4788743"/>
            <a:ext cx="10693400" cy="1728192"/>
          </a:xfrm>
          <a:prstGeom prst="rect">
            <a:avLst/>
          </a:prstGeom>
          <a:solidFill>
            <a:srgbClr val="E5E3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1" name="직사각형 20"/>
          <p:cNvSpPr/>
          <p:nvPr/>
        </p:nvSpPr>
        <p:spPr>
          <a:xfrm>
            <a:off x="428628" y="4974029"/>
            <a:ext cx="9847294" cy="1365141"/>
          </a:xfrm>
          <a:prstGeom prst="rect">
            <a:avLst/>
          </a:prstGeom>
        </p:spPr>
        <p:txBody>
          <a:bodyPr wrap="square" lIns="83969" tIns="41985" rIns="83969" bIns="41985">
            <a:spAutoFit/>
          </a:bodyPr>
          <a:lstStyle/>
          <a:p>
            <a:pPr marL="193748" indent="-226039" algn="ctr" defTabSz="820197" latinLnBrk="0">
              <a:spcAft>
                <a:spcPts val="1200"/>
              </a:spcAft>
              <a:buClr>
                <a:srgbClr val="C00000"/>
              </a:buClr>
            </a:pPr>
            <a:r>
              <a:rPr lang="ko-KR" altLang="en-US" sz="1800" dirty="0" smtClean="0">
                <a:solidFill>
                  <a:schemeClr val="tx1">
                    <a:lumMod val="75000"/>
                    <a:lumOff val="25000"/>
                  </a:schemeClr>
                </a:solidFill>
                <a:latin typeface="-윤고딕340" pitchFamily="18" charset="-127"/>
                <a:ea typeface="-윤고딕340" pitchFamily="18" charset="-127"/>
              </a:rPr>
              <a:t>국유재산법</a:t>
            </a:r>
            <a:r>
              <a:rPr lang="en-US" altLang="ko-KR" sz="1800" dirty="0" smtClean="0">
                <a:solidFill>
                  <a:schemeClr val="tx1">
                    <a:lumMod val="75000"/>
                    <a:lumOff val="25000"/>
                  </a:schemeClr>
                </a:solidFill>
                <a:latin typeface="-윤고딕340" pitchFamily="18" charset="-127"/>
                <a:ea typeface="-윤고딕340" pitchFamily="18" charset="-127"/>
              </a:rPr>
              <a:t>, </a:t>
            </a:r>
            <a:r>
              <a:rPr lang="ko-KR" altLang="en-US" sz="1800" dirty="0" smtClean="0">
                <a:solidFill>
                  <a:schemeClr val="tx1">
                    <a:lumMod val="75000"/>
                    <a:lumOff val="25000"/>
                  </a:schemeClr>
                </a:solidFill>
                <a:latin typeface="-윤고딕340" pitchFamily="18" charset="-127"/>
                <a:ea typeface="-윤고딕340" pitchFamily="18" charset="-127"/>
              </a:rPr>
              <a:t>공유재산 및 물품관리법 규정에 따른 기부채납의 정의</a:t>
            </a:r>
            <a:endParaRPr lang="en-US" altLang="ko-KR" sz="2300" spc="-100" dirty="0" smtClean="0">
              <a:solidFill>
                <a:schemeClr val="accent6">
                  <a:lumMod val="75000"/>
                </a:schemeClr>
              </a:solidFill>
              <a:latin typeface="-윤고딕340" pitchFamily="18" charset="-127"/>
              <a:ea typeface="-윤고딕340" pitchFamily="18" charset="-127"/>
            </a:endParaRPr>
          </a:p>
          <a:p>
            <a:pPr marL="193748" indent="-226039" algn="ctr" defTabSz="820197" latinLnBrk="0">
              <a:lnSpc>
                <a:spcPct val="120000"/>
              </a:lnSpc>
              <a:spcAft>
                <a:spcPts val="1200"/>
              </a:spcAft>
              <a:buClr>
                <a:srgbClr val="C00000"/>
              </a:buClr>
            </a:pPr>
            <a:r>
              <a:rPr lang="en-US" altLang="ko-KR" sz="2300" spc="-100" dirty="0" smtClean="0">
                <a:solidFill>
                  <a:srgbClr val="0000FF"/>
                </a:solidFill>
                <a:latin typeface="-윤고딕340" pitchFamily="18" charset="-127"/>
                <a:ea typeface="-윤고딕340" pitchFamily="18" charset="-127"/>
              </a:rPr>
              <a:t>“</a:t>
            </a:r>
            <a:r>
              <a:rPr lang="ko-KR" altLang="en-US" sz="2300" spc="-100" dirty="0" smtClean="0">
                <a:solidFill>
                  <a:srgbClr val="0000FF"/>
                </a:solidFill>
                <a:latin typeface="-윤고딕340" pitchFamily="18" charset="-127"/>
                <a:ea typeface="-윤고딕340" pitchFamily="18" charset="-127"/>
              </a:rPr>
              <a:t>국가 또는 지방자치단체 외의 자가 부동산을 비롯한 재산의 소유권을 무상으로 국가 또는 지방자치단체에 이전하여 국가 또는 지방자치단체가 이를 취득하는 것</a:t>
            </a:r>
            <a:r>
              <a:rPr lang="en-US" altLang="ko-KR" sz="2300" spc="-100" dirty="0" smtClean="0">
                <a:solidFill>
                  <a:srgbClr val="0000FF"/>
                </a:solidFill>
                <a:latin typeface="-윤고딕340" pitchFamily="18" charset="-127"/>
                <a:ea typeface="-윤고딕340" pitchFamily="18" charset="-127"/>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순서도: 추출 1"/>
          <p:cNvSpPr/>
          <p:nvPr/>
        </p:nvSpPr>
        <p:spPr>
          <a:xfrm rot="10800000">
            <a:off x="3473922" y="4318140"/>
            <a:ext cx="3672408" cy="326586"/>
          </a:xfrm>
          <a:prstGeom prst="flowChartExtract">
            <a:avLst/>
          </a:prstGeom>
          <a:gradFill flip="none" rotWithShape="1">
            <a:gsLst>
              <a:gs pos="0">
                <a:schemeClr val="accent1">
                  <a:tint val="66000"/>
                  <a:satMod val="160000"/>
                </a:schemeClr>
              </a:gs>
              <a:gs pos="50000">
                <a:schemeClr val="accent1">
                  <a:tint val="44500"/>
                  <a:satMod val="160000"/>
                  <a:alpha val="50000"/>
                </a:schemeClr>
              </a:gs>
              <a:gs pos="100000">
                <a:schemeClr val="accent1">
                  <a:tint val="23500"/>
                  <a:satMod val="160000"/>
                  <a:alpha val="0"/>
                </a:schemeClr>
              </a:gs>
            </a:gsLst>
            <a:lin ang="54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latin typeface="-윤고딕340" pitchFamily="18" charset="-127"/>
              <a:ea typeface="-윤고딕340" pitchFamily="18" charset="-127"/>
            </a:endParaRPr>
          </a:p>
        </p:txBody>
      </p:sp>
      <p:sp>
        <p:nvSpPr>
          <p:cNvPr id="3" name="TextBox 2"/>
          <p:cNvSpPr txBox="1"/>
          <p:nvPr/>
        </p:nvSpPr>
        <p:spPr>
          <a:xfrm>
            <a:off x="498077" y="1044327"/>
            <a:ext cx="2148024"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연구의 기본방향 </a:t>
            </a:r>
            <a:endParaRPr lang="ko-KR" altLang="en-US" sz="1800" dirty="0">
              <a:solidFill>
                <a:srgbClr val="4F81BD"/>
              </a:solidFill>
              <a:latin typeface="-윤고딕360" pitchFamily="18" charset="-127"/>
              <a:ea typeface="-윤고딕360" pitchFamily="18" charset="-127"/>
            </a:endParaRPr>
          </a:p>
        </p:txBody>
      </p:sp>
      <p:grpSp>
        <p:nvGrpSpPr>
          <p:cNvPr id="4" name="그룹 3"/>
          <p:cNvGrpSpPr/>
          <p:nvPr/>
        </p:nvGrpSpPr>
        <p:grpSpPr>
          <a:xfrm>
            <a:off x="521593" y="1764407"/>
            <a:ext cx="9505627" cy="2376264"/>
            <a:chOff x="378148" y="5581031"/>
            <a:chExt cx="10009112" cy="1151928"/>
          </a:xfrm>
        </p:grpSpPr>
        <p:sp>
          <p:nvSpPr>
            <p:cNvPr id="5" name="모서리가 둥근 직사각형 4"/>
            <p:cNvSpPr/>
            <p:nvPr/>
          </p:nvSpPr>
          <p:spPr>
            <a:xfrm>
              <a:off x="378148" y="5581031"/>
              <a:ext cx="2451211" cy="1151928"/>
            </a:xfrm>
            <a:prstGeom prst="roundRect">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t" anchorCtr="0"/>
            <a:lstStyle/>
            <a:p>
              <a:pPr algn="ctr"/>
              <a:r>
                <a:rPr lang="ko-KR" altLang="en-US" sz="2000" spc="-150" dirty="0" smtClean="0">
                  <a:solidFill>
                    <a:schemeClr val="tx1"/>
                  </a:solidFill>
                  <a:latin typeface="-윤고딕340" pitchFamily="18" charset="-127"/>
                  <a:ea typeface="-윤고딕340" pitchFamily="18" charset="-127"/>
                </a:rPr>
                <a:t>기부채납의</a:t>
              </a:r>
              <a:endParaRPr lang="en-US" altLang="ko-KR" sz="2000" spc="-150" dirty="0" smtClean="0">
                <a:solidFill>
                  <a:schemeClr val="tx1"/>
                </a:solidFill>
                <a:latin typeface="-윤고딕340" pitchFamily="18" charset="-127"/>
                <a:ea typeface="-윤고딕340" pitchFamily="18" charset="-127"/>
              </a:endParaRPr>
            </a:p>
            <a:p>
              <a:pPr algn="ctr"/>
              <a:r>
                <a:rPr lang="ko-KR" altLang="en-US" sz="2000" spc="-150" dirty="0" smtClean="0">
                  <a:solidFill>
                    <a:schemeClr val="tx1"/>
                  </a:solidFill>
                  <a:latin typeface="-윤고딕340" pitchFamily="18" charset="-127"/>
                  <a:ea typeface="-윤고딕340" pitchFamily="18" charset="-127"/>
                </a:rPr>
                <a:t> 법적 성질 이해</a:t>
              </a:r>
              <a:endParaRPr lang="ko-KR" altLang="en-US" sz="2000" spc="-150" dirty="0">
                <a:solidFill>
                  <a:schemeClr val="tx1"/>
                </a:solidFill>
                <a:latin typeface="-윤고딕340" pitchFamily="18" charset="-127"/>
                <a:ea typeface="-윤고딕340" pitchFamily="18" charset="-127"/>
              </a:endParaRPr>
            </a:p>
          </p:txBody>
        </p:sp>
        <p:sp>
          <p:nvSpPr>
            <p:cNvPr id="6" name="모서리가 둥근 직사각형 5"/>
            <p:cNvSpPr/>
            <p:nvPr/>
          </p:nvSpPr>
          <p:spPr>
            <a:xfrm>
              <a:off x="446237" y="6183392"/>
              <a:ext cx="2315573" cy="504216"/>
            </a:xfrm>
            <a:prstGeom prst="roundRect">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ko-KR" altLang="en-US" sz="1600" spc="-100" dirty="0" smtClean="0">
                  <a:solidFill>
                    <a:schemeClr val="tx1"/>
                  </a:solidFill>
                  <a:latin typeface="-윤고딕330" pitchFamily="18" charset="-127"/>
                  <a:ea typeface="-윤고딕330" pitchFamily="18" charset="-127"/>
                </a:rPr>
                <a:t>기부채납 용어</a:t>
              </a:r>
              <a:r>
                <a:rPr lang="en-US" altLang="ko-KR" sz="1600" spc="-100" dirty="0" smtClean="0">
                  <a:solidFill>
                    <a:schemeClr val="tx1"/>
                  </a:solidFill>
                  <a:latin typeface="-윤고딕330" pitchFamily="18" charset="-127"/>
                  <a:ea typeface="-윤고딕330" pitchFamily="18" charset="-127"/>
                </a:rPr>
                <a:t>, </a:t>
              </a:r>
              <a:r>
                <a:rPr lang="ko-KR" altLang="en-US" sz="1600" spc="-100" dirty="0" smtClean="0">
                  <a:solidFill>
                    <a:schemeClr val="tx1"/>
                  </a:solidFill>
                  <a:latin typeface="-윤고딕330" pitchFamily="18" charset="-127"/>
                  <a:ea typeface="-윤고딕330" pitchFamily="18" charset="-127"/>
                </a:rPr>
                <a:t>절차</a:t>
              </a:r>
              <a:r>
                <a:rPr lang="en-US" altLang="ko-KR" sz="1600" spc="-100" dirty="0" smtClean="0">
                  <a:solidFill>
                    <a:schemeClr val="tx1"/>
                  </a:solidFill>
                  <a:latin typeface="-윤고딕330" pitchFamily="18" charset="-127"/>
                  <a:ea typeface="-윤고딕330" pitchFamily="18" charset="-127"/>
                </a:rPr>
                <a:t> </a:t>
              </a:r>
              <a:r>
                <a:rPr lang="ko-KR" altLang="en-US" sz="1600" spc="-100" dirty="0" smtClean="0">
                  <a:solidFill>
                    <a:schemeClr val="tx1"/>
                  </a:solidFill>
                  <a:latin typeface="-윤고딕330" pitchFamily="18" charset="-127"/>
                  <a:ea typeface="-윤고딕330" pitchFamily="18" charset="-127"/>
                </a:rPr>
                <a:t>등 개념 검토 </a:t>
              </a:r>
              <a:r>
                <a:rPr lang="en-US" altLang="ko-KR" sz="1600" spc="-100" dirty="0" smtClean="0">
                  <a:solidFill>
                    <a:schemeClr val="tx1"/>
                  </a:solidFill>
                  <a:latin typeface="-윤고딕330" pitchFamily="18" charset="-127"/>
                  <a:ea typeface="-윤고딕330" pitchFamily="18" charset="-127"/>
                </a:rPr>
                <a:t>+ </a:t>
              </a:r>
              <a:r>
                <a:rPr lang="ko-KR" altLang="en-US" sz="1600" spc="-100" dirty="0" smtClean="0">
                  <a:solidFill>
                    <a:schemeClr val="tx1"/>
                  </a:solidFill>
                  <a:latin typeface="-윤고딕330" pitchFamily="18" charset="-127"/>
                  <a:ea typeface="-윤고딕330" pitchFamily="18" charset="-127"/>
                </a:rPr>
                <a:t>유형구분 </a:t>
              </a:r>
              <a:r>
                <a:rPr lang="en-US" altLang="ko-KR" sz="1600" spc="-100" dirty="0" smtClean="0">
                  <a:solidFill>
                    <a:schemeClr val="tx1"/>
                  </a:solidFill>
                  <a:latin typeface="-윤고딕330" pitchFamily="18" charset="-127"/>
                  <a:ea typeface="-윤고딕330" pitchFamily="18" charset="-127"/>
                </a:rPr>
                <a:t>+ </a:t>
              </a:r>
              <a:r>
                <a:rPr lang="ko-KR" altLang="en-US" sz="1600" spc="-100" dirty="0" smtClean="0">
                  <a:solidFill>
                    <a:schemeClr val="tx1"/>
                  </a:solidFill>
                  <a:latin typeface="-윤고딕330" pitchFamily="18" charset="-127"/>
                  <a:ea typeface="-윤고딕330" pitchFamily="18" charset="-127"/>
                </a:rPr>
                <a:t>법적 성질 이해 </a:t>
              </a:r>
            </a:p>
          </p:txBody>
        </p:sp>
        <p:sp>
          <p:nvSpPr>
            <p:cNvPr id="7" name="모서리가 둥근 직사각형 6"/>
            <p:cNvSpPr/>
            <p:nvPr/>
          </p:nvSpPr>
          <p:spPr>
            <a:xfrm>
              <a:off x="2897448" y="5581031"/>
              <a:ext cx="2451211" cy="1151928"/>
            </a:xfrm>
            <a:prstGeom prst="roundRect">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t" anchorCtr="0"/>
            <a:lstStyle/>
            <a:p>
              <a:pPr algn="ctr"/>
              <a:r>
                <a:rPr lang="ko-KR" altLang="en-US" sz="2000" spc="-150" dirty="0" smtClean="0">
                  <a:solidFill>
                    <a:schemeClr val="tx1"/>
                  </a:solidFill>
                  <a:latin typeface="-윤고딕340" pitchFamily="18" charset="-127"/>
                  <a:ea typeface="-윤고딕340" pitchFamily="18" charset="-127"/>
                </a:rPr>
                <a:t>기부채납 </a:t>
              </a:r>
              <a:endParaRPr lang="en-US" altLang="ko-KR" sz="2000" spc="-150" dirty="0" smtClean="0">
                <a:solidFill>
                  <a:schemeClr val="tx1"/>
                </a:solidFill>
                <a:latin typeface="-윤고딕340" pitchFamily="18" charset="-127"/>
                <a:ea typeface="-윤고딕340" pitchFamily="18" charset="-127"/>
              </a:endParaRPr>
            </a:p>
            <a:p>
              <a:pPr algn="ctr"/>
              <a:r>
                <a:rPr lang="ko-KR" altLang="en-US" sz="2000" spc="-150" dirty="0" smtClean="0">
                  <a:solidFill>
                    <a:schemeClr val="tx1"/>
                  </a:solidFill>
                  <a:latin typeface="-윤고딕340" pitchFamily="18" charset="-127"/>
                  <a:ea typeface="-윤고딕340" pitchFamily="18" charset="-127"/>
                </a:rPr>
                <a:t>유사 개념 이해</a:t>
              </a:r>
              <a:endParaRPr lang="en-US" altLang="ko-KR" sz="2000" spc="-150" dirty="0" smtClean="0">
                <a:solidFill>
                  <a:schemeClr val="tx1"/>
                </a:solidFill>
                <a:latin typeface="-윤고딕340" pitchFamily="18" charset="-127"/>
                <a:ea typeface="-윤고딕340" pitchFamily="18" charset="-127"/>
              </a:endParaRPr>
            </a:p>
          </p:txBody>
        </p:sp>
        <p:sp>
          <p:nvSpPr>
            <p:cNvPr id="8" name="모서리가 둥근 직사각형 7"/>
            <p:cNvSpPr/>
            <p:nvPr/>
          </p:nvSpPr>
          <p:spPr>
            <a:xfrm>
              <a:off x="2965537" y="6183392"/>
              <a:ext cx="2315573" cy="504216"/>
            </a:xfrm>
            <a:prstGeom prst="roundRect">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ko-KR" altLang="en-US" sz="1600" spc="-100" dirty="0" smtClean="0">
                  <a:solidFill>
                    <a:schemeClr val="tx1"/>
                  </a:solidFill>
                  <a:latin typeface="-윤고딕330" pitchFamily="18" charset="-127"/>
                  <a:ea typeface="-윤고딕330" pitchFamily="18" charset="-127"/>
                </a:rPr>
                <a:t>무상귀속</a:t>
              </a:r>
              <a:r>
                <a:rPr lang="en-US" altLang="ko-KR" sz="1600" spc="-100" dirty="0" smtClean="0">
                  <a:solidFill>
                    <a:schemeClr val="tx1"/>
                  </a:solidFill>
                  <a:latin typeface="-윤고딕330" pitchFamily="18" charset="-127"/>
                  <a:ea typeface="-윤고딕330" pitchFamily="18" charset="-127"/>
                </a:rPr>
                <a:t>, </a:t>
              </a:r>
              <a:r>
                <a:rPr lang="ko-KR" altLang="en-US" sz="1600" spc="-100" dirty="0" smtClean="0">
                  <a:solidFill>
                    <a:schemeClr val="tx1"/>
                  </a:solidFill>
                  <a:latin typeface="-윤고딕330" pitchFamily="18" charset="-127"/>
                  <a:ea typeface="-윤고딕330" pitchFamily="18" charset="-127"/>
                </a:rPr>
                <a:t>무상양도</a:t>
              </a:r>
              <a:r>
                <a:rPr lang="en-US" altLang="ko-KR" sz="1600" spc="-100" dirty="0" smtClean="0">
                  <a:solidFill>
                    <a:schemeClr val="tx1"/>
                  </a:solidFill>
                  <a:latin typeface="-윤고딕330" pitchFamily="18" charset="-127"/>
                  <a:ea typeface="-윤고딕330" pitchFamily="18" charset="-127"/>
                </a:rPr>
                <a:t>, </a:t>
              </a:r>
              <a:r>
                <a:rPr lang="ko-KR" altLang="en-US" sz="1600" spc="-100" dirty="0" smtClean="0">
                  <a:solidFill>
                    <a:schemeClr val="tx1"/>
                  </a:solidFill>
                  <a:latin typeface="-윤고딕330" pitchFamily="18" charset="-127"/>
                  <a:ea typeface="-윤고딕330" pitchFamily="18" charset="-127"/>
                </a:rPr>
                <a:t>무상양여 등 관련 개념의 이해 </a:t>
              </a:r>
              <a:endParaRPr lang="en-US" altLang="ko-KR" sz="1600" spc="-100" dirty="0" smtClean="0">
                <a:solidFill>
                  <a:schemeClr val="tx1"/>
                </a:solidFill>
                <a:latin typeface="-윤고딕330" pitchFamily="18" charset="-127"/>
                <a:ea typeface="-윤고딕330" pitchFamily="18" charset="-127"/>
              </a:endParaRPr>
            </a:p>
          </p:txBody>
        </p:sp>
        <p:sp>
          <p:nvSpPr>
            <p:cNvPr id="9" name="모서리가 둥근 직사각형 8"/>
            <p:cNvSpPr/>
            <p:nvPr/>
          </p:nvSpPr>
          <p:spPr>
            <a:xfrm>
              <a:off x="5416749" y="5581031"/>
              <a:ext cx="2451211" cy="1151928"/>
            </a:xfrm>
            <a:prstGeom prst="roundRect">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t" anchorCtr="0"/>
            <a:lstStyle/>
            <a:p>
              <a:pPr algn="ctr"/>
              <a:r>
                <a:rPr lang="ko-KR" altLang="en-US" sz="2000" spc="-150" dirty="0" smtClean="0">
                  <a:solidFill>
                    <a:schemeClr val="tx1"/>
                  </a:solidFill>
                  <a:latin typeface="-윤고딕340" pitchFamily="18" charset="-127"/>
                  <a:ea typeface="-윤고딕340" pitchFamily="18" charset="-127"/>
                </a:rPr>
                <a:t>현행법∙제도 현황 </a:t>
              </a:r>
              <a:endParaRPr lang="en-US" altLang="ko-KR" sz="2000" spc="-150" dirty="0" smtClean="0">
                <a:solidFill>
                  <a:schemeClr val="tx1"/>
                </a:solidFill>
                <a:latin typeface="-윤고딕340" pitchFamily="18" charset="-127"/>
                <a:ea typeface="-윤고딕340" pitchFamily="18" charset="-127"/>
              </a:endParaRPr>
            </a:p>
            <a:p>
              <a:pPr algn="ctr"/>
              <a:r>
                <a:rPr lang="ko-KR" altLang="en-US" sz="2000" spc="-150" dirty="0" smtClean="0">
                  <a:solidFill>
                    <a:schemeClr val="tx1"/>
                  </a:solidFill>
                  <a:latin typeface="-윤고딕340" pitchFamily="18" charset="-127"/>
                  <a:ea typeface="-윤고딕340" pitchFamily="18" charset="-127"/>
                </a:rPr>
                <a:t>검토</a:t>
              </a:r>
            </a:p>
          </p:txBody>
        </p:sp>
        <p:sp>
          <p:nvSpPr>
            <p:cNvPr id="10" name="모서리가 둥근 직사각형 9"/>
            <p:cNvSpPr/>
            <p:nvPr/>
          </p:nvSpPr>
          <p:spPr>
            <a:xfrm>
              <a:off x="5484838" y="6183392"/>
              <a:ext cx="2315573" cy="504216"/>
            </a:xfrm>
            <a:prstGeom prst="roundRect">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ko-KR" altLang="en-US" sz="1600" spc="-100" dirty="0" smtClean="0">
                  <a:solidFill>
                    <a:schemeClr val="tx1"/>
                  </a:solidFill>
                  <a:latin typeface="-윤고딕330" pitchFamily="18" charset="-127"/>
                  <a:ea typeface="-윤고딕330" pitchFamily="18" charset="-127"/>
                </a:rPr>
                <a:t>현행 법∙제도 현황 및 </a:t>
              </a:r>
              <a:endParaRPr lang="en-US" altLang="ko-KR" sz="1600" spc="-100" dirty="0" smtClean="0">
                <a:solidFill>
                  <a:schemeClr val="tx1"/>
                </a:solidFill>
                <a:latin typeface="-윤고딕330" pitchFamily="18" charset="-127"/>
                <a:ea typeface="-윤고딕330" pitchFamily="18" charset="-127"/>
              </a:endParaRPr>
            </a:p>
            <a:p>
              <a:pPr algn="ctr"/>
              <a:r>
                <a:rPr lang="ko-KR" altLang="en-US" sz="1600" spc="-100" dirty="0" smtClean="0">
                  <a:solidFill>
                    <a:schemeClr val="tx1"/>
                  </a:solidFill>
                  <a:latin typeface="-윤고딕330" pitchFamily="18" charset="-127"/>
                  <a:ea typeface="-윤고딕330" pitchFamily="18" charset="-127"/>
                </a:rPr>
                <a:t>개발이익   환수</a:t>
              </a:r>
              <a:r>
                <a:rPr lang="en-US" altLang="ko-KR" sz="1600" spc="-100" dirty="0" smtClean="0">
                  <a:solidFill>
                    <a:schemeClr val="tx1"/>
                  </a:solidFill>
                  <a:latin typeface="-윤고딕330" pitchFamily="18" charset="-127"/>
                  <a:ea typeface="-윤고딕330" pitchFamily="18" charset="-127"/>
                </a:rPr>
                <a:t>,</a:t>
              </a:r>
              <a:r>
                <a:rPr lang="ko-KR" altLang="en-US" sz="1600" spc="-100" dirty="0" smtClean="0">
                  <a:solidFill>
                    <a:schemeClr val="tx1"/>
                  </a:solidFill>
                  <a:latin typeface="-윤고딕330" pitchFamily="18" charset="-127"/>
                  <a:ea typeface="-윤고딕330" pitchFamily="18" charset="-127"/>
                </a:rPr>
                <a:t> </a:t>
              </a:r>
              <a:endParaRPr lang="en-US" altLang="ko-KR" sz="1600" spc="-100" dirty="0" smtClean="0">
                <a:solidFill>
                  <a:schemeClr val="tx1"/>
                </a:solidFill>
                <a:latin typeface="-윤고딕330" pitchFamily="18" charset="-127"/>
                <a:ea typeface="-윤고딕330" pitchFamily="18" charset="-127"/>
              </a:endParaRPr>
            </a:p>
            <a:p>
              <a:pPr algn="ctr"/>
              <a:r>
                <a:rPr lang="ko-KR" altLang="en-US" sz="1600" spc="-100" dirty="0" err="1" smtClean="0">
                  <a:solidFill>
                    <a:schemeClr val="tx1"/>
                  </a:solidFill>
                  <a:latin typeface="-윤고딕330" pitchFamily="18" charset="-127"/>
                  <a:ea typeface="-윤고딕330" pitchFamily="18" charset="-127"/>
                </a:rPr>
                <a:t>원인자부담금</a:t>
              </a:r>
              <a:r>
                <a:rPr lang="ko-KR" altLang="en-US" sz="1600" spc="-100" dirty="0" smtClean="0">
                  <a:solidFill>
                    <a:schemeClr val="tx1"/>
                  </a:solidFill>
                  <a:latin typeface="-윤고딕330" pitchFamily="18" charset="-127"/>
                  <a:ea typeface="-윤고딕330" pitchFamily="18" charset="-127"/>
                </a:rPr>
                <a:t> 등  검토</a:t>
              </a:r>
            </a:p>
          </p:txBody>
        </p:sp>
        <p:sp>
          <p:nvSpPr>
            <p:cNvPr id="11" name="모서리가 둥근 직사각형 10"/>
            <p:cNvSpPr/>
            <p:nvPr/>
          </p:nvSpPr>
          <p:spPr>
            <a:xfrm>
              <a:off x="7936049" y="5581031"/>
              <a:ext cx="2451211" cy="1151928"/>
            </a:xfrm>
            <a:prstGeom prst="roundRect">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t" anchorCtr="0"/>
            <a:lstStyle/>
            <a:p>
              <a:pPr algn="ctr"/>
              <a:r>
                <a:rPr lang="ko-KR" altLang="en-US" sz="2000" spc="-150" dirty="0" smtClean="0">
                  <a:solidFill>
                    <a:schemeClr val="tx1"/>
                  </a:solidFill>
                  <a:latin typeface="-윤고딕340" pitchFamily="18" charset="-127"/>
                  <a:ea typeface="-윤고딕340" pitchFamily="18" charset="-127"/>
                </a:rPr>
                <a:t>해외 기부채납 관련제도 사례연구</a:t>
              </a:r>
            </a:p>
          </p:txBody>
        </p:sp>
        <p:sp>
          <p:nvSpPr>
            <p:cNvPr id="12" name="모서리가 둥근 직사각형 11"/>
            <p:cNvSpPr/>
            <p:nvPr/>
          </p:nvSpPr>
          <p:spPr>
            <a:xfrm>
              <a:off x="8004138" y="6183392"/>
              <a:ext cx="2315573" cy="504216"/>
            </a:xfrm>
            <a:prstGeom prst="roundRect">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ko-KR" altLang="en-US" sz="1600" spc="-100" dirty="0" smtClean="0">
                  <a:solidFill>
                    <a:schemeClr val="tx1"/>
                  </a:solidFill>
                  <a:latin typeface="-윤고딕330" pitchFamily="18" charset="-127"/>
                  <a:ea typeface="-윤고딕330" pitchFamily="18" charset="-127"/>
                </a:rPr>
                <a:t>해외 선진국 관련제도 </a:t>
              </a:r>
              <a:endParaRPr lang="en-US" altLang="ko-KR" sz="1600" spc="-100" dirty="0" smtClean="0">
                <a:solidFill>
                  <a:schemeClr val="tx1"/>
                </a:solidFill>
                <a:latin typeface="-윤고딕330" pitchFamily="18" charset="-127"/>
                <a:ea typeface="-윤고딕330" pitchFamily="18" charset="-127"/>
              </a:endParaRPr>
            </a:p>
            <a:p>
              <a:pPr algn="ctr"/>
              <a:r>
                <a:rPr lang="ko-KR" altLang="en-US" sz="1600" spc="-100" dirty="0" smtClean="0">
                  <a:solidFill>
                    <a:schemeClr val="tx1"/>
                  </a:solidFill>
                  <a:latin typeface="-윤고딕330" pitchFamily="18" charset="-127"/>
                  <a:ea typeface="-윤고딕330" pitchFamily="18" charset="-127"/>
                </a:rPr>
                <a:t>분석을 통한 시사점 도출</a:t>
              </a:r>
              <a:endParaRPr lang="en-US" altLang="ko-KR" sz="1600" spc="-100" dirty="0" smtClean="0">
                <a:solidFill>
                  <a:schemeClr val="tx1"/>
                </a:solidFill>
                <a:latin typeface="-윤고딕330" pitchFamily="18" charset="-127"/>
                <a:ea typeface="-윤고딕330" pitchFamily="18" charset="-127"/>
              </a:endParaRPr>
            </a:p>
            <a:p>
              <a:pPr algn="ctr"/>
              <a:r>
                <a:rPr lang="en-US" altLang="ko-KR" sz="1600" spc="-100" dirty="0" smtClean="0">
                  <a:solidFill>
                    <a:schemeClr val="tx1"/>
                  </a:solidFill>
                  <a:latin typeface="-윤고딕330" pitchFamily="18" charset="-127"/>
                  <a:ea typeface="-윤고딕330" pitchFamily="18" charset="-127"/>
                </a:rPr>
                <a:t>(</a:t>
              </a:r>
              <a:r>
                <a:rPr lang="ko-KR" altLang="en-US" sz="1600" spc="-100" dirty="0" smtClean="0">
                  <a:solidFill>
                    <a:schemeClr val="tx1"/>
                  </a:solidFill>
                  <a:latin typeface="-윤고딕330" pitchFamily="18" charset="-127"/>
                  <a:ea typeface="-윤고딕330" pitchFamily="18" charset="-127"/>
                </a:rPr>
                <a:t>영국</a:t>
              </a:r>
              <a:r>
                <a:rPr lang="en-US" altLang="ko-KR" sz="1600" spc="-100" dirty="0" smtClean="0">
                  <a:solidFill>
                    <a:schemeClr val="tx1"/>
                  </a:solidFill>
                  <a:latin typeface="-윤고딕330" pitchFamily="18" charset="-127"/>
                  <a:ea typeface="-윤고딕330" pitchFamily="18" charset="-127"/>
                </a:rPr>
                <a:t>, </a:t>
              </a:r>
              <a:r>
                <a:rPr lang="ko-KR" altLang="en-US" sz="1600" spc="-100" dirty="0" smtClean="0">
                  <a:solidFill>
                    <a:schemeClr val="tx1"/>
                  </a:solidFill>
                  <a:latin typeface="-윤고딕330" pitchFamily="18" charset="-127"/>
                  <a:ea typeface="-윤고딕330" pitchFamily="18" charset="-127"/>
                </a:rPr>
                <a:t>미국</a:t>
              </a:r>
              <a:r>
                <a:rPr lang="en-US" altLang="ko-KR" sz="1600" spc="-100" dirty="0" smtClean="0">
                  <a:solidFill>
                    <a:schemeClr val="tx1"/>
                  </a:solidFill>
                  <a:latin typeface="-윤고딕330" pitchFamily="18" charset="-127"/>
                  <a:ea typeface="-윤고딕330" pitchFamily="18" charset="-127"/>
                </a:rPr>
                <a:t>, </a:t>
              </a:r>
              <a:r>
                <a:rPr lang="ko-KR" altLang="en-US" sz="1600" spc="-100" dirty="0" smtClean="0">
                  <a:solidFill>
                    <a:schemeClr val="tx1"/>
                  </a:solidFill>
                  <a:latin typeface="-윤고딕330" pitchFamily="18" charset="-127"/>
                  <a:ea typeface="-윤고딕330" pitchFamily="18" charset="-127"/>
                </a:rPr>
                <a:t>일본</a:t>
              </a:r>
              <a:r>
                <a:rPr lang="en-US" altLang="ko-KR" sz="1600" spc="-100" dirty="0" smtClean="0">
                  <a:solidFill>
                    <a:schemeClr val="tx1"/>
                  </a:solidFill>
                  <a:latin typeface="-윤고딕330" pitchFamily="18" charset="-127"/>
                  <a:ea typeface="-윤고딕330" pitchFamily="18" charset="-127"/>
                </a:rPr>
                <a:t>)</a:t>
              </a:r>
              <a:endParaRPr lang="ko-KR" altLang="en-US" sz="1600" spc="-100" dirty="0" smtClean="0">
                <a:solidFill>
                  <a:schemeClr val="tx1"/>
                </a:solidFill>
                <a:latin typeface="-윤고딕330" pitchFamily="18" charset="-127"/>
                <a:ea typeface="-윤고딕330" pitchFamily="18" charset="-127"/>
              </a:endParaRPr>
            </a:p>
          </p:txBody>
        </p:sp>
      </p:grpSp>
      <p:sp>
        <p:nvSpPr>
          <p:cNvPr id="15" name="TextBox 7"/>
          <p:cNvSpPr txBox="1">
            <a:spLocks noChangeArrowheads="1"/>
          </p:cNvSpPr>
          <p:nvPr/>
        </p:nvSpPr>
        <p:spPr bwMode="auto">
          <a:xfrm>
            <a:off x="306140" y="132390"/>
            <a:ext cx="2156773"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들어가면서</a:t>
            </a:r>
            <a:r>
              <a:rPr kumimoji="0" lang="en-US" altLang="ko-KR" sz="2800" dirty="0" smtClean="0">
                <a:solidFill>
                  <a:schemeClr val="tx2">
                    <a:lumMod val="75000"/>
                  </a:schemeClr>
                </a:solidFill>
                <a:latin typeface="-윤고딕350" pitchFamily="18" charset="-127"/>
                <a:ea typeface="-윤고딕350" pitchFamily="18" charset="-127"/>
              </a:rPr>
              <a:t>…</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16"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4</a:t>
            </a:fld>
            <a:endParaRPr lang="ko-KR" altLang="en-US" dirty="0">
              <a:solidFill>
                <a:prstClr val="white"/>
              </a:solidFill>
            </a:endParaRPr>
          </a:p>
        </p:txBody>
      </p:sp>
      <p:sp>
        <p:nvSpPr>
          <p:cNvPr id="17" name="직사각형 16"/>
          <p:cNvSpPr/>
          <p:nvPr/>
        </p:nvSpPr>
        <p:spPr>
          <a:xfrm>
            <a:off x="0" y="5148783"/>
            <a:ext cx="10693400" cy="1512168"/>
          </a:xfrm>
          <a:prstGeom prst="rect">
            <a:avLst/>
          </a:prstGeom>
          <a:solidFill>
            <a:srgbClr val="E5E3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8" name="직사각형 17"/>
          <p:cNvSpPr/>
          <p:nvPr/>
        </p:nvSpPr>
        <p:spPr>
          <a:xfrm>
            <a:off x="428628" y="5334069"/>
            <a:ext cx="9847294" cy="1032742"/>
          </a:xfrm>
          <a:prstGeom prst="rect">
            <a:avLst/>
          </a:prstGeom>
        </p:spPr>
        <p:txBody>
          <a:bodyPr wrap="square" lIns="83969" tIns="41985" rIns="83969" bIns="41985">
            <a:spAutoFit/>
          </a:bodyPr>
          <a:lstStyle/>
          <a:p>
            <a:pPr marL="193748" indent="-226039" algn="ctr" defTabSz="820197" latinLnBrk="0">
              <a:spcAft>
                <a:spcPts val="1200"/>
              </a:spcAft>
              <a:buClr>
                <a:srgbClr val="C00000"/>
              </a:buClr>
            </a:pPr>
            <a:r>
              <a:rPr lang="ko-KR" altLang="en-US" sz="1800" dirty="0" smtClean="0">
                <a:solidFill>
                  <a:schemeClr val="tx1">
                    <a:lumMod val="75000"/>
                    <a:lumOff val="25000"/>
                  </a:schemeClr>
                </a:solidFill>
                <a:latin typeface="-윤고딕340" pitchFamily="18" charset="-127"/>
                <a:ea typeface="-윤고딕340" pitchFamily="18" charset="-127"/>
              </a:rPr>
              <a:t>기부채납의 유형구분과 법적 성질 고찰</a:t>
            </a:r>
            <a:r>
              <a:rPr lang="en-US" altLang="ko-KR" sz="1800" dirty="0" smtClean="0">
                <a:solidFill>
                  <a:schemeClr val="tx1">
                    <a:lumMod val="75000"/>
                    <a:lumOff val="25000"/>
                  </a:schemeClr>
                </a:solidFill>
                <a:latin typeface="-윤고딕340" pitchFamily="18" charset="-127"/>
                <a:ea typeface="-윤고딕340" pitchFamily="18" charset="-127"/>
              </a:rPr>
              <a:t>, </a:t>
            </a:r>
            <a:r>
              <a:rPr lang="ko-KR" altLang="en-US" sz="1800" dirty="0" smtClean="0">
                <a:solidFill>
                  <a:schemeClr val="tx1">
                    <a:lumMod val="75000"/>
                    <a:lumOff val="25000"/>
                  </a:schemeClr>
                </a:solidFill>
                <a:latin typeface="-윤고딕340" pitchFamily="18" charset="-127"/>
                <a:ea typeface="-윤고딕340" pitchFamily="18" charset="-127"/>
              </a:rPr>
              <a:t>유사개념의 검토</a:t>
            </a:r>
            <a:r>
              <a:rPr lang="en-US" altLang="ko-KR" sz="1800" dirty="0" smtClean="0">
                <a:solidFill>
                  <a:schemeClr val="tx1">
                    <a:lumMod val="75000"/>
                    <a:lumOff val="25000"/>
                  </a:schemeClr>
                </a:solidFill>
                <a:latin typeface="-윤고딕340" pitchFamily="18" charset="-127"/>
                <a:ea typeface="-윤고딕340" pitchFamily="18" charset="-127"/>
              </a:rPr>
              <a:t>, </a:t>
            </a:r>
            <a:r>
              <a:rPr lang="ko-KR" altLang="en-US" sz="1800" dirty="0" smtClean="0">
                <a:solidFill>
                  <a:schemeClr val="tx1">
                    <a:lumMod val="75000"/>
                    <a:lumOff val="25000"/>
                  </a:schemeClr>
                </a:solidFill>
                <a:latin typeface="-윤고딕340" pitchFamily="18" charset="-127"/>
                <a:ea typeface="-윤고딕340" pitchFamily="18" charset="-127"/>
              </a:rPr>
              <a:t>해외사례연구를 통해</a:t>
            </a:r>
            <a:endParaRPr lang="en-US" altLang="ko-KR" sz="2300" spc="-100" dirty="0" smtClean="0">
              <a:solidFill>
                <a:schemeClr val="accent6">
                  <a:lumMod val="75000"/>
                </a:schemeClr>
              </a:solidFill>
              <a:latin typeface="-윤고딕340" pitchFamily="18" charset="-127"/>
              <a:ea typeface="-윤고딕340" pitchFamily="18" charset="-127"/>
            </a:endParaRPr>
          </a:p>
          <a:p>
            <a:pPr marL="193748" indent="-226039" algn="ctr" defTabSz="820197" latinLnBrk="0">
              <a:lnSpc>
                <a:spcPct val="120000"/>
              </a:lnSpc>
              <a:spcAft>
                <a:spcPts val="1200"/>
              </a:spcAft>
              <a:buClr>
                <a:srgbClr val="C00000"/>
              </a:buClr>
            </a:pPr>
            <a:r>
              <a:rPr lang="ko-KR" altLang="en-US" sz="2800" spc="-100" dirty="0" smtClean="0">
                <a:solidFill>
                  <a:srgbClr val="0000FF"/>
                </a:solidFill>
                <a:latin typeface="-윤고딕340" pitchFamily="18" charset="-127"/>
                <a:ea typeface="-윤고딕340" pitchFamily="18" charset="-127"/>
              </a:rPr>
              <a:t>기반시설 기부채납 제도 개선방안 마련을 위한 함의 도출</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0" y="2609711"/>
            <a:ext cx="10693400" cy="14093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6" name="그룹 5"/>
          <p:cNvGrpSpPr/>
          <p:nvPr/>
        </p:nvGrpSpPr>
        <p:grpSpPr>
          <a:xfrm>
            <a:off x="4187818" y="3257084"/>
            <a:ext cx="6343458" cy="681801"/>
            <a:chOff x="5378776" y="3342148"/>
            <a:chExt cx="6343458" cy="681801"/>
          </a:xfrm>
        </p:grpSpPr>
        <p:sp>
          <p:nvSpPr>
            <p:cNvPr id="3" name="TextBox 7"/>
            <p:cNvSpPr txBox="1">
              <a:spLocks noChangeArrowheads="1"/>
            </p:cNvSpPr>
            <p:nvPr/>
          </p:nvSpPr>
          <p:spPr bwMode="auto">
            <a:xfrm>
              <a:off x="6519756" y="3343106"/>
              <a:ext cx="5202478" cy="680843"/>
            </a:xfrm>
            <a:prstGeom prst="rect">
              <a:avLst/>
            </a:prstGeom>
            <a:noFill/>
            <a:ln w="9525">
              <a:noFill/>
              <a:miter lim="800000"/>
              <a:headEnd/>
              <a:tailEnd/>
            </a:ln>
          </p:spPr>
          <p:txBody>
            <a:bodyPr wrap="none" lIns="64657" tIns="32329" rIns="64657" bIns="32329">
              <a:spAutoFit/>
            </a:bodyPr>
            <a:lstStyle/>
            <a:p>
              <a:r>
                <a:rPr kumimoji="0" lang="ko-KR" altLang="en-US" sz="4000" dirty="0" smtClean="0">
                  <a:solidFill>
                    <a:schemeClr val="tx2">
                      <a:lumMod val="75000"/>
                    </a:schemeClr>
                  </a:solidFill>
                  <a:latin typeface="-윤고딕350" pitchFamily="18" charset="-127"/>
                  <a:ea typeface="-윤고딕350" pitchFamily="18" charset="-127"/>
                </a:rPr>
                <a:t>기부채납의 개념과 법리</a:t>
              </a:r>
              <a:endParaRPr kumimoji="0" lang="ko-KR" altLang="en-US" sz="4000" dirty="0">
                <a:solidFill>
                  <a:schemeClr val="tx2">
                    <a:lumMod val="75000"/>
                  </a:schemeClr>
                </a:solidFill>
                <a:latin typeface="-윤고딕350" pitchFamily="18" charset="-127"/>
                <a:ea typeface="-윤고딕350" pitchFamily="18" charset="-127"/>
              </a:endParaRPr>
            </a:p>
          </p:txBody>
        </p:sp>
        <p:sp>
          <p:nvSpPr>
            <p:cNvPr id="4" name="Rectangle 48"/>
            <p:cNvSpPr>
              <a:spLocks noChangeArrowheads="1"/>
            </p:cNvSpPr>
            <p:nvPr/>
          </p:nvSpPr>
          <p:spPr bwMode="auto">
            <a:xfrm>
              <a:off x="5378776" y="3342148"/>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6600" dirty="0" smtClean="0">
                  <a:solidFill>
                    <a:schemeClr val="bg1">
                      <a:lumMod val="85000"/>
                    </a:schemeClr>
                  </a:solidFill>
                  <a:latin typeface="-윤고딕350" pitchFamily="18" charset="-127"/>
                  <a:ea typeface="-윤고딕350" pitchFamily="18" charset="-127"/>
                </a:rPr>
                <a:t>0</a:t>
              </a:r>
              <a:r>
                <a:rPr kumimoji="0" lang="en-US" altLang="ko-KR" sz="6600" dirty="0" smtClean="0">
                  <a:solidFill>
                    <a:schemeClr val="bg1">
                      <a:lumMod val="75000"/>
                    </a:schemeClr>
                  </a:solidFill>
                  <a:latin typeface="-윤고딕350" pitchFamily="18" charset="-127"/>
                  <a:ea typeface="-윤고딕350" pitchFamily="18" charset="-127"/>
                </a:rPr>
                <a:t>1</a:t>
              </a:r>
              <a:endParaRPr kumimoji="0" lang="en-US" altLang="ko-KR" sz="6600" dirty="0">
                <a:solidFill>
                  <a:schemeClr val="bg1">
                    <a:lumMod val="75000"/>
                  </a:schemeClr>
                </a:solidFill>
                <a:latin typeface="-윤고딕350" pitchFamily="18" charset="-127"/>
                <a:ea typeface="-윤고딕350" pitchFamily="18" charset="-127"/>
              </a:endParaRPr>
            </a:p>
          </p:txBody>
        </p:sp>
      </p:grpSp>
      <p:sp>
        <p:nvSpPr>
          <p:cNvPr id="5" name="TextBox 4"/>
          <p:cNvSpPr txBox="1"/>
          <p:nvPr/>
        </p:nvSpPr>
        <p:spPr>
          <a:xfrm>
            <a:off x="5655600" y="4136062"/>
            <a:ext cx="2279791" cy="984885"/>
          </a:xfrm>
          <a:prstGeom prst="rect">
            <a:avLst/>
          </a:prstGeom>
          <a:noFill/>
        </p:spPr>
        <p:txBody>
          <a:bodyPr wrap="none" rtlCol="0">
            <a:spAutoFit/>
          </a:bodyPr>
          <a:lstStyle/>
          <a:p>
            <a:pPr marL="342900" indent="-342900">
              <a:spcAft>
                <a:spcPts val="600"/>
              </a:spcAft>
            </a:pPr>
            <a:r>
              <a:rPr lang="en-US" altLang="ko-KR" sz="1600" dirty="0" smtClean="0">
                <a:solidFill>
                  <a:schemeClr val="accent1"/>
                </a:solidFill>
                <a:latin typeface="-윤고딕340" pitchFamily="18" charset="-127"/>
                <a:ea typeface="-윤고딕340" pitchFamily="18" charset="-127"/>
              </a:rPr>
              <a:t>1. </a:t>
            </a:r>
            <a:r>
              <a:rPr lang="ko-KR" altLang="en-US" sz="1600" dirty="0" smtClean="0">
                <a:solidFill>
                  <a:schemeClr val="accent1"/>
                </a:solidFill>
                <a:latin typeface="-윤고딕340" pitchFamily="18" charset="-127"/>
                <a:ea typeface="-윤고딕340" pitchFamily="18" charset="-127"/>
              </a:rPr>
              <a:t>기부채납의 이해</a:t>
            </a:r>
            <a:endParaRPr lang="en-US" altLang="ko-KR" sz="1600" dirty="0" smtClean="0">
              <a:solidFill>
                <a:schemeClr val="accent1"/>
              </a:solidFill>
              <a:latin typeface="-윤고딕340" pitchFamily="18" charset="-127"/>
              <a:ea typeface="-윤고딕340" pitchFamily="18" charset="-127"/>
            </a:endParaRPr>
          </a:p>
          <a:p>
            <a:pPr>
              <a:spcAft>
                <a:spcPts val="600"/>
              </a:spcAft>
            </a:pPr>
            <a:r>
              <a:rPr lang="en-US" altLang="ko-KR" sz="1600" dirty="0" smtClean="0">
                <a:solidFill>
                  <a:schemeClr val="accent1"/>
                </a:solidFill>
                <a:latin typeface="-윤고딕340" pitchFamily="18" charset="-127"/>
                <a:ea typeface="-윤고딕340" pitchFamily="18" charset="-127"/>
              </a:rPr>
              <a:t>2. </a:t>
            </a:r>
            <a:r>
              <a:rPr lang="ko-KR" altLang="en-US" sz="1600" dirty="0" smtClean="0">
                <a:solidFill>
                  <a:schemeClr val="accent1"/>
                </a:solidFill>
                <a:latin typeface="-윤고딕340" pitchFamily="18" charset="-127"/>
                <a:ea typeface="-윤고딕340" pitchFamily="18" charset="-127"/>
              </a:rPr>
              <a:t>기부채납의 법적 성질</a:t>
            </a:r>
            <a:endParaRPr lang="en-US" altLang="ko-KR" sz="1600" dirty="0" smtClean="0">
              <a:solidFill>
                <a:schemeClr val="accent1"/>
              </a:solidFill>
              <a:latin typeface="-윤고딕340" pitchFamily="18" charset="-127"/>
              <a:ea typeface="-윤고딕340" pitchFamily="18" charset="-127"/>
            </a:endParaRPr>
          </a:p>
          <a:p>
            <a:pPr>
              <a:spcAft>
                <a:spcPts val="600"/>
              </a:spcAft>
            </a:pPr>
            <a:r>
              <a:rPr lang="en-US" altLang="ko-KR" sz="1600" dirty="0" smtClean="0">
                <a:solidFill>
                  <a:schemeClr val="accent1"/>
                </a:solidFill>
                <a:latin typeface="-윤고딕340" pitchFamily="18" charset="-127"/>
                <a:ea typeface="-윤고딕340" pitchFamily="18" charset="-127"/>
              </a:rPr>
              <a:t>3. </a:t>
            </a:r>
            <a:r>
              <a:rPr lang="ko-KR" altLang="en-US" sz="1600" dirty="0" smtClean="0">
                <a:solidFill>
                  <a:schemeClr val="accent1"/>
                </a:solidFill>
                <a:latin typeface="-윤고딕340" pitchFamily="18" charset="-127"/>
                <a:ea typeface="-윤고딕340" pitchFamily="18" charset="-127"/>
              </a:rPr>
              <a:t>기부채납의 구성 </a:t>
            </a:r>
            <a:endParaRPr lang="en-US" altLang="ko-KR" sz="1600" dirty="0" smtClean="0">
              <a:solidFill>
                <a:schemeClr val="accent1"/>
              </a:solidFill>
              <a:latin typeface="-윤고딕340" pitchFamily="18" charset="-127"/>
              <a:ea typeface="-윤고딕340" pitchFamily="18" charset="-127"/>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제목 1"/>
          <p:cNvSpPr txBox="1">
            <a:spLocks/>
          </p:cNvSpPr>
          <p:nvPr/>
        </p:nvSpPr>
        <p:spPr bwMode="auto">
          <a:xfrm>
            <a:off x="234471" y="897252"/>
            <a:ext cx="9855200" cy="500063"/>
          </a:xfrm>
          <a:prstGeom prst="rect">
            <a:avLst/>
          </a:prstGeom>
          <a:ln>
            <a:miter lim="800000"/>
            <a:headEnd/>
            <a:tailEnd/>
          </a:ln>
        </p:spPr>
        <p:txBody>
          <a:bodyPr/>
          <a:lstStyle/>
          <a:p>
            <a:pPr>
              <a:defRPr/>
            </a:pPr>
            <a:r>
              <a:rPr kumimoji="0" lang="en-US" altLang="ko-KR" sz="2800" dirty="0" smtClean="0">
                <a:solidFill>
                  <a:schemeClr val="tx2"/>
                </a:solidFill>
                <a:latin typeface="-윤고딕350" pitchFamily="18" charset="-127"/>
                <a:ea typeface="-윤고딕350" pitchFamily="18" charset="-127"/>
                <a:cs typeface="Arial" pitchFamily="34" charset="0"/>
              </a:rPr>
              <a:t>1. </a:t>
            </a:r>
            <a:r>
              <a:rPr kumimoji="0" lang="ko-KR" altLang="en-US" sz="2800" dirty="0" smtClean="0">
                <a:solidFill>
                  <a:schemeClr val="tx2"/>
                </a:solidFill>
                <a:latin typeface="-윤고딕350" pitchFamily="18" charset="-127"/>
                <a:ea typeface="-윤고딕350" pitchFamily="18" charset="-127"/>
                <a:cs typeface="Arial" pitchFamily="34" charset="0"/>
              </a:rPr>
              <a:t>기부채납의 이해 </a:t>
            </a:r>
            <a:endParaRPr kumimoji="0" lang="ko-KR" altLang="en-US" sz="2800" dirty="0">
              <a:solidFill>
                <a:schemeClr val="tx2"/>
              </a:solidFill>
              <a:latin typeface="-윤고딕350" pitchFamily="18" charset="-127"/>
              <a:ea typeface="-윤고딕350" pitchFamily="18" charset="-127"/>
            </a:endParaRPr>
          </a:p>
        </p:txBody>
      </p:sp>
      <p:sp>
        <p:nvSpPr>
          <p:cNvPr id="2" name="TextBox 7"/>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기부채납의 개념과 법리</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3"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01</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33" name="TextBox 32"/>
          <p:cNvSpPr txBox="1"/>
          <p:nvPr/>
        </p:nvSpPr>
        <p:spPr>
          <a:xfrm>
            <a:off x="500103" y="1493589"/>
            <a:ext cx="4081245"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현행 법률상의 기부채납 용어의 사용 </a:t>
            </a:r>
            <a:endParaRPr lang="ko-KR" altLang="en-US" sz="1800" dirty="0">
              <a:solidFill>
                <a:srgbClr val="4F81BD"/>
              </a:solidFill>
              <a:latin typeface="-윤고딕360" pitchFamily="18" charset="-127"/>
              <a:ea typeface="-윤고딕360" pitchFamily="18" charset="-127"/>
            </a:endParaRPr>
          </a:p>
        </p:txBody>
      </p:sp>
      <p:sp>
        <p:nvSpPr>
          <p:cNvPr id="16" name="모서리가 둥근 직사각형 15"/>
          <p:cNvSpPr/>
          <p:nvPr/>
        </p:nvSpPr>
        <p:spPr>
          <a:xfrm>
            <a:off x="715886" y="1908623"/>
            <a:ext cx="2929256" cy="2652426"/>
          </a:xfrm>
          <a:prstGeom prst="roundRect">
            <a:avLst>
              <a:gd name="adj" fmla="val 4791"/>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t" anchorCtr="0"/>
          <a:lstStyle/>
          <a:p>
            <a:pPr algn="ctr"/>
            <a:r>
              <a:rPr lang="ko-KR" altLang="en-US" sz="1800" spc="-150" dirty="0" smtClean="0">
                <a:solidFill>
                  <a:schemeClr val="tx1"/>
                </a:solidFill>
                <a:latin typeface="-윤고딕340" pitchFamily="18" charset="-127"/>
                <a:ea typeface="-윤고딕340" pitchFamily="18" charset="-127"/>
              </a:rPr>
              <a:t>국유재산법 </a:t>
            </a:r>
            <a:r>
              <a:rPr lang="en-US" altLang="ko-KR" sz="1800" spc="-150" dirty="0" smtClean="0">
                <a:solidFill>
                  <a:schemeClr val="tx1"/>
                </a:solidFill>
                <a:latin typeface="-윤고딕340" pitchFamily="18" charset="-127"/>
                <a:ea typeface="-윤고딕340" pitchFamily="18" charset="-127"/>
              </a:rPr>
              <a:t>/ </a:t>
            </a:r>
          </a:p>
          <a:p>
            <a:pPr algn="ctr"/>
            <a:r>
              <a:rPr lang="ko-KR" altLang="en-US" sz="1800" spc="-150" dirty="0" smtClean="0">
                <a:solidFill>
                  <a:schemeClr val="tx1"/>
                </a:solidFill>
                <a:latin typeface="-윤고딕340" pitchFamily="18" charset="-127"/>
                <a:ea typeface="-윤고딕340" pitchFamily="18" charset="-127"/>
              </a:rPr>
              <a:t>공유재산 및 물품관리법</a:t>
            </a:r>
            <a:endParaRPr lang="ko-KR" altLang="en-US" sz="1800" spc="-150" dirty="0">
              <a:solidFill>
                <a:schemeClr val="tx1"/>
              </a:solidFill>
              <a:latin typeface="-윤고딕340" pitchFamily="18" charset="-127"/>
              <a:ea typeface="-윤고딕340" pitchFamily="18" charset="-127"/>
            </a:endParaRPr>
          </a:p>
        </p:txBody>
      </p:sp>
      <p:sp>
        <p:nvSpPr>
          <p:cNvPr id="17" name="모서리가 둥근 직사각형 16"/>
          <p:cNvSpPr/>
          <p:nvPr/>
        </p:nvSpPr>
        <p:spPr>
          <a:xfrm>
            <a:off x="767856" y="2568459"/>
            <a:ext cx="2813996" cy="1926802"/>
          </a:xfrm>
          <a:prstGeom prst="roundRect">
            <a:avLst>
              <a:gd name="adj" fmla="val 7741"/>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nchorCtr="0"/>
          <a:lstStyle/>
          <a:p>
            <a:pPr>
              <a:spcAft>
                <a:spcPts val="1200"/>
              </a:spcAft>
              <a:buClr>
                <a:srgbClr val="990033"/>
              </a:buClr>
              <a:buFont typeface="Wingdings" pitchFamily="2" charset="2"/>
              <a:buChar char="ü"/>
            </a:pPr>
            <a:r>
              <a:rPr lang="ko-KR" altLang="en-US" sz="1600" spc="-200" dirty="0" smtClean="0">
                <a:solidFill>
                  <a:srgbClr val="0000FF"/>
                </a:solidFill>
                <a:latin typeface="-윤고딕330" pitchFamily="18" charset="-127"/>
                <a:ea typeface="-윤고딕330" pitchFamily="18" charset="-127"/>
              </a:rPr>
              <a:t>용어정의 </a:t>
            </a:r>
            <a:r>
              <a:rPr lang="en-US" altLang="ko-KR" sz="1600" spc="-200" dirty="0" smtClean="0">
                <a:solidFill>
                  <a:srgbClr val="0000FF"/>
                </a:solidFill>
                <a:latin typeface="-윤고딕330" pitchFamily="18" charset="-127"/>
                <a:ea typeface="-윤고딕330" pitchFamily="18" charset="-127"/>
              </a:rPr>
              <a:t>+ </a:t>
            </a:r>
            <a:r>
              <a:rPr lang="ko-KR" altLang="en-US" sz="1600" spc="-200" dirty="0" smtClean="0">
                <a:solidFill>
                  <a:srgbClr val="0000FF"/>
                </a:solidFill>
                <a:latin typeface="-윤고딕330" pitchFamily="18" charset="-127"/>
                <a:ea typeface="-윤고딕330" pitchFamily="18" charset="-127"/>
              </a:rPr>
              <a:t>기부채납 절차 규정</a:t>
            </a:r>
            <a:endParaRPr lang="en-US" altLang="ko-KR" sz="1600" spc="-200" dirty="0" smtClean="0">
              <a:solidFill>
                <a:srgbClr val="0000FF"/>
              </a:solidFill>
              <a:latin typeface="-윤고딕330" pitchFamily="18" charset="-127"/>
              <a:ea typeface="-윤고딕330" pitchFamily="18" charset="-127"/>
            </a:endParaRPr>
          </a:p>
          <a:p>
            <a:pPr marL="122238" indent="-122238">
              <a:spcAft>
                <a:spcPts val="1200"/>
              </a:spcAft>
              <a:buClr>
                <a:srgbClr val="990033"/>
              </a:buClr>
            </a:pPr>
            <a:r>
              <a:rPr lang="en-US" altLang="ko-KR" sz="1400" spc="-100" dirty="0" smtClean="0">
                <a:solidFill>
                  <a:schemeClr val="tx1"/>
                </a:solidFill>
                <a:latin typeface="-윤고딕330" pitchFamily="18" charset="-127"/>
                <a:ea typeface="-윤고딕330" pitchFamily="18" charset="-127"/>
              </a:rPr>
              <a:t>-</a:t>
            </a:r>
            <a:r>
              <a:rPr lang="ko-KR" altLang="en-US" sz="1400" spc="-100" dirty="0" smtClean="0">
                <a:solidFill>
                  <a:schemeClr val="tx1"/>
                </a:solidFill>
                <a:latin typeface="-윤고딕330" pitchFamily="18" charset="-127"/>
                <a:ea typeface="-윤고딕330" pitchFamily="18" charset="-127"/>
              </a:rPr>
              <a:t>기부채납의 용어 및 절차</a:t>
            </a:r>
            <a:endParaRPr lang="en-US" altLang="ko-KR" sz="1400" spc="-100" dirty="0" smtClean="0">
              <a:solidFill>
                <a:schemeClr val="tx1"/>
              </a:solidFill>
              <a:latin typeface="-윤고딕330" pitchFamily="18" charset="-127"/>
              <a:ea typeface="-윤고딕330" pitchFamily="18" charset="-127"/>
            </a:endParaRPr>
          </a:p>
          <a:p>
            <a:pPr marL="122238" indent="-122238">
              <a:spcAft>
                <a:spcPts val="1200"/>
              </a:spcAft>
              <a:buClr>
                <a:srgbClr val="990033"/>
              </a:buClr>
            </a:pPr>
            <a:r>
              <a:rPr lang="en-US" altLang="ko-KR" sz="1400" spc="-100" dirty="0" smtClean="0">
                <a:solidFill>
                  <a:schemeClr val="tx1"/>
                </a:solidFill>
                <a:latin typeface="-윤고딕330" pitchFamily="18" charset="-127"/>
                <a:ea typeface="-윤고딕330" pitchFamily="18" charset="-127"/>
              </a:rPr>
              <a:t>-</a:t>
            </a:r>
            <a:r>
              <a:rPr lang="ko-KR" altLang="en-US" sz="1400" spc="-100" dirty="0" smtClean="0">
                <a:solidFill>
                  <a:schemeClr val="tx1"/>
                </a:solidFill>
                <a:latin typeface="-윤고딕330" pitchFamily="18" charset="-127"/>
                <a:ea typeface="-윤고딕330" pitchFamily="18" charset="-127"/>
              </a:rPr>
              <a:t>어떤 경우에 기부채납이 이루어지는지에 대한 직접적 규정 없음  </a:t>
            </a:r>
          </a:p>
        </p:txBody>
      </p:sp>
      <p:sp>
        <p:nvSpPr>
          <p:cNvPr id="36" name="모서리가 둥근 직사각형 35"/>
          <p:cNvSpPr/>
          <p:nvPr/>
        </p:nvSpPr>
        <p:spPr>
          <a:xfrm>
            <a:off x="3929612" y="1908423"/>
            <a:ext cx="2929256" cy="2652426"/>
          </a:xfrm>
          <a:prstGeom prst="roundRect">
            <a:avLst>
              <a:gd name="adj" fmla="val 3564"/>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t" anchorCtr="0"/>
          <a:lstStyle/>
          <a:p>
            <a:pPr algn="ctr"/>
            <a:r>
              <a:rPr lang="ko-KR" altLang="en-US" sz="1800" spc="-150" dirty="0" smtClean="0">
                <a:solidFill>
                  <a:schemeClr val="tx1"/>
                </a:solidFill>
                <a:latin typeface="-윤고딕340" pitchFamily="18" charset="-127"/>
                <a:ea typeface="-윤고딕340" pitchFamily="18" charset="-127"/>
              </a:rPr>
              <a:t>국토의 계획 및 </a:t>
            </a:r>
            <a:endParaRPr lang="en-US" altLang="ko-KR" sz="1800" spc="-150" dirty="0" smtClean="0">
              <a:solidFill>
                <a:schemeClr val="tx1"/>
              </a:solidFill>
              <a:latin typeface="-윤고딕340" pitchFamily="18" charset="-127"/>
              <a:ea typeface="-윤고딕340" pitchFamily="18" charset="-127"/>
            </a:endParaRPr>
          </a:p>
          <a:p>
            <a:pPr algn="ctr"/>
            <a:r>
              <a:rPr lang="ko-KR" altLang="en-US" sz="1800" spc="-150" dirty="0" smtClean="0">
                <a:solidFill>
                  <a:schemeClr val="tx1"/>
                </a:solidFill>
                <a:latin typeface="-윤고딕340" pitchFamily="18" charset="-127"/>
                <a:ea typeface="-윤고딕340" pitchFamily="18" charset="-127"/>
              </a:rPr>
              <a:t>이용에 관한 법률</a:t>
            </a:r>
            <a:endParaRPr lang="ko-KR" altLang="en-US" sz="1800" spc="-150" dirty="0">
              <a:solidFill>
                <a:schemeClr val="tx1"/>
              </a:solidFill>
              <a:latin typeface="-윤고딕340" pitchFamily="18" charset="-127"/>
              <a:ea typeface="-윤고딕340" pitchFamily="18" charset="-127"/>
            </a:endParaRPr>
          </a:p>
        </p:txBody>
      </p:sp>
      <p:sp>
        <p:nvSpPr>
          <p:cNvPr id="37" name="모서리가 둥근 직사각형 36"/>
          <p:cNvSpPr/>
          <p:nvPr/>
        </p:nvSpPr>
        <p:spPr>
          <a:xfrm>
            <a:off x="3981582" y="2568259"/>
            <a:ext cx="2813996" cy="1926802"/>
          </a:xfrm>
          <a:prstGeom prst="roundRect">
            <a:avLst>
              <a:gd name="adj" fmla="val 7741"/>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nchorCtr="0"/>
          <a:lstStyle/>
          <a:p>
            <a:pPr>
              <a:spcAft>
                <a:spcPts val="600"/>
              </a:spcAft>
              <a:buClr>
                <a:srgbClr val="990033"/>
              </a:buClr>
              <a:buFont typeface="Wingdings" pitchFamily="2" charset="2"/>
              <a:buChar char="ü"/>
            </a:pPr>
            <a:r>
              <a:rPr lang="ko-KR" altLang="en-US" sz="1600" spc="-200" dirty="0" smtClean="0">
                <a:solidFill>
                  <a:schemeClr val="tx1"/>
                </a:solidFill>
                <a:latin typeface="-윤고딕330" pitchFamily="18" charset="-127"/>
                <a:ea typeface="-윤고딕330" pitchFamily="18" charset="-127"/>
              </a:rPr>
              <a:t>기부채납 </a:t>
            </a:r>
            <a:r>
              <a:rPr lang="ko-KR" altLang="en-US" sz="1600" spc="-200" dirty="0" smtClean="0">
                <a:solidFill>
                  <a:srgbClr val="0000FF"/>
                </a:solidFill>
                <a:latin typeface="-윤고딕330" pitchFamily="18" charset="-127"/>
                <a:ea typeface="-윤고딕330" pitchFamily="18" charset="-127"/>
              </a:rPr>
              <a:t>용어 직접적 미사용</a:t>
            </a:r>
            <a:endParaRPr lang="en-US" altLang="ko-KR" sz="1600" spc="-200" dirty="0" smtClean="0">
              <a:solidFill>
                <a:srgbClr val="0000FF"/>
              </a:solidFill>
              <a:latin typeface="-윤고딕330" pitchFamily="18" charset="-127"/>
              <a:ea typeface="-윤고딕330" pitchFamily="18" charset="-127"/>
            </a:endParaRPr>
          </a:p>
          <a:p>
            <a:pPr marL="122238" indent="-122238">
              <a:spcAft>
                <a:spcPts val="600"/>
              </a:spcAft>
              <a:buClr>
                <a:srgbClr val="990033"/>
              </a:buClr>
              <a:buFontTx/>
              <a:buChar char="-"/>
            </a:pPr>
            <a:r>
              <a:rPr lang="ko-KR" altLang="en-US" sz="1400" spc="-100" dirty="0" err="1" smtClean="0">
                <a:solidFill>
                  <a:schemeClr val="tx1"/>
                </a:solidFill>
                <a:latin typeface="-윤고딕330" pitchFamily="18" charset="-127"/>
                <a:ea typeface="-윤고딕330" pitchFamily="18" charset="-127"/>
              </a:rPr>
              <a:t>개발행위허가시</a:t>
            </a:r>
            <a:r>
              <a:rPr lang="ko-KR" altLang="en-US" sz="1400" spc="-100" dirty="0" smtClean="0">
                <a:solidFill>
                  <a:schemeClr val="tx1"/>
                </a:solidFill>
                <a:latin typeface="-윤고딕330" pitchFamily="18" charset="-127"/>
                <a:ea typeface="-윤고딕330" pitchFamily="18" charset="-127"/>
              </a:rPr>
              <a:t> 기반시설 설치에 대한 조건부여 가능 규정  </a:t>
            </a:r>
            <a:endParaRPr lang="en-US" altLang="ko-KR" sz="1400" spc="-100" dirty="0" smtClean="0">
              <a:solidFill>
                <a:schemeClr val="tx1"/>
              </a:solidFill>
              <a:latin typeface="-윤고딕330" pitchFamily="18" charset="-127"/>
              <a:ea typeface="-윤고딕330" pitchFamily="18" charset="-127"/>
            </a:endParaRPr>
          </a:p>
          <a:p>
            <a:pPr marL="122238" indent="-122238">
              <a:spcAft>
                <a:spcPts val="1200"/>
              </a:spcAft>
              <a:buClr>
                <a:srgbClr val="990033"/>
              </a:buClr>
            </a:pPr>
            <a:r>
              <a:rPr lang="en-US" altLang="ko-KR" sz="1400" spc="-100" dirty="0" smtClean="0">
                <a:solidFill>
                  <a:schemeClr val="tx1"/>
                </a:solidFill>
                <a:latin typeface="-윤고딕330" pitchFamily="18" charset="-127"/>
                <a:ea typeface="-윤고딕330" pitchFamily="18" charset="-127"/>
              </a:rPr>
              <a:t>   </a:t>
            </a:r>
            <a:r>
              <a:rPr lang="ko-KR" altLang="en-US" sz="1400" spc="-100" dirty="0" smtClean="0">
                <a:solidFill>
                  <a:schemeClr val="tx1"/>
                </a:solidFill>
                <a:latin typeface="-윤고딕330" pitchFamily="18" charset="-127"/>
                <a:ea typeface="-윤고딕330" pitchFamily="18" charset="-127"/>
              </a:rPr>
              <a:t>⇒ 기부채납으로 파악</a:t>
            </a:r>
            <a:endParaRPr lang="en-US" altLang="ko-KR" sz="1400" spc="-100" dirty="0" smtClean="0">
              <a:solidFill>
                <a:schemeClr val="tx1"/>
              </a:solidFill>
              <a:latin typeface="-윤고딕330" pitchFamily="18" charset="-127"/>
              <a:ea typeface="-윤고딕330" pitchFamily="18" charset="-127"/>
            </a:endParaRPr>
          </a:p>
          <a:p>
            <a:pPr marL="122238" indent="-122238">
              <a:spcAft>
                <a:spcPts val="1200"/>
              </a:spcAft>
              <a:buClr>
                <a:srgbClr val="990033"/>
              </a:buClr>
              <a:buFontTx/>
              <a:buChar char="-"/>
            </a:pPr>
            <a:r>
              <a:rPr lang="ko-KR" altLang="en-US" sz="1400" spc="-100" dirty="0" smtClean="0">
                <a:solidFill>
                  <a:schemeClr val="tx1"/>
                </a:solidFill>
                <a:latin typeface="-윤고딕330" pitchFamily="18" charset="-127"/>
                <a:ea typeface="-윤고딕330" pitchFamily="18" charset="-127"/>
              </a:rPr>
              <a:t>지구단위계획을 통한 </a:t>
            </a:r>
            <a:r>
              <a:rPr lang="ko-KR" altLang="en-US" sz="1400" spc="-100" dirty="0" err="1" smtClean="0">
                <a:solidFill>
                  <a:schemeClr val="tx1"/>
                </a:solidFill>
                <a:latin typeface="-윤고딕330" pitchFamily="18" charset="-127"/>
                <a:ea typeface="-윤고딕330" pitchFamily="18" charset="-127"/>
              </a:rPr>
              <a:t>민간개발시</a:t>
            </a:r>
            <a:r>
              <a:rPr lang="ko-KR" altLang="en-US" sz="1400" spc="-100" dirty="0" smtClean="0">
                <a:solidFill>
                  <a:schemeClr val="tx1"/>
                </a:solidFill>
                <a:latin typeface="-윤고딕330" pitchFamily="18" charset="-127"/>
                <a:ea typeface="-윤고딕330" pitchFamily="18" charset="-127"/>
              </a:rPr>
              <a:t>    공공시설 등을 제공하는 경우 용적률</a:t>
            </a:r>
            <a:r>
              <a:rPr lang="en-US" altLang="ko-KR" sz="1400" spc="-100" dirty="0" smtClean="0">
                <a:solidFill>
                  <a:schemeClr val="tx1"/>
                </a:solidFill>
                <a:latin typeface="-윤고딕330" pitchFamily="18" charset="-127"/>
                <a:ea typeface="-윤고딕330" pitchFamily="18" charset="-127"/>
              </a:rPr>
              <a:t>, </a:t>
            </a:r>
            <a:r>
              <a:rPr lang="ko-KR" altLang="en-US" sz="1400" spc="-100" dirty="0" smtClean="0">
                <a:solidFill>
                  <a:schemeClr val="tx1"/>
                </a:solidFill>
                <a:latin typeface="-윤고딕330" pitchFamily="18" charset="-127"/>
                <a:ea typeface="-윤고딕330" pitchFamily="18" charset="-127"/>
              </a:rPr>
              <a:t>건폐율</a:t>
            </a:r>
            <a:r>
              <a:rPr lang="en-US" altLang="ko-KR" sz="1400" spc="-100" dirty="0" smtClean="0">
                <a:solidFill>
                  <a:schemeClr val="tx1"/>
                </a:solidFill>
                <a:latin typeface="-윤고딕330" pitchFamily="18" charset="-127"/>
                <a:ea typeface="-윤고딕330" pitchFamily="18" charset="-127"/>
              </a:rPr>
              <a:t>, </a:t>
            </a:r>
            <a:r>
              <a:rPr lang="ko-KR" altLang="en-US" sz="1400" spc="-100" dirty="0" smtClean="0">
                <a:solidFill>
                  <a:schemeClr val="tx1"/>
                </a:solidFill>
                <a:latin typeface="-윤고딕330" pitchFamily="18" charset="-127"/>
                <a:ea typeface="-윤고딕330" pitchFamily="18" charset="-127"/>
              </a:rPr>
              <a:t>높이 등 완화조항 </a:t>
            </a:r>
          </a:p>
        </p:txBody>
      </p:sp>
      <p:sp>
        <p:nvSpPr>
          <p:cNvPr id="39" name="모서리가 둥근 직사각형 38"/>
          <p:cNvSpPr/>
          <p:nvPr/>
        </p:nvSpPr>
        <p:spPr>
          <a:xfrm>
            <a:off x="7169972" y="1908423"/>
            <a:ext cx="2929256" cy="2652426"/>
          </a:xfrm>
          <a:prstGeom prst="roundRect">
            <a:avLst>
              <a:gd name="adj" fmla="val 4382"/>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t" anchorCtr="0"/>
          <a:lstStyle/>
          <a:p>
            <a:pPr algn="ctr">
              <a:spcAft>
                <a:spcPts val="600"/>
              </a:spcAft>
            </a:pPr>
            <a:r>
              <a:rPr lang="ko-KR" altLang="en-US" sz="1800" spc="-150" dirty="0" smtClean="0">
                <a:solidFill>
                  <a:schemeClr val="tx1"/>
                </a:solidFill>
                <a:latin typeface="-윤고딕340" pitchFamily="18" charset="-127"/>
                <a:ea typeface="-윤고딕340" pitchFamily="18" charset="-127"/>
              </a:rPr>
              <a:t>기타 관련법</a:t>
            </a:r>
            <a:endParaRPr lang="en-US" altLang="ko-KR" sz="1800" spc="-150" dirty="0" smtClean="0">
              <a:solidFill>
                <a:schemeClr val="tx1"/>
              </a:solidFill>
              <a:latin typeface="-윤고딕340" pitchFamily="18" charset="-127"/>
              <a:ea typeface="-윤고딕340" pitchFamily="18" charset="-127"/>
            </a:endParaRPr>
          </a:p>
          <a:p>
            <a:pPr algn="ctr"/>
            <a:r>
              <a:rPr lang="en-US" altLang="ko-KR" sz="1400" spc="-150" dirty="0" smtClean="0">
                <a:solidFill>
                  <a:schemeClr val="tx1"/>
                </a:solidFill>
                <a:latin typeface="-윤고딕340" pitchFamily="18" charset="-127"/>
                <a:ea typeface="-윤고딕340" pitchFamily="18" charset="-127"/>
              </a:rPr>
              <a:t>(</a:t>
            </a:r>
            <a:r>
              <a:rPr lang="ko-KR" altLang="en-US" sz="1400" spc="-150" dirty="0" smtClean="0">
                <a:solidFill>
                  <a:schemeClr val="tx1"/>
                </a:solidFill>
                <a:latin typeface="-윤고딕340" pitchFamily="18" charset="-127"/>
                <a:ea typeface="-윤고딕340" pitchFamily="18" charset="-127"/>
              </a:rPr>
              <a:t>도시 및 주거환경정비법</a:t>
            </a:r>
            <a:r>
              <a:rPr lang="en-US" altLang="ko-KR" sz="1400" spc="-150" dirty="0" smtClean="0">
                <a:solidFill>
                  <a:schemeClr val="tx1"/>
                </a:solidFill>
                <a:latin typeface="-윤고딕340" pitchFamily="18" charset="-127"/>
                <a:ea typeface="-윤고딕340" pitchFamily="18" charset="-127"/>
              </a:rPr>
              <a:t>, </a:t>
            </a:r>
            <a:r>
              <a:rPr lang="ko-KR" altLang="en-US" sz="1400" spc="-150" dirty="0" err="1" smtClean="0">
                <a:solidFill>
                  <a:schemeClr val="tx1"/>
                </a:solidFill>
                <a:latin typeface="-윤고딕340" pitchFamily="18" charset="-127"/>
                <a:ea typeface="-윤고딕340" pitchFamily="18" charset="-127"/>
              </a:rPr>
              <a:t>주택법</a:t>
            </a:r>
            <a:r>
              <a:rPr lang="ko-KR" altLang="en-US" sz="1400" spc="-150" dirty="0" smtClean="0">
                <a:solidFill>
                  <a:schemeClr val="tx1"/>
                </a:solidFill>
                <a:latin typeface="-윤고딕340" pitchFamily="18" charset="-127"/>
                <a:ea typeface="-윤고딕340" pitchFamily="18" charset="-127"/>
              </a:rPr>
              <a:t> 등</a:t>
            </a:r>
            <a:r>
              <a:rPr lang="en-US" altLang="ko-KR" sz="1400" spc="-150" dirty="0" smtClean="0">
                <a:solidFill>
                  <a:schemeClr val="tx1"/>
                </a:solidFill>
                <a:latin typeface="-윤고딕340" pitchFamily="18" charset="-127"/>
                <a:ea typeface="-윤고딕340" pitchFamily="18" charset="-127"/>
              </a:rPr>
              <a:t>)</a:t>
            </a:r>
            <a:endParaRPr lang="ko-KR" altLang="en-US" sz="1400" spc="-150" dirty="0">
              <a:solidFill>
                <a:schemeClr val="tx1"/>
              </a:solidFill>
              <a:latin typeface="-윤고딕340" pitchFamily="18" charset="-127"/>
              <a:ea typeface="-윤고딕340" pitchFamily="18" charset="-127"/>
            </a:endParaRPr>
          </a:p>
        </p:txBody>
      </p:sp>
      <p:sp>
        <p:nvSpPr>
          <p:cNvPr id="40" name="모서리가 둥근 직사각형 39"/>
          <p:cNvSpPr/>
          <p:nvPr/>
        </p:nvSpPr>
        <p:spPr>
          <a:xfrm>
            <a:off x="7233093" y="2568259"/>
            <a:ext cx="2813996" cy="1926802"/>
          </a:xfrm>
          <a:prstGeom prst="roundRect">
            <a:avLst>
              <a:gd name="adj" fmla="val 7741"/>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nchorCtr="0"/>
          <a:lstStyle/>
          <a:p>
            <a:pPr>
              <a:spcAft>
                <a:spcPts val="400"/>
              </a:spcAft>
              <a:buClr>
                <a:srgbClr val="990033"/>
              </a:buClr>
              <a:buFont typeface="Wingdings" pitchFamily="2" charset="2"/>
              <a:buChar char="ü"/>
            </a:pPr>
            <a:r>
              <a:rPr lang="ko-KR" altLang="en-US" sz="1600" spc="-200" dirty="0" smtClean="0">
                <a:solidFill>
                  <a:schemeClr val="tx1"/>
                </a:solidFill>
                <a:latin typeface="-윤고딕330" pitchFamily="18" charset="-127"/>
                <a:ea typeface="-윤고딕330" pitchFamily="18" charset="-127"/>
              </a:rPr>
              <a:t>도시 및 주거환경정비법</a:t>
            </a:r>
            <a:endParaRPr lang="en-US" altLang="ko-KR" sz="1600" spc="-200" dirty="0" smtClean="0">
              <a:solidFill>
                <a:schemeClr val="tx1"/>
              </a:solidFill>
              <a:latin typeface="-윤고딕330" pitchFamily="18" charset="-127"/>
              <a:ea typeface="-윤고딕330" pitchFamily="18" charset="-127"/>
            </a:endParaRPr>
          </a:p>
          <a:p>
            <a:pPr>
              <a:spcAft>
                <a:spcPts val="1200"/>
              </a:spcAft>
              <a:buClr>
                <a:srgbClr val="990033"/>
              </a:buClr>
            </a:pP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공공건설임대주택 부지 기부채납 간주</a:t>
            </a:r>
            <a:endParaRPr lang="en-US" altLang="ko-KR" sz="1400" spc="-150" dirty="0" smtClean="0">
              <a:solidFill>
                <a:schemeClr val="tx1"/>
              </a:solidFill>
              <a:latin typeface="-윤고딕330" pitchFamily="18" charset="-127"/>
              <a:ea typeface="-윤고딕330" pitchFamily="18" charset="-127"/>
            </a:endParaRPr>
          </a:p>
          <a:p>
            <a:pPr>
              <a:spcAft>
                <a:spcPts val="400"/>
              </a:spcAft>
              <a:buClr>
                <a:srgbClr val="990033"/>
              </a:buClr>
              <a:buFont typeface="Wingdings" pitchFamily="2" charset="2"/>
              <a:buChar char="ü"/>
            </a:pPr>
            <a:r>
              <a:rPr lang="ko-KR" altLang="en-US" sz="1600" spc="-200" dirty="0" err="1" smtClean="0">
                <a:solidFill>
                  <a:schemeClr val="tx1"/>
                </a:solidFill>
                <a:latin typeface="-윤고딕330" pitchFamily="18" charset="-127"/>
                <a:ea typeface="-윤고딕330" pitchFamily="18" charset="-127"/>
              </a:rPr>
              <a:t>주택법</a:t>
            </a:r>
            <a:endParaRPr lang="en-US" altLang="ko-KR" sz="1600" spc="-200" dirty="0" smtClean="0">
              <a:solidFill>
                <a:schemeClr val="tx1"/>
              </a:solidFill>
              <a:latin typeface="-윤고딕330" pitchFamily="18" charset="-127"/>
              <a:ea typeface="-윤고딕330" pitchFamily="18" charset="-127"/>
            </a:endParaRPr>
          </a:p>
          <a:p>
            <a:pPr>
              <a:spcAft>
                <a:spcPts val="1200"/>
              </a:spcAft>
              <a:buClr>
                <a:srgbClr val="990033"/>
              </a:buClr>
            </a:pPr>
            <a:r>
              <a:rPr lang="en-US" altLang="ko-KR" sz="1400" spc="-100" dirty="0" smtClean="0">
                <a:solidFill>
                  <a:schemeClr val="tx1"/>
                </a:solidFill>
                <a:latin typeface="-윤고딕330" pitchFamily="18" charset="-127"/>
                <a:ea typeface="-윤고딕330" pitchFamily="18" charset="-127"/>
              </a:rPr>
              <a:t>  -</a:t>
            </a:r>
            <a:r>
              <a:rPr lang="ko-KR" altLang="en-US" sz="1400" spc="-100" dirty="0" err="1" smtClean="0">
                <a:solidFill>
                  <a:schemeClr val="tx1"/>
                </a:solidFill>
                <a:latin typeface="-윤고딕330" pitchFamily="18" charset="-127"/>
                <a:ea typeface="-윤고딕330" pitchFamily="18" charset="-127"/>
              </a:rPr>
              <a:t>관련없는</a:t>
            </a:r>
            <a:r>
              <a:rPr lang="ko-KR" altLang="en-US" sz="1400" spc="-100" dirty="0" smtClean="0">
                <a:solidFill>
                  <a:schemeClr val="tx1"/>
                </a:solidFill>
                <a:latin typeface="-윤고딕330" pitchFamily="18" charset="-127"/>
                <a:ea typeface="-윤고딕330" pitchFamily="18" charset="-127"/>
              </a:rPr>
              <a:t> 용지의 기부채납 불허</a:t>
            </a:r>
            <a:endParaRPr lang="en-US" altLang="ko-KR" sz="1400" spc="-100" dirty="0" smtClean="0">
              <a:solidFill>
                <a:schemeClr val="tx1"/>
              </a:solidFill>
              <a:latin typeface="-윤고딕330" pitchFamily="18" charset="-127"/>
              <a:ea typeface="-윤고딕330" pitchFamily="18" charset="-127"/>
            </a:endParaRPr>
          </a:p>
          <a:p>
            <a:pPr>
              <a:spcAft>
                <a:spcPts val="400"/>
              </a:spcAft>
              <a:buClr>
                <a:srgbClr val="990033"/>
              </a:buClr>
              <a:buFont typeface="Wingdings" pitchFamily="2" charset="2"/>
              <a:buChar char="ü"/>
            </a:pPr>
            <a:r>
              <a:rPr lang="ko-KR" altLang="en-US" sz="1600" spc="-200" dirty="0" smtClean="0">
                <a:solidFill>
                  <a:schemeClr val="tx1"/>
                </a:solidFill>
                <a:latin typeface="-윤고딕330" pitchFamily="18" charset="-127"/>
                <a:ea typeface="-윤고딕330" pitchFamily="18" charset="-127"/>
              </a:rPr>
              <a:t>부가가치세법</a:t>
            </a:r>
            <a:r>
              <a:rPr lang="en-US" altLang="ko-KR" sz="1600" spc="-200" dirty="0" smtClean="0">
                <a:solidFill>
                  <a:schemeClr val="tx1"/>
                </a:solidFill>
                <a:latin typeface="-윤고딕330" pitchFamily="18" charset="-127"/>
                <a:ea typeface="-윤고딕330" pitchFamily="18" charset="-127"/>
              </a:rPr>
              <a:t>/</a:t>
            </a:r>
            <a:r>
              <a:rPr lang="ko-KR" altLang="en-US" sz="1600" spc="-200" dirty="0" smtClean="0">
                <a:solidFill>
                  <a:schemeClr val="tx1"/>
                </a:solidFill>
                <a:latin typeface="-윤고딕330" pitchFamily="18" charset="-127"/>
                <a:ea typeface="-윤고딕330" pitchFamily="18" charset="-127"/>
              </a:rPr>
              <a:t>지방세법</a:t>
            </a:r>
            <a:endParaRPr lang="en-US" altLang="ko-KR" sz="1600" spc="-200" dirty="0" smtClean="0">
              <a:solidFill>
                <a:schemeClr val="tx1"/>
              </a:solidFill>
              <a:latin typeface="-윤고딕330" pitchFamily="18" charset="-127"/>
              <a:ea typeface="-윤고딕330" pitchFamily="18" charset="-127"/>
            </a:endParaRPr>
          </a:p>
          <a:p>
            <a:pPr>
              <a:spcAft>
                <a:spcPts val="400"/>
              </a:spcAft>
              <a:buClr>
                <a:srgbClr val="990033"/>
              </a:buClr>
            </a:pPr>
            <a:r>
              <a:rPr lang="en-US" altLang="ko-KR" sz="1400" spc="-100" dirty="0" smtClean="0">
                <a:solidFill>
                  <a:schemeClr val="tx1"/>
                </a:solidFill>
                <a:latin typeface="-윤고딕330" pitchFamily="18" charset="-127"/>
                <a:ea typeface="-윤고딕330" pitchFamily="18" charset="-127"/>
              </a:rPr>
              <a:t>  -</a:t>
            </a:r>
            <a:r>
              <a:rPr lang="ko-KR" altLang="en-US" sz="1400" spc="-100" dirty="0" smtClean="0">
                <a:solidFill>
                  <a:schemeClr val="tx1"/>
                </a:solidFill>
                <a:latin typeface="-윤고딕330" pitchFamily="18" charset="-127"/>
                <a:ea typeface="-윤고딕330" pitchFamily="18" charset="-127"/>
              </a:rPr>
              <a:t>기부채납 시설에 대한 조세 기준</a:t>
            </a:r>
          </a:p>
        </p:txBody>
      </p:sp>
      <p:sp>
        <p:nvSpPr>
          <p:cNvPr id="42"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6</a:t>
            </a:fld>
            <a:endParaRPr lang="ko-KR" altLang="en-US">
              <a:solidFill>
                <a:prstClr val="white"/>
              </a:solidFill>
            </a:endParaRPr>
          </a:p>
        </p:txBody>
      </p:sp>
      <p:sp>
        <p:nvSpPr>
          <p:cNvPr id="52" name="모서리가 둥근 직사각형 51"/>
          <p:cNvSpPr/>
          <p:nvPr/>
        </p:nvSpPr>
        <p:spPr>
          <a:xfrm>
            <a:off x="2034332" y="5321426"/>
            <a:ext cx="5425834" cy="864000"/>
          </a:xfrm>
          <a:prstGeom prst="roundRect">
            <a:avLst>
              <a:gd name="adj" fmla="val 9365"/>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3" name="모서리가 둥근 직사각형 52"/>
          <p:cNvSpPr/>
          <p:nvPr/>
        </p:nvSpPr>
        <p:spPr>
          <a:xfrm>
            <a:off x="627625" y="5303804"/>
            <a:ext cx="1334699" cy="864000"/>
          </a:xfrm>
          <a:prstGeom prst="roundRect">
            <a:avLst>
              <a:gd name="adj" fmla="val 6414"/>
            </a:avLst>
          </a:prstGeom>
          <a:solidFill>
            <a:schemeClr val="tx2"/>
          </a:solidFill>
          <a:ln w="31750">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spcAft>
                <a:spcPts val="600"/>
              </a:spcAft>
            </a:pPr>
            <a:r>
              <a:rPr lang="ko-KR" altLang="en-US" sz="1600" dirty="0" smtClean="0">
                <a:solidFill>
                  <a:schemeClr val="bg1"/>
                </a:solidFill>
                <a:latin typeface="-윤고딕340" pitchFamily="18" charset="-127"/>
                <a:ea typeface="-윤고딕340" pitchFamily="18" charset="-127"/>
              </a:rPr>
              <a:t>용어의정의 </a:t>
            </a:r>
            <a:endParaRPr lang="en-US" altLang="ko-KR" sz="1600" dirty="0" smtClean="0">
              <a:solidFill>
                <a:schemeClr val="bg1"/>
              </a:solidFill>
              <a:latin typeface="-윤고딕340" pitchFamily="18" charset="-127"/>
              <a:ea typeface="-윤고딕340" pitchFamily="18" charset="-127"/>
            </a:endParaRPr>
          </a:p>
        </p:txBody>
      </p:sp>
      <p:sp>
        <p:nvSpPr>
          <p:cNvPr id="54" name="직사각형 53"/>
          <p:cNvSpPr/>
          <p:nvPr/>
        </p:nvSpPr>
        <p:spPr>
          <a:xfrm>
            <a:off x="2034332" y="5342360"/>
            <a:ext cx="5179475" cy="730471"/>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nchorCtr="0"/>
          <a:lstStyle/>
          <a:p>
            <a:pPr marL="177800" indent="-177800">
              <a:spcAft>
                <a:spcPts val="800"/>
              </a:spcAft>
              <a:buClr>
                <a:srgbClr val="C00000"/>
              </a:buClr>
            </a:pPr>
            <a:r>
              <a:rPr lang="en-US" altLang="ko-KR" sz="1500" spc="-30" dirty="0" smtClean="0">
                <a:solidFill>
                  <a:schemeClr val="tx1"/>
                </a:solidFill>
                <a:latin typeface="-윤고딕320" pitchFamily="18" charset="-127"/>
                <a:ea typeface="-윤고딕320" pitchFamily="18" charset="-127"/>
              </a:rPr>
              <a:t>“</a:t>
            </a:r>
            <a:r>
              <a:rPr lang="ko-KR" altLang="en-US" sz="1500" spc="-30" dirty="0" smtClean="0">
                <a:solidFill>
                  <a:schemeClr val="tx1"/>
                </a:solidFill>
                <a:latin typeface="-윤고딕320" pitchFamily="18" charset="-127"/>
                <a:ea typeface="-윤고딕320" pitchFamily="18" charset="-127"/>
              </a:rPr>
              <a:t>국가 또는 지방자치단체 외의 자가 부동산을 비롯한  </a:t>
            </a:r>
            <a:r>
              <a:rPr lang="ko-KR" altLang="en-US" sz="1600" spc="-30" dirty="0" smtClean="0">
                <a:solidFill>
                  <a:srgbClr val="0000FF"/>
                </a:solidFill>
                <a:latin typeface="-윤고딕340" pitchFamily="18" charset="-127"/>
                <a:ea typeface="-윤고딕340" pitchFamily="18" charset="-127"/>
              </a:rPr>
              <a:t>재산의 소유권을 무상으로 국가 또는 지방자치단체에 이전하여 국가 또는 지방자치단체가 이를 취득</a:t>
            </a:r>
            <a:r>
              <a:rPr lang="ko-KR" altLang="en-US" sz="1500" spc="-30" dirty="0" smtClean="0">
                <a:solidFill>
                  <a:schemeClr val="tx1"/>
                </a:solidFill>
                <a:latin typeface="-윤고딕320" pitchFamily="18" charset="-127"/>
                <a:ea typeface="-윤고딕320" pitchFamily="18" charset="-127"/>
              </a:rPr>
              <a:t>하는 것</a:t>
            </a:r>
            <a:r>
              <a:rPr lang="en-US" altLang="ko-KR" sz="1500" spc="-30" dirty="0" smtClean="0">
                <a:solidFill>
                  <a:schemeClr val="tx1"/>
                </a:solidFill>
                <a:latin typeface="-윤고딕320" pitchFamily="18" charset="-127"/>
                <a:ea typeface="-윤고딕320" pitchFamily="18" charset="-127"/>
              </a:rPr>
              <a:t>”</a:t>
            </a:r>
            <a:endParaRPr lang="ko-KR" altLang="en-US" sz="1500" spc="-30" dirty="0" smtClean="0">
              <a:solidFill>
                <a:schemeClr val="tx1"/>
              </a:solidFill>
              <a:latin typeface="-윤고딕320" pitchFamily="18" charset="-127"/>
              <a:ea typeface="-윤고딕320" pitchFamily="18" charset="-127"/>
            </a:endParaRPr>
          </a:p>
        </p:txBody>
      </p:sp>
      <p:sp>
        <p:nvSpPr>
          <p:cNvPr id="55" name="모서리가 둥근 직사각형 54"/>
          <p:cNvSpPr/>
          <p:nvPr/>
        </p:nvSpPr>
        <p:spPr>
          <a:xfrm>
            <a:off x="7506940" y="5308431"/>
            <a:ext cx="2515178" cy="864000"/>
          </a:xfrm>
          <a:prstGeom prst="roundRect">
            <a:avLst>
              <a:gd name="adj" fmla="val 936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spcAft>
                <a:spcPts val="600"/>
              </a:spcAft>
            </a:pPr>
            <a:r>
              <a:rPr lang="ko-KR" altLang="en-US" sz="1400" spc="-150" dirty="0" smtClean="0">
                <a:solidFill>
                  <a:srgbClr val="FFC000"/>
                </a:solidFill>
                <a:latin typeface="-윤고딕340" pitchFamily="18" charset="-127"/>
                <a:ea typeface="-윤고딕340" pitchFamily="18" charset="-127"/>
              </a:rPr>
              <a:t>국유재산법 제</a:t>
            </a:r>
            <a:r>
              <a:rPr lang="en-US" altLang="ko-KR" sz="1400" spc="-150" dirty="0" smtClean="0">
                <a:solidFill>
                  <a:srgbClr val="FFC000"/>
                </a:solidFill>
                <a:latin typeface="-윤고딕340" pitchFamily="18" charset="-127"/>
                <a:ea typeface="-윤고딕340" pitchFamily="18" charset="-127"/>
              </a:rPr>
              <a:t>2</a:t>
            </a:r>
            <a:r>
              <a:rPr lang="ko-KR" altLang="en-US" sz="1400" spc="-150" dirty="0" smtClean="0">
                <a:solidFill>
                  <a:srgbClr val="FFC000"/>
                </a:solidFill>
                <a:latin typeface="-윤고딕340" pitchFamily="18" charset="-127"/>
                <a:ea typeface="-윤고딕340" pitchFamily="18" charset="-127"/>
              </a:rPr>
              <a:t>조 제</a:t>
            </a:r>
            <a:r>
              <a:rPr lang="en-US" altLang="ko-KR" sz="1400" spc="-150" dirty="0" smtClean="0">
                <a:solidFill>
                  <a:srgbClr val="FFC000"/>
                </a:solidFill>
                <a:latin typeface="-윤고딕340" pitchFamily="18" charset="-127"/>
                <a:ea typeface="-윤고딕340" pitchFamily="18" charset="-127"/>
              </a:rPr>
              <a:t>2</a:t>
            </a:r>
            <a:r>
              <a:rPr lang="ko-KR" altLang="en-US" sz="1400" spc="-150" dirty="0" smtClean="0">
                <a:solidFill>
                  <a:srgbClr val="FFC000"/>
                </a:solidFill>
                <a:latin typeface="-윤고딕340" pitchFamily="18" charset="-127"/>
                <a:ea typeface="-윤고딕340" pitchFamily="18" charset="-127"/>
              </a:rPr>
              <a:t>호</a:t>
            </a:r>
            <a:endParaRPr lang="en-US" altLang="ko-KR" sz="1400" spc="-150" dirty="0" smtClean="0">
              <a:solidFill>
                <a:srgbClr val="FFC000"/>
              </a:solidFill>
              <a:latin typeface="-윤고딕340" pitchFamily="18" charset="-127"/>
              <a:ea typeface="-윤고딕340" pitchFamily="18" charset="-127"/>
            </a:endParaRPr>
          </a:p>
          <a:p>
            <a:pPr algn="ctr">
              <a:spcAft>
                <a:spcPts val="600"/>
              </a:spcAft>
            </a:pPr>
            <a:r>
              <a:rPr lang="ko-KR" altLang="en-US" sz="1400" spc="-150" dirty="0" smtClean="0">
                <a:solidFill>
                  <a:srgbClr val="FFC000"/>
                </a:solidFill>
                <a:latin typeface="-윤고딕340" pitchFamily="18" charset="-127"/>
                <a:ea typeface="-윤고딕340" pitchFamily="18" charset="-127"/>
              </a:rPr>
              <a:t>공유재산 및 물품관리법 제</a:t>
            </a:r>
            <a:r>
              <a:rPr lang="en-US" altLang="ko-KR" sz="1400" spc="-150" dirty="0" smtClean="0">
                <a:solidFill>
                  <a:srgbClr val="FFC000"/>
                </a:solidFill>
                <a:latin typeface="-윤고딕340" pitchFamily="18" charset="-127"/>
                <a:ea typeface="-윤고딕340" pitchFamily="18" charset="-127"/>
              </a:rPr>
              <a:t>2</a:t>
            </a:r>
            <a:r>
              <a:rPr lang="ko-KR" altLang="en-US" sz="1400" spc="-150" dirty="0" smtClean="0">
                <a:solidFill>
                  <a:srgbClr val="FFC000"/>
                </a:solidFill>
                <a:latin typeface="-윤고딕340" pitchFamily="18" charset="-127"/>
                <a:ea typeface="-윤고딕340" pitchFamily="18" charset="-127"/>
              </a:rPr>
              <a:t>조 제</a:t>
            </a:r>
            <a:r>
              <a:rPr lang="en-US" altLang="ko-KR" sz="1400" spc="-150" dirty="0" smtClean="0">
                <a:solidFill>
                  <a:srgbClr val="FFC000"/>
                </a:solidFill>
                <a:latin typeface="-윤고딕340" pitchFamily="18" charset="-127"/>
                <a:ea typeface="-윤고딕340" pitchFamily="18" charset="-127"/>
              </a:rPr>
              <a:t>3</a:t>
            </a:r>
            <a:r>
              <a:rPr lang="ko-KR" altLang="en-US" sz="1400" spc="-150" dirty="0" smtClean="0">
                <a:solidFill>
                  <a:srgbClr val="FFC000"/>
                </a:solidFill>
                <a:latin typeface="-윤고딕340" pitchFamily="18" charset="-127"/>
                <a:ea typeface="-윤고딕340" pitchFamily="18" charset="-127"/>
              </a:rPr>
              <a:t>호</a:t>
            </a:r>
            <a:endParaRPr lang="ko-KR" altLang="en-US" sz="1400" spc="-150" dirty="0">
              <a:solidFill>
                <a:srgbClr val="FFC000"/>
              </a:solidFill>
              <a:latin typeface="-윤고딕340" pitchFamily="18" charset="-127"/>
              <a:ea typeface="-윤고딕340" pitchFamily="18" charset="-127"/>
            </a:endParaRPr>
          </a:p>
        </p:txBody>
      </p:sp>
      <p:sp>
        <p:nvSpPr>
          <p:cNvPr id="56" name="모서리가 둥근 직사각형 55"/>
          <p:cNvSpPr/>
          <p:nvPr/>
        </p:nvSpPr>
        <p:spPr>
          <a:xfrm>
            <a:off x="2039434" y="6240005"/>
            <a:ext cx="5425834" cy="864000"/>
          </a:xfrm>
          <a:prstGeom prst="roundRect">
            <a:avLst>
              <a:gd name="adj" fmla="val 9365"/>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직사각형 56"/>
          <p:cNvSpPr/>
          <p:nvPr/>
        </p:nvSpPr>
        <p:spPr>
          <a:xfrm>
            <a:off x="2039434" y="6278464"/>
            <a:ext cx="5179475" cy="730471"/>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nchorCtr="0"/>
          <a:lstStyle/>
          <a:p>
            <a:pPr marL="177800" indent="-177800">
              <a:spcAft>
                <a:spcPts val="800"/>
              </a:spcAft>
              <a:buClr>
                <a:srgbClr val="C00000"/>
              </a:buClr>
            </a:pPr>
            <a:r>
              <a:rPr lang="en-US" altLang="ko-KR" sz="1500" spc="-30" dirty="0" smtClean="0">
                <a:solidFill>
                  <a:schemeClr val="tx1"/>
                </a:solidFill>
                <a:latin typeface="-윤고딕320" pitchFamily="18" charset="-127"/>
                <a:ea typeface="-윤고딕320" pitchFamily="18" charset="-127"/>
              </a:rPr>
              <a:t>“</a:t>
            </a:r>
            <a:r>
              <a:rPr lang="ko-KR" altLang="en-US" sz="1500" spc="-30" dirty="0" smtClean="0">
                <a:solidFill>
                  <a:schemeClr val="tx1"/>
                </a:solidFill>
                <a:latin typeface="-윤고딕320" pitchFamily="18" charset="-127"/>
                <a:ea typeface="-윤고딕320" pitchFamily="18" charset="-127"/>
              </a:rPr>
              <a:t>소유재산을 국∙공유재산으로 증여하는 기부 의사표시와 이를 승낙하는 채납</a:t>
            </a:r>
            <a:r>
              <a:rPr lang="en-US" altLang="ko-KR" sz="1500" spc="-30" dirty="0" smtClean="0">
                <a:solidFill>
                  <a:schemeClr val="tx1"/>
                </a:solidFill>
                <a:latin typeface="-윤고딕320" pitchFamily="18" charset="-127"/>
                <a:ea typeface="-윤고딕320" pitchFamily="18" charset="-127"/>
              </a:rPr>
              <a:t> (</a:t>
            </a:r>
            <a:r>
              <a:rPr lang="ko-KR" altLang="en-US" sz="1500" spc="-30" dirty="0" smtClean="0">
                <a:solidFill>
                  <a:schemeClr val="tx1"/>
                </a:solidFill>
                <a:latin typeface="-윤고딕320" pitchFamily="18" charset="-127"/>
                <a:ea typeface="-윤고딕320" pitchFamily="18" charset="-127"/>
              </a:rPr>
              <a:t>採納</a:t>
            </a:r>
            <a:r>
              <a:rPr lang="en-US" altLang="ko-KR" sz="1500" spc="-30" dirty="0" smtClean="0">
                <a:solidFill>
                  <a:schemeClr val="tx1"/>
                </a:solidFill>
                <a:latin typeface="-윤고딕320" pitchFamily="18" charset="-127"/>
                <a:ea typeface="-윤고딕320" pitchFamily="18" charset="-127"/>
              </a:rPr>
              <a:t>)</a:t>
            </a:r>
            <a:r>
              <a:rPr lang="ko-KR" altLang="en-US" sz="1500" spc="-30" dirty="0" smtClean="0">
                <a:solidFill>
                  <a:schemeClr val="tx1"/>
                </a:solidFill>
                <a:latin typeface="-윤고딕320" pitchFamily="18" charset="-127"/>
                <a:ea typeface="-윤고딕320" pitchFamily="18" charset="-127"/>
              </a:rPr>
              <a:t>의 의사표시를 함으로써 성립되는 </a:t>
            </a:r>
            <a:r>
              <a:rPr lang="ko-KR" altLang="en-US" sz="1600" spc="-30" dirty="0" smtClean="0">
                <a:solidFill>
                  <a:srgbClr val="0000FF"/>
                </a:solidFill>
                <a:latin typeface="-윤고딕340" pitchFamily="18" charset="-127"/>
                <a:ea typeface="-윤고딕340" pitchFamily="18" charset="-127"/>
              </a:rPr>
              <a:t>사법상의 증여계약</a:t>
            </a:r>
            <a:r>
              <a:rPr lang="en-US" altLang="ko-KR" sz="1600" spc="-30" dirty="0" smtClean="0">
                <a:solidFill>
                  <a:srgbClr val="0000FF"/>
                </a:solidFill>
                <a:latin typeface="-윤고딕340" pitchFamily="18" charset="-127"/>
                <a:ea typeface="-윤고딕340" pitchFamily="18" charset="-127"/>
              </a:rPr>
              <a:t>”</a:t>
            </a:r>
            <a:r>
              <a:rPr lang="ko-KR" altLang="en-US" sz="1600" spc="-30" dirty="0" smtClean="0">
                <a:solidFill>
                  <a:srgbClr val="0000FF"/>
                </a:solidFill>
                <a:latin typeface="-윤고딕340" pitchFamily="18" charset="-127"/>
                <a:ea typeface="-윤고딕340" pitchFamily="18" charset="-127"/>
              </a:rPr>
              <a:t> </a:t>
            </a:r>
          </a:p>
        </p:txBody>
      </p:sp>
      <p:sp>
        <p:nvSpPr>
          <p:cNvPr id="58" name="모서리가 둥근 직사각형 57"/>
          <p:cNvSpPr/>
          <p:nvPr/>
        </p:nvSpPr>
        <p:spPr>
          <a:xfrm>
            <a:off x="7512042" y="6227010"/>
            <a:ext cx="2515178" cy="864000"/>
          </a:xfrm>
          <a:prstGeom prst="roundRect">
            <a:avLst>
              <a:gd name="adj" fmla="val 936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spcAft>
                <a:spcPts val="600"/>
              </a:spcAft>
            </a:pPr>
            <a:r>
              <a:rPr lang="ko-KR" altLang="en-US" sz="1400" spc="-150" dirty="0" smtClean="0">
                <a:solidFill>
                  <a:srgbClr val="FFC000"/>
                </a:solidFill>
                <a:latin typeface="-윤고딕340" pitchFamily="18" charset="-127"/>
                <a:ea typeface="-윤고딕340" pitchFamily="18" charset="-127"/>
              </a:rPr>
              <a:t>대법원 판결</a:t>
            </a:r>
            <a:endParaRPr lang="ko-KR" altLang="en-US" sz="1400" spc="-150" dirty="0">
              <a:solidFill>
                <a:srgbClr val="FFC000"/>
              </a:solidFill>
              <a:latin typeface="-윤고딕340" pitchFamily="18" charset="-127"/>
              <a:ea typeface="-윤고딕340" pitchFamily="18" charset="-127"/>
            </a:endParaRPr>
          </a:p>
        </p:txBody>
      </p:sp>
      <p:sp>
        <p:nvSpPr>
          <p:cNvPr id="59" name="모서리가 둥근 직사각형 58"/>
          <p:cNvSpPr/>
          <p:nvPr/>
        </p:nvSpPr>
        <p:spPr>
          <a:xfrm>
            <a:off x="627625" y="6251156"/>
            <a:ext cx="1334699" cy="864000"/>
          </a:xfrm>
          <a:prstGeom prst="roundRect">
            <a:avLst>
              <a:gd name="adj" fmla="val 6414"/>
            </a:avLst>
          </a:prstGeom>
          <a:solidFill>
            <a:schemeClr val="tx2"/>
          </a:solidFill>
          <a:ln w="31750">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spcAft>
                <a:spcPts val="600"/>
              </a:spcAft>
            </a:pPr>
            <a:r>
              <a:rPr lang="ko-KR" altLang="en-US" sz="1600" dirty="0" smtClean="0">
                <a:solidFill>
                  <a:schemeClr val="bg1"/>
                </a:solidFill>
                <a:latin typeface="-윤고딕340" pitchFamily="18" charset="-127"/>
                <a:ea typeface="-윤고딕340" pitchFamily="18" charset="-127"/>
              </a:rPr>
              <a:t>법리적 성격</a:t>
            </a:r>
            <a:endParaRPr lang="en-US" altLang="ko-KR" sz="1600" dirty="0" smtClean="0">
              <a:solidFill>
                <a:schemeClr val="bg1"/>
              </a:solidFill>
              <a:latin typeface="-윤고딕340" pitchFamily="18" charset="-127"/>
              <a:ea typeface="-윤고딕340" pitchFamily="18" charset="-127"/>
            </a:endParaRPr>
          </a:p>
        </p:txBody>
      </p:sp>
      <p:sp>
        <p:nvSpPr>
          <p:cNvPr id="60" name="TextBox 59"/>
          <p:cNvSpPr txBox="1"/>
          <p:nvPr/>
        </p:nvSpPr>
        <p:spPr>
          <a:xfrm>
            <a:off x="500103" y="4899306"/>
            <a:ext cx="3497752"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기부채납의 정의와 법리적 성격</a:t>
            </a:r>
            <a:endParaRPr lang="ko-KR" altLang="en-US" sz="1800" dirty="0">
              <a:solidFill>
                <a:srgbClr val="4F81BD"/>
              </a:solidFill>
              <a:latin typeface="-윤고딕360" pitchFamily="18" charset="-127"/>
              <a:ea typeface="-윤고딕360" pitchFamily="18" charset="-127"/>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7"/>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기부채납의 개념과 법리</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3"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01</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4" name="제목 1"/>
          <p:cNvSpPr txBox="1">
            <a:spLocks/>
          </p:cNvSpPr>
          <p:nvPr/>
        </p:nvSpPr>
        <p:spPr bwMode="auto">
          <a:xfrm>
            <a:off x="234471" y="997611"/>
            <a:ext cx="9855200" cy="500063"/>
          </a:xfrm>
          <a:prstGeom prst="rect">
            <a:avLst/>
          </a:prstGeom>
          <a:ln>
            <a:miter lim="800000"/>
            <a:headEnd/>
            <a:tailEnd/>
          </a:ln>
        </p:spPr>
        <p:txBody>
          <a:bodyPr/>
          <a:lstStyle/>
          <a:p>
            <a:pPr>
              <a:defRPr/>
            </a:pPr>
            <a:r>
              <a:rPr kumimoji="0" lang="en-US" altLang="ko-KR" sz="2200" dirty="0" smtClean="0">
                <a:solidFill>
                  <a:schemeClr val="tx2"/>
                </a:solidFill>
                <a:latin typeface="-윤고딕350" pitchFamily="18" charset="-127"/>
                <a:ea typeface="-윤고딕350" pitchFamily="18" charset="-127"/>
                <a:cs typeface="Arial" pitchFamily="34" charset="0"/>
              </a:rPr>
              <a:t>1) </a:t>
            </a:r>
            <a:r>
              <a:rPr kumimoji="0" lang="ko-KR" altLang="en-US" sz="2200" dirty="0" smtClean="0">
                <a:solidFill>
                  <a:schemeClr val="tx2"/>
                </a:solidFill>
                <a:latin typeface="-윤고딕350" pitchFamily="18" charset="-127"/>
                <a:ea typeface="-윤고딕350" pitchFamily="18" charset="-127"/>
                <a:cs typeface="Arial" pitchFamily="34" charset="0"/>
              </a:rPr>
              <a:t>기부채납의 개념 </a:t>
            </a:r>
            <a:endParaRPr kumimoji="0" lang="ko-KR" altLang="en-US" sz="2200" dirty="0">
              <a:solidFill>
                <a:schemeClr val="tx2"/>
              </a:solidFill>
              <a:latin typeface="-윤고딕350" pitchFamily="18" charset="-127"/>
              <a:ea typeface="-윤고딕350" pitchFamily="18" charset="-127"/>
            </a:endParaRPr>
          </a:p>
        </p:txBody>
      </p:sp>
      <p:sp>
        <p:nvSpPr>
          <p:cNvPr id="16" name="TextBox 15"/>
          <p:cNvSpPr txBox="1"/>
          <p:nvPr/>
        </p:nvSpPr>
        <p:spPr>
          <a:xfrm>
            <a:off x="499862" y="1548383"/>
            <a:ext cx="3074560" cy="369332"/>
          </a:xfrm>
          <a:prstGeom prst="rect">
            <a:avLst/>
          </a:prstGeom>
          <a:noFill/>
        </p:spPr>
        <p:txBody>
          <a:bodyPr wrap="none" rtlCol="0">
            <a:spAutoFit/>
          </a:bodyPr>
          <a:lstStyle/>
          <a:p>
            <a:pPr>
              <a:buBlip>
                <a:blip r:embed="rId2"/>
              </a:buBlip>
            </a:pPr>
            <a:r>
              <a:rPr lang="ko-KR" altLang="en-US" sz="1800" dirty="0" smtClean="0">
                <a:solidFill>
                  <a:srgbClr val="4F81BD"/>
                </a:solidFill>
                <a:latin typeface="-윤고딕360" pitchFamily="18" charset="-127"/>
                <a:ea typeface="-윤고딕360" pitchFamily="18" charset="-127"/>
              </a:rPr>
              <a:t>  기부채납제도의 운용 원칙 </a:t>
            </a:r>
            <a:endParaRPr lang="ko-KR" altLang="en-US" sz="1800" dirty="0">
              <a:solidFill>
                <a:srgbClr val="4F81BD"/>
              </a:solidFill>
              <a:latin typeface="-윤고딕360" pitchFamily="18" charset="-127"/>
              <a:ea typeface="-윤고딕360" pitchFamily="18" charset="-127"/>
            </a:endParaRPr>
          </a:p>
        </p:txBody>
      </p:sp>
      <p:sp>
        <p:nvSpPr>
          <p:cNvPr id="17" name="직사각형 16"/>
          <p:cNvSpPr/>
          <p:nvPr/>
        </p:nvSpPr>
        <p:spPr>
          <a:xfrm>
            <a:off x="671565" y="1948615"/>
            <a:ext cx="9537148" cy="39185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lnSpc>
                <a:spcPct val="110000"/>
              </a:lnSpc>
              <a:spcAft>
                <a:spcPts val="12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기부채납의 운용은 주로 </a:t>
            </a:r>
            <a:r>
              <a:rPr lang="ko-KR" altLang="en-US" sz="1500" spc="-30" dirty="0" smtClean="0">
                <a:solidFill>
                  <a:srgbClr val="C00000"/>
                </a:solidFill>
                <a:latin typeface="-윤고딕340" pitchFamily="18" charset="-127"/>
                <a:ea typeface="-윤고딕340" pitchFamily="18" charset="-127"/>
              </a:rPr>
              <a:t>개발이나 인허가시 부관의 형식으로 이루어짐</a:t>
            </a:r>
            <a:endParaRPr lang="en-US" altLang="ko-KR" sz="1500" spc="-30" dirty="0" smtClean="0">
              <a:solidFill>
                <a:srgbClr val="C00000"/>
              </a:solidFill>
              <a:latin typeface="-윤고딕340" pitchFamily="18" charset="-127"/>
              <a:ea typeface="-윤고딕340" pitchFamily="18" charset="-127"/>
            </a:endParaRPr>
          </a:p>
          <a:p>
            <a:pPr marL="188913" indent="-188913" algn="just">
              <a:lnSpc>
                <a:spcPct val="110000"/>
              </a:lnSpc>
              <a:spcAft>
                <a:spcPts val="1200"/>
              </a:spcAft>
            </a:pPr>
            <a:r>
              <a:rPr lang="ko-KR" altLang="en-US" sz="1600" spc="-30" dirty="0" smtClean="0">
                <a:solidFill>
                  <a:srgbClr val="0033CC"/>
                </a:solidFill>
                <a:latin typeface="-윤고딕340" pitchFamily="18" charset="-127"/>
                <a:ea typeface="-윤고딕340" pitchFamily="18" charset="-127"/>
              </a:rPr>
              <a:t>부관의 원칙</a:t>
            </a:r>
          </a:p>
        </p:txBody>
      </p:sp>
      <p:grpSp>
        <p:nvGrpSpPr>
          <p:cNvPr id="29" name="그룹 28"/>
          <p:cNvGrpSpPr/>
          <p:nvPr/>
        </p:nvGrpSpPr>
        <p:grpSpPr>
          <a:xfrm>
            <a:off x="810196" y="2772719"/>
            <a:ext cx="9361040" cy="1511968"/>
            <a:chOff x="809625" y="3996655"/>
            <a:chExt cx="11355533" cy="1511968"/>
          </a:xfrm>
        </p:grpSpPr>
        <p:sp>
          <p:nvSpPr>
            <p:cNvPr id="19" name="모서리가 둥근 직사각형 18"/>
            <p:cNvSpPr/>
            <p:nvPr/>
          </p:nvSpPr>
          <p:spPr>
            <a:xfrm>
              <a:off x="809625" y="3996655"/>
              <a:ext cx="2222241" cy="1511968"/>
            </a:xfrm>
            <a:prstGeom prst="roundRect">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t" anchorCtr="0"/>
            <a:lstStyle/>
            <a:p>
              <a:pPr algn="ctr"/>
              <a:r>
                <a:rPr lang="ko-KR" altLang="en-US" sz="1800" spc="-150" dirty="0" smtClean="0">
                  <a:solidFill>
                    <a:schemeClr val="tx1"/>
                  </a:solidFill>
                  <a:latin typeface="-윤고딕340" pitchFamily="18" charset="-127"/>
                  <a:ea typeface="-윤고딕340" pitchFamily="18" charset="-127"/>
                </a:rPr>
                <a:t>합법성</a:t>
              </a:r>
              <a:endParaRPr lang="ko-KR" altLang="en-US" sz="1800" spc="-150" dirty="0">
                <a:solidFill>
                  <a:schemeClr val="tx1"/>
                </a:solidFill>
                <a:latin typeface="-윤고딕340" pitchFamily="18" charset="-127"/>
                <a:ea typeface="-윤고딕340" pitchFamily="18" charset="-127"/>
              </a:endParaRPr>
            </a:p>
          </p:txBody>
        </p:sp>
        <p:sp>
          <p:nvSpPr>
            <p:cNvPr id="20" name="모서리가 둥근 직사각형 19"/>
            <p:cNvSpPr/>
            <p:nvPr/>
          </p:nvSpPr>
          <p:spPr>
            <a:xfrm>
              <a:off x="871354" y="4500712"/>
              <a:ext cx="2099273" cy="948386"/>
            </a:xfrm>
            <a:prstGeom prst="roundRect">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ko-KR" altLang="en-US" sz="1400" spc="-150" dirty="0" smtClean="0">
                  <a:solidFill>
                    <a:schemeClr val="tx1"/>
                  </a:solidFill>
                  <a:latin typeface="-윤고딕330" pitchFamily="18" charset="-127"/>
                  <a:ea typeface="-윤고딕330" pitchFamily="18" charset="-127"/>
                </a:rPr>
                <a:t>법률 및 관련 조례</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규칙에 위배되지 않을 것 </a:t>
              </a:r>
            </a:p>
          </p:txBody>
        </p:sp>
        <p:sp>
          <p:nvSpPr>
            <p:cNvPr id="21" name="모서리가 둥근 직사각형 20"/>
            <p:cNvSpPr/>
            <p:nvPr/>
          </p:nvSpPr>
          <p:spPr>
            <a:xfrm>
              <a:off x="3093594" y="3996655"/>
              <a:ext cx="2222241" cy="1511968"/>
            </a:xfrm>
            <a:prstGeom prst="roundRect">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t" anchorCtr="0"/>
            <a:lstStyle/>
            <a:p>
              <a:pPr algn="ctr"/>
              <a:r>
                <a:rPr lang="ko-KR" altLang="en-US" sz="1800" spc="-150" dirty="0" smtClean="0">
                  <a:solidFill>
                    <a:schemeClr val="tx1"/>
                  </a:solidFill>
                  <a:latin typeface="-윤고딕340" pitchFamily="18" charset="-127"/>
                  <a:ea typeface="-윤고딕340" pitchFamily="18" charset="-127"/>
                </a:rPr>
                <a:t>합리성</a:t>
              </a:r>
              <a:endParaRPr lang="en-US" altLang="ko-KR" sz="1800" spc="-150" dirty="0" smtClean="0">
                <a:solidFill>
                  <a:schemeClr val="tx1"/>
                </a:solidFill>
                <a:latin typeface="-윤고딕340" pitchFamily="18" charset="-127"/>
                <a:ea typeface="-윤고딕340" pitchFamily="18" charset="-127"/>
              </a:endParaRPr>
            </a:p>
          </p:txBody>
        </p:sp>
        <p:sp>
          <p:nvSpPr>
            <p:cNvPr id="22" name="모서리가 둥근 직사각형 21"/>
            <p:cNvSpPr/>
            <p:nvPr/>
          </p:nvSpPr>
          <p:spPr>
            <a:xfrm>
              <a:off x="3155323" y="4500712"/>
              <a:ext cx="2099273" cy="948386"/>
            </a:xfrm>
            <a:prstGeom prst="roundRect">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ko-KR" altLang="en-US" sz="1400" spc="-150" dirty="0" smtClean="0">
                  <a:solidFill>
                    <a:schemeClr val="tx1"/>
                  </a:solidFill>
                  <a:latin typeface="-윤고딕330" pitchFamily="18" charset="-127"/>
                  <a:ea typeface="-윤고딕330" pitchFamily="18" charset="-127"/>
                </a:rPr>
                <a:t>법의 취지와 사회통념에 </a:t>
              </a:r>
              <a:endParaRPr lang="en-US" altLang="ko-KR" sz="1400" spc="-150" dirty="0" smtClean="0">
                <a:solidFill>
                  <a:schemeClr val="tx1"/>
                </a:solidFill>
                <a:latin typeface="-윤고딕330" pitchFamily="18" charset="-127"/>
                <a:ea typeface="-윤고딕330" pitchFamily="18" charset="-127"/>
              </a:endParaRPr>
            </a:p>
            <a:p>
              <a:pPr algn="ctr"/>
              <a:r>
                <a:rPr lang="ko-KR" altLang="en-US" sz="1400" spc="-150" dirty="0" smtClean="0">
                  <a:solidFill>
                    <a:schemeClr val="tx1"/>
                  </a:solidFill>
                  <a:latin typeface="-윤고딕330" pitchFamily="18" charset="-127"/>
                  <a:ea typeface="-윤고딕330" pitchFamily="18" charset="-127"/>
                </a:rPr>
                <a:t>적합할 것 </a:t>
              </a:r>
              <a:endParaRPr lang="en-US" altLang="ko-KR" sz="1400" spc="-150" dirty="0" smtClean="0">
                <a:solidFill>
                  <a:schemeClr val="tx1"/>
                </a:solidFill>
                <a:latin typeface="-윤고딕330" pitchFamily="18" charset="-127"/>
                <a:ea typeface="-윤고딕330" pitchFamily="18" charset="-127"/>
              </a:endParaRPr>
            </a:p>
          </p:txBody>
        </p:sp>
        <p:sp>
          <p:nvSpPr>
            <p:cNvPr id="23" name="모서리가 둥근 직사각형 22"/>
            <p:cNvSpPr/>
            <p:nvPr/>
          </p:nvSpPr>
          <p:spPr>
            <a:xfrm>
              <a:off x="5377565" y="3996655"/>
              <a:ext cx="2222241" cy="1511968"/>
            </a:xfrm>
            <a:prstGeom prst="roundRect">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t" anchorCtr="0"/>
            <a:lstStyle/>
            <a:p>
              <a:pPr algn="ctr"/>
              <a:r>
                <a:rPr lang="ko-KR" altLang="en-US" sz="1800" spc="-150" dirty="0" smtClean="0">
                  <a:solidFill>
                    <a:schemeClr val="tx1"/>
                  </a:solidFill>
                  <a:latin typeface="-윤고딕340" pitchFamily="18" charset="-127"/>
                  <a:ea typeface="-윤고딕340" pitchFamily="18" charset="-127"/>
                </a:rPr>
                <a:t>실현가능성</a:t>
              </a:r>
            </a:p>
          </p:txBody>
        </p:sp>
        <p:sp>
          <p:nvSpPr>
            <p:cNvPr id="24" name="모서리가 둥근 직사각형 23"/>
            <p:cNvSpPr/>
            <p:nvPr/>
          </p:nvSpPr>
          <p:spPr>
            <a:xfrm>
              <a:off x="5439294" y="4500712"/>
              <a:ext cx="2099273" cy="948386"/>
            </a:xfrm>
            <a:prstGeom prst="roundRect">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ko-KR" altLang="en-US" sz="1400" spc="-150" dirty="0" smtClean="0">
                  <a:solidFill>
                    <a:schemeClr val="tx1"/>
                  </a:solidFill>
                  <a:latin typeface="-윤고딕330" pitchFamily="18" charset="-127"/>
                  <a:ea typeface="-윤고딕330" pitchFamily="18" charset="-127"/>
                </a:rPr>
                <a:t>부담의 이행이 법률적</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기술적</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사회통념상 </a:t>
              </a:r>
              <a:r>
                <a:rPr lang="ko-KR" altLang="en-US" sz="1400" spc="-150" dirty="0" err="1" smtClean="0">
                  <a:solidFill>
                    <a:schemeClr val="tx1"/>
                  </a:solidFill>
                  <a:latin typeface="-윤고딕330" pitchFamily="18" charset="-127"/>
                  <a:ea typeface="-윤고딕330" pitchFamily="18" charset="-127"/>
                </a:rPr>
                <a:t>실현가능할</a:t>
              </a:r>
              <a:r>
                <a:rPr lang="ko-KR" altLang="en-US" sz="1400" spc="-150" dirty="0" smtClean="0">
                  <a:solidFill>
                    <a:schemeClr val="tx1"/>
                  </a:solidFill>
                  <a:latin typeface="-윤고딕330" pitchFamily="18" charset="-127"/>
                  <a:ea typeface="-윤고딕330" pitchFamily="18" charset="-127"/>
                </a:rPr>
                <a:t> 것 </a:t>
              </a:r>
            </a:p>
          </p:txBody>
        </p:sp>
        <p:sp>
          <p:nvSpPr>
            <p:cNvPr id="25" name="모서리가 둥근 직사각형 24"/>
            <p:cNvSpPr/>
            <p:nvPr/>
          </p:nvSpPr>
          <p:spPr>
            <a:xfrm>
              <a:off x="7661534" y="3996655"/>
              <a:ext cx="2222241" cy="1511968"/>
            </a:xfrm>
            <a:prstGeom prst="roundRect">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t" anchorCtr="0"/>
            <a:lstStyle/>
            <a:p>
              <a:pPr algn="ctr"/>
              <a:r>
                <a:rPr lang="ko-KR" altLang="en-US" sz="1800" spc="-150" dirty="0" smtClean="0">
                  <a:solidFill>
                    <a:schemeClr val="tx1"/>
                  </a:solidFill>
                  <a:latin typeface="-윤고딕340" pitchFamily="18" charset="-127"/>
                  <a:ea typeface="-윤고딕340" pitchFamily="18" charset="-127"/>
                </a:rPr>
                <a:t>형평성</a:t>
              </a:r>
            </a:p>
          </p:txBody>
        </p:sp>
        <p:sp>
          <p:nvSpPr>
            <p:cNvPr id="26" name="모서리가 둥근 직사각형 25"/>
            <p:cNvSpPr/>
            <p:nvPr/>
          </p:nvSpPr>
          <p:spPr>
            <a:xfrm>
              <a:off x="7723263" y="4500712"/>
              <a:ext cx="2099273" cy="948386"/>
            </a:xfrm>
            <a:prstGeom prst="roundRect">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ko-KR" altLang="en-US" sz="1400" spc="-150" dirty="0" smtClean="0">
                  <a:solidFill>
                    <a:schemeClr val="tx1"/>
                  </a:solidFill>
                  <a:latin typeface="-윤고딕330" pitchFamily="18" charset="-127"/>
                  <a:ea typeface="-윤고딕330" pitchFamily="18" charset="-127"/>
                </a:rPr>
                <a:t>지역</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시기</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규모</a:t>
              </a:r>
              <a:r>
                <a:rPr lang="en-US" altLang="ko-KR" sz="1400" spc="-150" dirty="0" smtClean="0">
                  <a:solidFill>
                    <a:schemeClr val="tx1"/>
                  </a:solidFill>
                  <a:latin typeface="-윤고딕330" pitchFamily="18" charset="-127"/>
                  <a:ea typeface="-윤고딕330" pitchFamily="18" charset="-127"/>
                </a:rPr>
                <a:t>, </a:t>
              </a:r>
              <a:r>
                <a:rPr lang="ko-KR" altLang="en-US" sz="1400" spc="-150" dirty="0" smtClean="0">
                  <a:solidFill>
                    <a:schemeClr val="tx1"/>
                  </a:solidFill>
                  <a:latin typeface="-윤고딕330" pitchFamily="18" charset="-127"/>
                  <a:ea typeface="-윤고딕330" pitchFamily="18" charset="-127"/>
                </a:rPr>
                <a:t>형태별 형평성을 유지할 것 </a:t>
              </a:r>
            </a:p>
          </p:txBody>
        </p:sp>
        <p:sp>
          <p:nvSpPr>
            <p:cNvPr id="27" name="모서리가 둥근 직사각형 26"/>
            <p:cNvSpPr/>
            <p:nvPr/>
          </p:nvSpPr>
          <p:spPr>
            <a:xfrm>
              <a:off x="9942917" y="3996655"/>
              <a:ext cx="2222241" cy="1511968"/>
            </a:xfrm>
            <a:prstGeom prst="roundRect">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t" anchorCtr="0"/>
            <a:lstStyle/>
            <a:p>
              <a:pPr algn="ctr"/>
              <a:r>
                <a:rPr lang="ko-KR" altLang="en-US" sz="1800" spc="-150" dirty="0" smtClean="0">
                  <a:solidFill>
                    <a:schemeClr val="tx1"/>
                  </a:solidFill>
                  <a:latin typeface="-윤고딕340" pitchFamily="18" charset="-127"/>
                  <a:ea typeface="-윤고딕340" pitchFamily="18" charset="-127"/>
                </a:rPr>
                <a:t>충돌금지</a:t>
              </a:r>
            </a:p>
          </p:txBody>
        </p:sp>
        <p:sp>
          <p:nvSpPr>
            <p:cNvPr id="28" name="모서리가 둥근 직사각형 27"/>
            <p:cNvSpPr/>
            <p:nvPr/>
          </p:nvSpPr>
          <p:spPr>
            <a:xfrm>
              <a:off x="10004646" y="4500712"/>
              <a:ext cx="2099273" cy="948386"/>
            </a:xfrm>
            <a:prstGeom prst="roundRect">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ko-KR" altLang="en-US" sz="1400" spc="-150" dirty="0" smtClean="0">
                  <a:solidFill>
                    <a:schemeClr val="tx1"/>
                  </a:solidFill>
                  <a:latin typeface="-윤고딕330" pitchFamily="18" charset="-127"/>
                  <a:ea typeface="-윤고딕330" pitchFamily="18" charset="-127"/>
                </a:rPr>
                <a:t>부담 상호간의 내용이 충돌하지 않을 것  </a:t>
              </a:r>
            </a:p>
          </p:txBody>
        </p:sp>
      </p:grpSp>
      <p:sp>
        <p:nvSpPr>
          <p:cNvPr id="30" name="직사각형 29"/>
          <p:cNvSpPr/>
          <p:nvPr/>
        </p:nvSpPr>
        <p:spPr>
          <a:xfrm>
            <a:off x="666180" y="4497575"/>
            <a:ext cx="2057294" cy="363176"/>
          </a:xfrm>
          <a:prstGeom prst="rect">
            <a:avLst/>
          </a:prstGeom>
        </p:spPr>
        <p:txBody>
          <a:bodyPr wrap="none">
            <a:spAutoFit/>
          </a:bodyPr>
          <a:lstStyle/>
          <a:p>
            <a:pPr marL="188913" lvl="0" indent="-188913" algn="just">
              <a:lnSpc>
                <a:spcPct val="110000"/>
              </a:lnSpc>
              <a:spcAft>
                <a:spcPts val="800"/>
              </a:spcAft>
            </a:pPr>
            <a:r>
              <a:rPr lang="ko-KR" altLang="en-US" sz="1600" spc="-30" dirty="0" smtClean="0">
                <a:solidFill>
                  <a:srgbClr val="0033CC"/>
                </a:solidFill>
                <a:latin typeface="-윤고딕340" pitchFamily="18" charset="-127"/>
                <a:ea typeface="-윤고딕340" pitchFamily="18" charset="-127"/>
              </a:rPr>
              <a:t>행정법상 부관의 원칙 </a:t>
            </a:r>
            <a:endParaRPr lang="en-US" altLang="ko-KR" sz="1600" spc="-30" dirty="0" smtClean="0">
              <a:solidFill>
                <a:srgbClr val="0033CC"/>
              </a:solidFill>
              <a:latin typeface="-윤고딕340" pitchFamily="18" charset="-127"/>
              <a:ea typeface="-윤고딕340" pitchFamily="18" charset="-127"/>
            </a:endParaRPr>
          </a:p>
        </p:txBody>
      </p:sp>
      <p:grpSp>
        <p:nvGrpSpPr>
          <p:cNvPr id="35" name="그룹 34"/>
          <p:cNvGrpSpPr/>
          <p:nvPr/>
        </p:nvGrpSpPr>
        <p:grpSpPr>
          <a:xfrm>
            <a:off x="715886" y="4932758"/>
            <a:ext cx="9383342" cy="2232249"/>
            <a:chOff x="715886" y="4644726"/>
            <a:chExt cx="6142982" cy="3459608"/>
          </a:xfrm>
        </p:grpSpPr>
        <p:sp>
          <p:nvSpPr>
            <p:cNvPr id="31" name="모서리가 둥근 직사각형 30"/>
            <p:cNvSpPr/>
            <p:nvPr/>
          </p:nvSpPr>
          <p:spPr>
            <a:xfrm>
              <a:off x="715886" y="4644926"/>
              <a:ext cx="2929256" cy="3459408"/>
            </a:xfrm>
            <a:prstGeom prst="roundRect">
              <a:avLst>
                <a:gd name="adj" fmla="val 4791"/>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t" anchorCtr="0"/>
            <a:lstStyle/>
            <a:p>
              <a:pPr algn="ctr"/>
              <a:r>
                <a:rPr lang="ko-KR" altLang="en-US" sz="2400" spc="-150" dirty="0" err="1" smtClean="0">
                  <a:solidFill>
                    <a:srgbClr val="C00000"/>
                  </a:solidFill>
                  <a:latin typeface="-윤고딕340" pitchFamily="18" charset="-127"/>
                  <a:ea typeface="-윤고딕340" pitchFamily="18" charset="-127"/>
                </a:rPr>
                <a:t>비례성</a:t>
              </a:r>
              <a:endParaRPr lang="ko-KR" altLang="en-US" sz="2400" spc="-150" dirty="0">
                <a:solidFill>
                  <a:srgbClr val="C00000"/>
                </a:solidFill>
                <a:latin typeface="-윤고딕340" pitchFamily="18" charset="-127"/>
                <a:ea typeface="-윤고딕340" pitchFamily="18" charset="-127"/>
              </a:endParaRPr>
            </a:p>
          </p:txBody>
        </p:sp>
        <p:sp>
          <p:nvSpPr>
            <p:cNvPr id="32" name="모서리가 둥근 직사각형 31"/>
            <p:cNvSpPr/>
            <p:nvPr/>
          </p:nvSpPr>
          <p:spPr>
            <a:xfrm>
              <a:off x="767856" y="5371665"/>
              <a:ext cx="2813996" cy="2627828"/>
            </a:xfrm>
            <a:prstGeom prst="roundRect">
              <a:avLst>
                <a:gd name="adj" fmla="val 7741"/>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155575" indent="-155575">
                <a:spcAft>
                  <a:spcPts val="1200"/>
                </a:spcAft>
                <a:buClr>
                  <a:srgbClr val="990033"/>
                </a:buClr>
                <a:buFont typeface="Wingdings" pitchFamily="2" charset="2"/>
                <a:buChar char="ü"/>
              </a:pPr>
              <a:r>
                <a:rPr lang="ko-KR" altLang="en-US" sz="1500" spc="-150" dirty="0" smtClean="0">
                  <a:solidFill>
                    <a:schemeClr val="tx1"/>
                  </a:solidFill>
                  <a:latin typeface="-윤고딕330" pitchFamily="18" charset="-127"/>
                  <a:ea typeface="-윤고딕330" pitchFamily="18" charset="-127"/>
                </a:rPr>
                <a:t>적극적 기능 </a:t>
              </a:r>
              <a:r>
                <a:rPr lang="en-US" altLang="ko-KR" sz="1500" spc="-150" dirty="0" smtClean="0">
                  <a:solidFill>
                    <a:schemeClr val="tx1"/>
                  </a:solidFill>
                  <a:latin typeface="-윤고딕330" pitchFamily="18" charset="-127"/>
                  <a:ea typeface="-윤고딕330" pitchFamily="18" charset="-127"/>
                </a:rPr>
                <a:t>: </a:t>
              </a:r>
              <a:r>
                <a:rPr lang="ko-KR" altLang="en-US" sz="1500" spc="-150" dirty="0" smtClean="0">
                  <a:solidFill>
                    <a:srgbClr val="0000FF"/>
                  </a:solidFill>
                  <a:latin typeface="-윤고딕330" pitchFamily="18" charset="-127"/>
                  <a:ea typeface="-윤고딕330" pitchFamily="18" charset="-127"/>
                </a:rPr>
                <a:t>국가권력에 대하여 특정한 방법으로 한계를     설정</a:t>
              </a:r>
              <a:r>
                <a:rPr lang="ko-KR" altLang="en-US" sz="1500" spc="-150" dirty="0" smtClean="0">
                  <a:solidFill>
                    <a:schemeClr val="tx1"/>
                  </a:solidFill>
                  <a:latin typeface="-윤고딕330" pitchFamily="18" charset="-127"/>
                  <a:ea typeface="-윤고딕330" pitchFamily="18" charset="-127"/>
                </a:rPr>
                <a:t>해주는 기능</a:t>
              </a:r>
              <a:endParaRPr lang="en-US" altLang="ko-KR" sz="1500" spc="-150" dirty="0" smtClean="0">
                <a:solidFill>
                  <a:schemeClr val="tx1"/>
                </a:solidFill>
                <a:latin typeface="-윤고딕330" pitchFamily="18" charset="-127"/>
                <a:ea typeface="-윤고딕330" pitchFamily="18" charset="-127"/>
              </a:endParaRPr>
            </a:p>
            <a:p>
              <a:pPr>
                <a:spcAft>
                  <a:spcPts val="1200"/>
                </a:spcAft>
                <a:buClr>
                  <a:srgbClr val="990033"/>
                </a:buClr>
                <a:buFont typeface="Wingdings" pitchFamily="2" charset="2"/>
                <a:buChar char="ü"/>
              </a:pPr>
              <a:r>
                <a:rPr lang="ko-KR" altLang="en-US" sz="1500" spc="-150" dirty="0" smtClean="0">
                  <a:solidFill>
                    <a:schemeClr val="tx1"/>
                  </a:solidFill>
                  <a:latin typeface="-윤고딕330" pitchFamily="18" charset="-127"/>
                  <a:ea typeface="-윤고딕330" pitchFamily="18" charset="-127"/>
                </a:rPr>
                <a:t>소극적 기능 </a:t>
              </a:r>
              <a:r>
                <a:rPr lang="en-US" altLang="ko-KR" sz="1500" spc="-150" dirty="0" smtClean="0">
                  <a:solidFill>
                    <a:schemeClr val="tx1"/>
                  </a:solidFill>
                  <a:latin typeface="-윤고딕330" pitchFamily="18" charset="-127"/>
                  <a:ea typeface="-윤고딕330" pitchFamily="18" charset="-127"/>
                </a:rPr>
                <a:t>: </a:t>
              </a:r>
              <a:r>
                <a:rPr lang="ko-KR" altLang="en-US" sz="1500" spc="-150" dirty="0" smtClean="0">
                  <a:solidFill>
                    <a:srgbClr val="0000FF"/>
                  </a:solidFill>
                  <a:latin typeface="-윤고딕330" pitchFamily="18" charset="-127"/>
                  <a:ea typeface="-윤고딕330" pitchFamily="18" charset="-127"/>
                </a:rPr>
                <a:t>개인의 기본권을 강화시키는 방향</a:t>
              </a:r>
              <a:r>
                <a:rPr lang="ko-KR" altLang="en-US" sz="1500" spc="-150" dirty="0" smtClean="0">
                  <a:solidFill>
                    <a:schemeClr val="tx1"/>
                  </a:solidFill>
                  <a:latin typeface="-윤고딕330" pitchFamily="18" charset="-127"/>
                  <a:ea typeface="-윤고딕330" pitchFamily="18" charset="-127"/>
                </a:rPr>
                <a:t>으로 보장 </a:t>
              </a:r>
              <a:endParaRPr lang="en-US" altLang="ko-KR" sz="1500" spc="-150" dirty="0" smtClean="0">
                <a:solidFill>
                  <a:schemeClr val="tx1"/>
                </a:solidFill>
                <a:latin typeface="-윤고딕330" pitchFamily="18" charset="-127"/>
                <a:ea typeface="-윤고딕330" pitchFamily="18" charset="-127"/>
              </a:endParaRPr>
            </a:p>
            <a:p>
              <a:pPr>
                <a:spcAft>
                  <a:spcPts val="1200"/>
                </a:spcAft>
                <a:buClr>
                  <a:srgbClr val="990033"/>
                </a:buClr>
              </a:pPr>
              <a:r>
                <a:rPr lang="ko-KR" altLang="en-US" sz="1500" spc="-150" dirty="0" smtClean="0">
                  <a:solidFill>
                    <a:schemeClr val="tx1"/>
                  </a:solidFill>
                  <a:latin typeface="-윤고딕330" pitchFamily="18" charset="-127"/>
                  <a:ea typeface="-윤고딕330" pitchFamily="18" charset="-127"/>
                </a:rPr>
                <a:t>  </a:t>
              </a:r>
              <a:r>
                <a:rPr lang="en-US" altLang="ko-KR" sz="1500" spc="-150" dirty="0" smtClean="0">
                  <a:solidFill>
                    <a:srgbClr val="0000FF"/>
                  </a:solidFill>
                  <a:latin typeface="-윤고딕330" pitchFamily="18" charset="-127"/>
                  <a:ea typeface="-윤고딕330" pitchFamily="18" charset="-127"/>
                </a:rPr>
                <a:t>( </a:t>
              </a:r>
              <a:r>
                <a:rPr lang="ko-KR" altLang="en-US" sz="1500" spc="-150" dirty="0" smtClean="0">
                  <a:solidFill>
                    <a:srgbClr val="0000FF"/>
                  </a:solidFill>
                  <a:latin typeface="-윤고딕330" pitchFamily="18" charset="-127"/>
                  <a:ea typeface="-윤고딕330" pitchFamily="18" charset="-127"/>
                </a:rPr>
                <a:t>과잉금지의 원칙</a:t>
              </a:r>
              <a:r>
                <a:rPr lang="en-US" altLang="ko-KR" sz="1500" spc="-150" dirty="0" smtClean="0">
                  <a:solidFill>
                    <a:srgbClr val="0000FF"/>
                  </a:solidFill>
                  <a:latin typeface="-윤고딕330" pitchFamily="18" charset="-127"/>
                  <a:ea typeface="-윤고딕330" pitchFamily="18" charset="-127"/>
                </a:rPr>
                <a:t>)</a:t>
              </a:r>
              <a:endParaRPr lang="ko-KR" altLang="en-US" sz="1500" spc="-150" dirty="0" smtClean="0">
                <a:solidFill>
                  <a:srgbClr val="0000FF"/>
                </a:solidFill>
                <a:latin typeface="-윤고딕330" pitchFamily="18" charset="-127"/>
                <a:ea typeface="-윤고딕330" pitchFamily="18" charset="-127"/>
              </a:endParaRPr>
            </a:p>
          </p:txBody>
        </p:sp>
        <p:sp>
          <p:nvSpPr>
            <p:cNvPr id="33" name="모서리가 둥근 직사각형 32"/>
            <p:cNvSpPr/>
            <p:nvPr/>
          </p:nvSpPr>
          <p:spPr>
            <a:xfrm>
              <a:off x="3929612" y="4644726"/>
              <a:ext cx="2929256" cy="3459408"/>
            </a:xfrm>
            <a:prstGeom prst="roundRect">
              <a:avLst>
                <a:gd name="adj" fmla="val 3564"/>
              </a:avLst>
            </a:prstGeom>
            <a:solidFill>
              <a:schemeClr val="accent1">
                <a:lumMod val="20000"/>
                <a:lumOff val="80000"/>
              </a:schemeClr>
            </a:solidFill>
            <a:ln w="317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t" anchorCtr="0"/>
            <a:lstStyle/>
            <a:p>
              <a:pPr algn="ctr"/>
              <a:r>
                <a:rPr lang="ko-KR" altLang="en-US" sz="2400" spc="-150" dirty="0" smtClean="0">
                  <a:solidFill>
                    <a:srgbClr val="C00000"/>
                  </a:solidFill>
                  <a:latin typeface="-윤고딕340" pitchFamily="18" charset="-127"/>
                  <a:ea typeface="-윤고딕340" pitchFamily="18" charset="-127"/>
                </a:rPr>
                <a:t>부당결부금지</a:t>
              </a:r>
              <a:endParaRPr lang="ko-KR" altLang="en-US" sz="2400" spc="-150" dirty="0">
                <a:solidFill>
                  <a:srgbClr val="C00000"/>
                </a:solidFill>
                <a:latin typeface="-윤고딕340" pitchFamily="18" charset="-127"/>
                <a:ea typeface="-윤고딕340" pitchFamily="18" charset="-127"/>
              </a:endParaRPr>
            </a:p>
          </p:txBody>
        </p:sp>
        <p:sp>
          <p:nvSpPr>
            <p:cNvPr id="34" name="모서리가 둥근 직사각형 33"/>
            <p:cNvSpPr/>
            <p:nvPr/>
          </p:nvSpPr>
          <p:spPr>
            <a:xfrm>
              <a:off x="3981582" y="5371467"/>
              <a:ext cx="2813996" cy="2628030"/>
            </a:xfrm>
            <a:prstGeom prst="roundRect">
              <a:avLst>
                <a:gd name="adj" fmla="val 7741"/>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000" tIns="324000" rIns="36000" rtlCol="0" anchor="t" anchorCtr="0"/>
            <a:lstStyle/>
            <a:p>
              <a:pPr marL="155575" indent="-155575">
                <a:spcAft>
                  <a:spcPts val="600"/>
                </a:spcAft>
                <a:buClr>
                  <a:srgbClr val="990033"/>
                </a:buClr>
                <a:buFont typeface="Wingdings" pitchFamily="2" charset="2"/>
                <a:buChar char="ü"/>
              </a:pPr>
              <a:r>
                <a:rPr lang="ko-KR" altLang="en-US" sz="1500" spc="-150" dirty="0" smtClean="0">
                  <a:solidFill>
                    <a:schemeClr val="tx1"/>
                  </a:solidFill>
                  <a:latin typeface="-윤고딕330" pitchFamily="18" charset="-127"/>
                  <a:ea typeface="-윤고딕330" pitchFamily="18" charset="-127"/>
                </a:rPr>
                <a:t>공권력의 </a:t>
              </a:r>
              <a:r>
                <a:rPr lang="ko-KR" altLang="en-US" sz="1500" spc="-150" dirty="0" err="1" smtClean="0">
                  <a:solidFill>
                    <a:schemeClr val="tx1"/>
                  </a:solidFill>
                  <a:latin typeface="-윤고딕330" pitchFamily="18" charset="-127"/>
                  <a:ea typeface="-윤고딕330" pitchFamily="18" charset="-127"/>
                </a:rPr>
                <a:t>행사시</a:t>
              </a:r>
              <a:r>
                <a:rPr lang="ko-KR" altLang="en-US" sz="1500" spc="-150" dirty="0" smtClean="0">
                  <a:solidFill>
                    <a:schemeClr val="tx1"/>
                  </a:solidFill>
                  <a:latin typeface="-윤고딕330" pitchFamily="18" charset="-127"/>
                  <a:ea typeface="-윤고딕330" pitchFamily="18" charset="-127"/>
                </a:rPr>
                <a:t> </a:t>
              </a:r>
              <a:r>
                <a:rPr lang="ko-KR" altLang="en-US" sz="1500" spc="-150" dirty="0" smtClean="0">
                  <a:solidFill>
                    <a:srgbClr val="0000FF"/>
                  </a:solidFill>
                  <a:latin typeface="-윤고딕330" pitchFamily="18" charset="-127"/>
                  <a:ea typeface="-윤고딕330" pitchFamily="18" charset="-127"/>
                </a:rPr>
                <a:t>실체적 관련성이 없는 상대방의 반대급부와 결부시켜서는 안됨</a:t>
              </a:r>
              <a:endParaRPr lang="en-US" altLang="ko-KR" sz="1500" spc="-150" dirty="0" smtClean="0">
                <a:solidFill>
                  <a:srgbClr val="0000FF"/>
                </a:solidFill>
                <a:latin typeface="-윤고딕330" pitchFamily="18" charset="-127"/>
                <a:ea typeface="-윤고딕330" pitchFamily="18" charset="-127"/>
              </a:endParaRPr>
            </a:p>
            <a:p>
              <a:pPr marL="155575" indent="-155575">
                <a:spcAft>
                  <a:spcPts val="600"/>
                </a:spcAft>
                <a:buClr>
                  <a:srgbClr val="990033"/>
                </a:buClr>
              </a:pPr>
              <a:r>
                <a:rPr lang="en-US" altLang="ko-KR" sz="1500" spc="-150" dirty="0" smtClean="0">
                  <a:solidFill>
                    <a:schemeClr val="tx1"/>
                  </a:solidFill>
                  <a:latin typeface="-윤고딕330" pitchFamily="18" charset="-127"/>
                  <a:ea typeface="-윤고딕330" pitchFamily="18" charset="-127"/>
                </a:rPr>
                <a:t> </a:t>
              </a:r>
            </a:p>
          </p:txBody>
        </p:sp>
      </p:grpSp>
      <p:sp>
        <p:nvSpPr>
          <p:cNvPr id="37" name="십자형 36"/>
          <p:cNvSpPr>
            <a:spLocks noChangeAspect="1"/>
          </p:cNvSpPr>
          <p:nvPr/>
        </p:nvSpPr>
        <p:spPr>
          <a:xfrm>
            <a:off x="5277271" y="5724847"/>
            <a:ext cx="252000" cy="252000"/>
          </a:xfrm>
          <a:prstGeom prst="plus">
            <a:avLst>
              <a:gd name="adj" fmla="val 35976"/>
            </a:avLst>
          </a:prstGeom>
          <a:noFill/>
          <a:ln w="317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8" name="직사각형 37"/>
          <p:cNvSpPr/>
          <p:nvPr/>
        </p:nvSpPr>
        <p:spPr>
          <a:xfrm>
            <a:off x="5634732" y="6421229"/>
            <a:ext cx="4464496" cy="527004"/>
          </a:xfrm>
          <a:prstGeom prst="rect">
            <a:avLst/>
          </a:prstGeom>
        </p:spPr>
        <p:txBody>
          <a:bodyPr wrap="square">
            <a:spAutoFit/>
          </a:bodyPr>
          <a:lstStyle/>
          <a:p>
            <a:pPr marL="188913" lvl="0" indent="-188913">
              <a:lnSpc>
                <a:spcPct val="110000"/>
              </a:lnSpc>
              <a:spcAft>
                <a:spcPts val="800"/>
              </a:spcAft>
            </a:pPr>
            <a:r>
              <a:rPr lang="en-US" altLang="ko-KR" sz="1300" spc="-30" dirty="0" smtClean="0">
                <a:solidFill>
                  <a:srgbClr val="0033CC"/>
                </a:solidFill>
                <a:latin typeface="-윤고딕330" pitchFamily="18" charset="-127"/>
                <a:ea typeface="-윤고딕330" pitchFamily="18" charset="-127"/>
              </a:rPr>
              <a:t>※ </a:t>
            </a:r>
            <a:r>
              <a:rPr lang="ko-KR" altLang="en-US" sz="1300" spc="-30" dirty="0" smtClean="0">
                <a:solidFill>
                  <a:srgbClr val="0033CC"/>
                </a:solidFill>
                <a:latin typeface="-윤고딕330" pitchFamily="18" charset="-127"/>
                <a:ea typeface="-윤고딕330" pitchFamily="18" charset="-127"/>
              </a:rPr>
              <a:t>현실에서는 여전히 부당결부금지 원칙이 소송의 원인이 되기도 하는 등 제도적 미비와 법적 한계 </a:t>
            </a:r>
            <a:endParaRPr lang="en-US" altLang="ko-KR" sz="1300" spc="-30" dirty="0" smtClean="0">
              <a:solidFill>
                <a:srgbClr val="0033CC"/>
              </a:solidFill>
              <a:latin typeface="-윤고딕330" pitchFamily="18" charset="-127"/>
              <a:ea typeface="-윤고딕330" pitchFamily="18" charset="-127"/>
            </a:endParaRPr>
          </a:p>
        </p:txBody>
      </p:sp>
      <p:sp>
        <p:nvSpPr>
          <p:cNvPr id="39"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7</a:t>
            </a:fld>
            <a:endParaRPr lang="ko-KR" altLang="en-US">
              <a:solidFill>
                <a:prstClr val="white"/>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7"/>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기부채납의 개념과 법리</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3"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01</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4" name="제목 1"/>
          <p:cNvSpPr txBox="1">
            <a:spLocks/>
          </p:cNvSpPr>
          <p:nvPr/>
        </p:nvSpPr>
        <p:spPr bwMode="auto">
          <a:xfrm>
            <a:off x="234471" y="997611"/>
            <a:ext cx="9855200" cy="500063"/>
          </a:xfrm>
          <a:prstGeom prst="rect">
            <a:avLst/>
          </a:prstGeom>
          <a:ln>
            <a:miter lim="800000"/>
            <a:headEnd/>
            <a:tailEnd/>
          </a:ln>
        </p:spPr>
        <p:txBody>
          <a:bodyPr/>
          <a:lstStyle/>
          <a:p>
            <a:pPr>
              <a:defRPr/>
            </a:pPr>
            <a:r>
              <a:rPr lang="en-US" altLang="ko-KR" sz="2200" dirty="0" smtClean="0">
                <a:solidFill>
                  <a:schemeClr val="tx2"/>
                </a:solidFill>
                <a:latin typeface="-윤고딕350" pitchFamily="18" charset="-127"/>
                <a:ea typeface="-윤고딕350" pitchFamily="18" charset="-127"/>
                <a:cs typeface="Arial" pitchFamily="34" charset="0"/>
              </a:rPr>
              <a:t>2</a:t>
            </a:r>
            <a:r>
              <a:rPr kumimoji="0" lang="en-US" altLang="ko-KR" sz="2200" dirty="0" smtClean="0">
                <a:solidFill>
                  <a:schemeClr val="tx2"/>
                </a:solidFill>
                <a:latin typeface="-윤고딕350" pitchFamily="18" charset="-127"/>
                <a:ea typeface="-윤고딕350" pitchFamily="18" charset="-127"/>
                <a:cs typeface="Arial" pitchFamily="34" charset="0"/>
              </a:rPr>
              <a:t>) </a:t>
            </a:r>
            <a:r>
              <a:rPr kumimoji="0" lang="ko-KR" altLang="en-US" sz="2200" dirty="0" smtClean="0">
                <a:solidFill>
                  <a:schemeClr val="tx2"/>
                </a:solidFill>
                <a:latin typeface="-윤고딕350" pitchFamily="18" charset="-127"/>
                <a:ea typeface="-윤고딕350" pitchFamily="18" charset="-127"/>
                <a:cs typeface="Arial" pitchFamily="34" charset="0"/>
              </a:rPr>
              <a:t>기부채납의 유형</a:t>
            </a:r>
            <a:endParaRPr kumimoji="0" lang="ko-KR" altLang="en-US" sz="2200" dirty="0">
              <a:solidFill>
                <a:schemeClr val="tx2"/>
              </a:solidFill>
              <a:latin typeface="-윤고딕350" pitchFamily="18" charset="-127"/>
              <a:ea typeface="-윤고딕350" pitchFamily="18" charset="-127"/>
            </a:endParaRPr>
          </a:p>
        </p:txBody>
      </p:sp>
      <p:sp>
        <p:nvSpPr>
          <p:cNvPr id="5" name="TextBox 4"/>
          <p:cNvSpPr txBox="1"/>
          <p:nvPr/>
        </p:nvSpPr>
        <p:spPr>
          <a:xfrm>
            <a:off x="499862" y="1548383"/>
            <a:ext cx="3126497" cy="353943"/>
          </a:xfrm>
          <a:prstGeom prst="rect">
            <a:avLst/>
          </a:prstGeom>
          <a:noFill/>
        </p:spPr>
        <p:txBody>
          <a:bodyPr wrap="none" rtlCol="0">
            <a:spAutoFit/>
          </a:bodyPr>
          <a:lstStyle/>
          <a:p>
            <a:pPr>
              <a:buBlip>
                <a:blip r:embed="rId2"/>
              </a:buBlip>
            </a:pPr>
            <a:r>
              <a:rPr lang="ko-KR" altLang="en-US" sz="1700" dirty="0" smtClean="0">
                <a:solidFill>
                  <a:srgbClr val="4F81BD"/>
                </a:solidFill>
                <a:latin typeface="-윤고딕360" pitchFamily="18" charset="-127"/>
                <a:ea typeface="-윤고딕360" pitchFamily="18" charset="-127"/>
              </a:rPr>
              <a:t>  기부채납의 일반적 유형구분 </a:t>
            </a:r>
            <a:endParaRPr lang="ko-KR" altLang="en-US" sz="1700" dirty="0">
              <a:solidFill>
                <a:srgbClr val="4F81BD"/>
              </a:solidFill>
              <a:latin typeface="-윤고딕360" pitchFamily="18" charset="-127"/>
              <a:ea typeface="-윤고딕360" pitchFamily="18" charset="-127"/>
            </a:endParaRPr>
          </a:p>
        </p:txBody>
      </p:sp>
      <p:sp>
        <p:nvSpPr>
          <p:cNvPr id="6" name="직사각형 5"/>
          <p:cNvSpPr/>
          <p:nvPr/>
        </p:nvSpPr>
        <p:spPr>
          <a:xfrm>
            <a:off x="671564" y="1980431"/>
            <a:ext cx="9715695" cy="391856"/>
          </a:xfrm>
          <a:prstGeom prst="rect">
            <a:avLst/>
          </a:prstGeom>
          <a:noFill/>
          <a:ln w="6350">
            <a:no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88913" indent="-188913" algn="just">
              <a:spcAft>
                <a:spcPts val="8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국가 또는 지방자치단체가 </a:t>
            </a:r>
            <a:r>
              <a:rPr lang="ko-KR" altLang="en-US" sz="1500" spc="-30" dirty="0" smtClean="0">
                <a:solidFill>
                  <a:srgbClr val="C00000"/>
                </a:solidFill>
                <a:latin typeface="-윤고딕340" pitchFamily="18" charset="-127"/>
                <a:ea typeface="-윤고딕340" pitchFamily="18" charset="-127"/>
              </a:rPr>
              <a:t>사업을 </a:t>
            </a:r>
            <a:r>
              <a:rPr lang="ko-KR" altLang="en-US" sz="1500" spc="-30" dirty="0" err="1" smtClean="0">
                <a:solidFill>
                  <a:srgbClr val="C00000"/>
                </a:solidFill>
                <a:latin typeface="-윤고딕340" pitchFamily="18" charset="-127"/>
                <a:ea typeface="-윤고딕340" pitchFamily="18" charset="-127"/>
              </a:rPr>
              <a:t>인허가하는</a:t>
            </a:r>
            <a:r>
              <a:rPr lang="ko-KR" altLang="en-US" sz="1500" spc="-30" dirty="0" smtClean="0">
                <a:solidFill>
                  <a:srgbClr val="C00000"/>
                </a:solidFill>
                <a:latin typeface="-윤고딕340" pitchFamily="18" charset="-127"/>
                <a:ea typeface="-윤고딕340" pitchFamily="18" charset="-127"/>
              </a:rPr>
              <a:t> 조건으로 특정 재산을 </a:t>
            </a:r>
            <a:r>
              <a:rPr lang="ko-KR" altLang="en-US" sz="1500" spc="-30" dirty="0" err="1" smtClean="0">
                <a:solidFill>
                  <a:srgbClr val="C00000"/>
                </a:solidFill>
                <a:latin typeface="-윤고딕340" pitchFamily="18" charset="-127"/>
                <a:ea typeface="-윤고딕340" pitchFamily="18" charset="-127"/>
              </a:rPr>
              <a:t>기부채납</a:t>
            </a:r>
            <a:r>
              <a:rPr lang="ko-KR" altLang="en-US" sz="1500" spc="-30" dirty="0" err="1" smtClean="0">
                <a:solidFill>
                  <a:prstClr val="black"/>
                </a:solidFill>
                <a:latin typeface="-윤고딕320" pitchFamily="18" charset="-127"/>
                <a:ea typeface="-윤고딕320" pitchFamily="18" charset="-127"/>
              </a:rPr>
              <a:t>하는</a:t>
            </a:r>
            <a:r>
              <a:rPr lang="ko-KR" altLang="en-US" sz="1500" spc="-30" dirty="0" smtClean="0">
                <a:solidFill>
                  <a:prstClr val="black"/>
                </a:solidFill>
                <a:latin typeface="-윤고딕320" pitchFamily="18" charset="-127"/>
                <a:ea typeface="-윤고딕320" pitchFamily="18" charset="-127"/>
              </a:rPr>
              <a:t> 경우</a:t>
            </a:r>
            <a:endParaRPr lang="en-US" altLang="ko-KR" sz="1500" spc="-30" dirty="0" smtClean="0">
              <a:solidFill>
                <a:prstClr val="black"/>
              </a:solidFill>
              <a:latin typeface="-윤고딕320" pitchFamily="18" charset="-127"/>
              <a:ea typeface="-윤고딕320" pitchFamily="18" charset="-127"/>
            </a:endParaRPr>
          </a:p>
          <a:p>
            <a:pPr marL="188913" indent="-188913" algn="just">
              <a:spcAft>
                <a:spcPts val="800"/>
              </a:spcAft>
              <a:buFont typeface="Wingdings" pitchFamily="2" charset="2"/>
              <a:buChar char="§"/>
            </a:pPr>
            <a:r>
              <a:rPr lang="ko-KR" altLang="en-US" sz="1500" spc="-30" dirty="0" smtClean="0">
                <a:solidFill>
                  <a:prstClr val="black"/>
                </a:solidFill>
                <a:latin typeface="-윤고딕320" pitchFamily="18" charset="-127"/>
                <a:ea typeface="-윤고딕320" pitchFamily="18" charset="-127"/>
              </a:rPr>
              <a:t>국가 또는 지방자치단체가 </a:t>
            </a:r>
            <a:r>
              <a:rPr lang="ko-KR" altLang="en-US" sz="1500" spc="-30" dirty="0" smtClean="0">
                <a:solidFill>
                  <a:srgbClr val="C00000"/>
                </a:solidFill>
                <a:latin typeface="-윤고딕340" pitchFamily="18" charset="-127"/>
                <a:ea typeface="-윤고딕340" pitchFamily="18" charset="-127"/>
              </a:rPr>
              <a:t>시설을 기부채납 받으면서 기부자에게 시설사용수익권 내지 시설관리운영권을 제공</a:t>
            </a:r>
            <a:r>
              <a:rPr lang="ko-KR" altLang="en-US" sz="1500" spc="-30" dirty="0" smtClean="0">
                <a:solidFill>
                  <a:prstClr val="black"/>
                </a:solidFill>
                <a:latin typeface="-윤고딕320" pitchFamily="18" charset="-127"/>
                <a:ea typeface="-윤고딕320" pitchFamily="18" charset="-127"/>
              </a:rPr>
              <a:t>하는 경우</a:t>
            </a:r>
            <a:endParaRPr lang="en-US" altLang="ko-KR" sz="1500" spc="-30" dirty="0" smtClean="0">
              <a:solidFill>
                <a:prstClr val="black"/>
              </a:solidFill>
              <a:latin typeface="-윤고딕320" pitchFamily="18" charset="-127"/>
              <a:ea typeface="-윤고딕320" pitchFamily="18" charset="-127"/>
            </a:endParaRPr>
          </a:p>
        </p:txBody>
      </p:sp>
      <p:sp>
        <p:nvSpPr>
          <p:cNvPr id="7" name="TextBox 6"/>
          <p:cNvSpPr txBox="1"/>
          <p:nvPr/>
        </p:nvSpPr>
        <p:spPr>
          <a:xfrm>
            <a:off x="499862" y="2844527"/>
            <a:ext cx="2448427" cy="353943"/>
          </a:xfrm>
          <a:prstGeom prst="rect">
            <a:avLst/>
          </a:prstGeom>
          <a:noFill/>
        </p:spPr>
        <p:txBody>
          <a:bodyPr wrap="none" rtlCol="0">
            <a:spAutoFit/>
          </a:bodyPr>
          <a:lstStyle/>
          <a:p>
            <a:pPr>
              <a:buBlip>
                <a:blip r:embed="rId2"/>
              </a:buBlip>
            </a:pPr>
            <a:r>
              <a:rPr lang="ko-KR" altLang="en-US" sz="1700" dirty="0" smtClean="0">
                <a:solidFill>
                  <a:srgbClr val="4F81BD"/>
                </a:solidFill>
                <a:latin typeface="-윤고딕360" pitchFamily="18" charset="-127"/>
                <a:ea typeface="-윤고딕360" pitchFamily="18" charset="-127"/>
              </a:rPr>
              <a:t>  기부채납의 세부 유형</a:t>
            </a:r>
            <a:endParaRPr lang="ko-KR" altLang="en-US" sz="1700" dirty="0">
              <a:solidFill>
                <a:srgbClr val="4F81BD"/>
              </a:solidFill>
              <a:latin typeface="-윤고딕360" pitchFamily="18" charset="-127"/>
              <a:ea typeface="-윤고딕360" pitchFamily="18" charset="-127"/>
            </a:endParaRPr>
          </a:p>
        </p:txBody>
      </p:sp>
      <p:sp>
        <p:nvSpPr>
          <p:cNvPr id="8" name="모서리가 둥근 직사각형 7"/>
          <p:cNvSpPr/>
          <p:nvPr/>
        </p:nvSpPr>
        <p:spPr>
          <a:xfrm>
            <a:off x="809623" y="3285663"/>
            <a:ext cx="4392490" cy="87374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lnSpc>
                <a:spcPct val="130000"/>
              </a:lnSpc>
            </a:pPr>
            <a:r>
              <a:rPr lang="ko-KR" altLang="en-US" sz="2000" spc="-70" dirty="0" smtClean="0">
                <a:solidFill>
                  <a:srgbClr val="FFC000"/>
                </a:solidFill>
                <a:latin typeface="-윤고딕340" pitchFamily="18" charset="-127"/>
                <a:ea typeface="-윤고딕340" pitchFamily="18" charset="-127"/>
              </a:rPr>
              <a:t>기부채납을 대가로 일정기간 </a:t>
            </a:r>
            <a:endParaRPr lang="en-US" altLang="ko-KR" sz="2000" spc="-70" dirty="0" smtClean="0">
              <a:solidFill>
                <a:srgbClr val="FFC000"/>
              </a:solidFill>
              <a:latin typeface="-윤고딕340" pitchFamily="18" charset="-127"/>
              <a:ea typeface="-윤고딕340" pitchFamily="18" charset="-127"/>
            </a:endParaRPr>
          </a:p>
          <a:p>
            <a:pPr algn="ctr">
              <a:lnSpc>
                <a:spcPct val="130000"/>
              </a:lnSpc>
            </a:pPr>
            <a:r>
              <a:rPr lang="ko-KR" altLang="en-US" sz="2000" spc="-70" dirty="0" smtClean="0">
                <a:solidFill>
                  <a:srgbClr val="FFC000"/>
                </a:solidFill>
                <a:latin typeface="-윤고딕340" pitchFamily="18" charset="-127"/>
                <a:ea typeface="-윤고딕340" pitchFamily="18" charset="-127"/>
              </a:rPr>
              <a:t>무상사용권을 취득</a:t>
            </a:r>
            <a:r>
              <a:rPr lang="ko-KR" altLang="en-US" sz="1600" spc="-70" dirty="0" smtClean="0">
                <a:latin typeface="-윤고딕340" pitchFamily="18" charset="-127"/>
                <a:ea typeface="-윤고딕340" pitchFamily="18" charset="-127"/>
              </a:rPr>
              <a:t>하는 유형</a:t>
            </a:r>
            <a:endParaRPr lang="ko-KR" altLang="en-US" sz="1600" spc="-70" dirty="0">
              <a:latin typeface="-윤고딕340" pitchFamily="18" charset="-127"/>
              <a:ea typeface="-윤고딕340" pitchFamily="18" charset="-127"/>
            </a:endParaRPr>
          </a:p>
        </p:txBody>
      </p:sp>
      <p:sp>
        <p:nvSpPr>
          <p:cNvPr id="9" name="모서리가 둥근 직사각형 8"/>
          <p:cNvSpPr/>
          <p:nvPr/>
        </p:nvSpPr>
        <p:spPr>
          <a:xfrm>
            <a:off x="5274120" y="3285663"/>
            <a:ext cx="4969124" cy="873742"/>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o-KR" altLang="en-US" sz="1400" dirty="0" smtClean="0">
                <a:solidFill>
                  <a:schemeClr val="tx1"/>
                </a:solidFill>
                <a:latin typeface="-윤고딕320" pitchFamily="18" charset="-127"/>
                <a:ea typeface="-윤고딕320" pitchFamily="18" charset="-127"/>
              </a:rPr>
              <a:t>국가 또는 지방자치단체 소유의 토지에 </a:t>
            </a:r>
            <a:r>
              <a:rPr lang="ko-KR" altLang="en-US" sz="1400" dirty="0" smtClean="0">
                <a:solidFill>
                  <a:schemeClr val="tx1"/>
                </a:solidFill>
                <a:latin typeface="-윤고딕340" pitchFamily="18" charset="-127"/>
                <a:ea typeface="-윤고딕340" pitchFamily="18" charset="-127"/>
              </a:rPr>
              <a:t>유료도로</a:t>
            </a:r>
            <a:r>
              <a:rPr lang="en-US" altLang="ko-KR" sz="1400" dirty="0" smtClean="0">
                <a:solidFill>
                  <a:schemeClr val="tx1"/>
                </a:solidFill>
                <a:latin typeface="-윤고딕340" pitchFamily="18" charset="-127"/>
                <a:ea typeface="-윤고딕340" pitchFamily="18" charset="-127"/>
              </a:rPr>
              <a:t>, </a:t>
            </a:r>
            <a:r>
              <a:rPr lang="ko-KR" altLang="en-US" sz="1400" dirty="0" smtClean="0">
                <a:solidFill>
                  <a:schemeClr val="tx1"/>
                </a:solidFill>
                <a:latin typeface="-윤고딕340" pitchFamily="18" charset="-127"/>
                <a:ea typeface="-윤고딕340" pitchFamily="18" charset="-127"/>
              </a:rPr>
              <a:t>항만</a:t>
            </a:r>
            <a:r>
              <a:rPr lang="en-US" altLang="ko-KR" sz="1400" dirty="0" smtClean="0">
                <a:solidFill>
                  <a:schemeClr val="tx1"/>
                </a:solidFill>
                <a:latin typeface="-윤고딕340" pitchFamily="18" charset="-127"/>
                <a:ea typeface="-윤고딕340" pitchFamily="18" charset="-127"/>
              </a:rPr>
              <a:t> </a:t>
            </a:r>
            <a:r>
              <a:rPr lang="ko-KR" altLang="en-US" sz="1400" dirty="0" smtClean="0">
                <a:solidFill>
                  <a:schemeClr val="tx1"/>
                </a:solidFill>
                <a:latin typeface="-윤고딕340" pitchFamily="18" charset="-127"/>
                <a:ea typeface="-윤고딕340" pitchFamily="18" charset="-127"/>
              </a:rPr>
              <a:t>등을   건설하여 기부채납하고</a:t>
            </a:r>
            <a:r>
              <a:rPr lang="en-US" altLang="ko-KR" sz="1400" dirty="0" smtClean="0">
                <a:solidFill>
                  <a:schemeClr val="tx1"/>
                </a:solidFill>
                <a:latin typeface="-윤고딕340" pitchFamily="18" charset="-127"/>
                <a:ea typeface="-윤고딕340" pitchFamily="18" charset="-127"/>
              </a:rPr>
              <a:t>, </a:t>
            </a:r>
            <a:r>
              <a:rPr lang="ko-KR" altLang="en-US" sz="1400" dirty="0" smtClean="0">
                <a:solidFill>
                  <a:schemeClr val="tx1"/>
                </a:solidFill>
                <a:latin typeface="-윤고딕340" pitchFamily="18" charset="-127"/>
                <a:ea typeface="-윤고딕340" pitchFamily="18" charset="-127"/>
              </a:rPr>
              <a:t>일정기간 무상사용권을 취득</a:t>
            </a:r>
            <a:r>
              <a:rPr lang="ko-KR" altLang="en-US" sz="1400" dirty="0" smtClean="0">
                <a:solidFill>
                  <a:schemeClr val="tx1"/>
                </a:solidFill>
                <a:latin typeface="-윤고딕320" pitchFamily="18" charset="-127"/>
                <a:ea typeface="-윤고딕320" pitchFamily="18" charset="-127"/>
              </a:rPr>
              <a:t>하는 경우 </a:t>
            </a:r>
            <a:endParaRPr lang="ko-KR" altLang="en-US" sz="1400" dirty="0">
              <a:solidFill>
                <a:schemeClr val="tx1"/>
              </a:solidFill>
              <a:latin typeface="-윤고딕320" pitchFamily="18" charset="-127"/>
              <a:ea typeface="-윤고딕320" pitchFamily="18" charset="-127"/>
            </a:endParaRPr>
          </a:p>
        </p:txBody>
      </p:sp>
      <p:sp>
        <p:nvSpPr>
          <p:cNvPr id="10" name="모서리가 둥근 직사각형 9"/>
          <p:cNvSpPr/>
          <p:nvPr/>
        </p:nvSpPr>
        <p:spPr>
          <a:xfrm>
            <a:off x="810194" y="4266274"/>
            <a:ext cx="4392490" cy="87374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lnSpc>
                <a:spcPct val="130000"/>
              </a:lnSpc>
            </a:pPr>
            <a:r>
              <a:rPr lang="ko-KR" altLang="en-US" sz="1600" spc="-70" dirty="0" smtClean="0">
                <a:latin typeface="-윤고딕340" pitchFamily="18" charset="-127"/>
                <a:ea typeface="-윤고딕340" pitchFamily="18" charset="-127"/>
              </a:rPr>
              <a:t>명시적인 </a:t>
            </a:r>
            <a:r>
              <a:rPr lang="ko-KR" altLang="en-US" sz="2000" spc="-70" dirty="0" smtClean="0">
                <a:solidFill>
                  <a:srgbClr val="FFC000"/>
                </a:solidFill>
                <a:latin typeface="-윤고딕340" pitchFamily="18" charset="-127"/>
                <a:ea typeface="-윤고딕340" pitchFamily="18" charset="-127"/>
              </a:rPr>
              <a:t>반대급부를 조건으로 </a:t>
            </a:r>
            <a:endParaRPr lang="en-US" altLang="ko-KR" sz="2000" spc="-70" dirty="0" smtClean="0">
              <a:solidFill>
                <a:srgbClr val="FFC000"/>
              </a:solidFill>
              <a:latin typeface="-윤고딕340" pitchFamily="18" charset="-127"/>
              <a:ea typeface="-윤고딕340" pitchFamily="18" charset="-127"/>
            </a:endParaRPr>
          </a:p>
          <a:p>
            <a:pPr algn="ctr">
              <a:lnSpc>
                <a:spcPct val="130000"/>
              </a:lnSpc>
            </a:pPr>
            <a:r>
              <a:rPr lang="ko-KR" altLang="en-US" sz="2000" spc="-70" dirty="0" smtClean="0">
                <a:solidFill>
                  <a:srgbClr val="FFC000"/>
                </a:solidFill>
                <a:latin typeface="-윤고딕340" pitchFamily="18" charset="-127"/>
                <a:ea typeface="-윤고딕340" pitchFamily="18" charset="-127"/>
              </a:rPr>
              <a:t>기부채납자산을 제공</a:t>
            </a:r>
            <a:r>
              <a:rPr lang="ko-KR" altLang="en-US" sz="1600" spc="-70" dirty="0" smtClean="0">
                <a:latin typeface="-윤고딕340" pitchFamily="18" charset="-127"/>
                <a:ea typeface="-윤고딕340" pitchFamily="18" charset="-127"/>
              </a:rPr>
              <a:t>하는 유형</a:t>
            </a:r>
            <a:endParaRPr lang="ko-KR" altLang="en-US" sz="1600" spc="-70" dirty="0">
              <a:latin typeface="-윤고딕340" pitchFamily="18" charset="-127"/>
              <a:ea typeface="-윤고딕340" pitchFamily="18" charset="-127"/>
            </a:endParaRPr>
          </a:p>
        </p:txBody>
      </p:sp>
      <p:sp>
        <p:nvSpPr>
          <p:cNvPr id="11" name="모서리가 둥근 직사각형 10"/>
          <p:cNvSpPr/>
          <p:nvPr/>
        </p:nvSpPr>
        <p:spPr>
          <a:xfrm>
            <a:off x="5274691" y="4266274"/>
            <a:ext cx="4969124" cy="873742"/>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o-KR" altLang="en-US" sz="1400" dirty="0" smtClean="0">
                <a:solidFill>
                  <a:schemeClr val="tx1"/>
                </a:solidFill>
                <a:latin typeface="-윤고딕320" pitchFamily="18" charset="-127"/>
                <a:ea typeface="-윤고딕320" pitchFamily="18" charset="-127"/>
              </a:rPr>
              <a:t>건축허가 또는 아파트 건설</a:t>
            </a:r>
            <a:r>
              <a:rPr lang="ko-KR" altLang="en-US" sz="1400" dirty="0" smtClean="0">
                <a:solidFill>
                  <a:schemeClr val="tx1"/>
                </a:solidFill>
                <a:latin typeface="-윤고딕340" pitchFamily="18" charset="-127"/>
                <a:ea typeface="-윤고딕340" pitchFamily="18" charset="-127"/>
              </a:rPr>
              <a:t>허가를</a:t>
            </a:r>
            <a:r>
              <a:rPr lang="ko-KR" altLang="en-US" sz="1400" dirty="0" smtClean="0">
                <a:solidFill>
                  <a:schemeClr val="tx1"/>
                </a:solidFill>
                <a:latin typeface="-윤고딕320" pitchFamily="18" charset="-127"/>
                <a:ea typeface="-윤고딕320" pitchFamily="18" charset="-127"/>
              </a:rPr>
              <a:t> </a:t>
            </a:r>
            <a:r>
              <a:rPr lang="ko-KR" altLang="en-US" sz="1400" dirty="0" smtClean="0">
                <a:solidFill>
                  <a:schemeClr val="tx1"/>
                </a:solidFill>
                <a:latin typeface="-윤고딕340" pitchFamily="18" charset="-127"/>
                <a:ea typeface="-윤고딕340" pitchFamily="18" charset="-127"/>
              </a:rPr>
              <a:t>조건으로 청소년 </a:t>
            </a:r>
            <a:r>
              <a:rPr lang="ko-KR" altLang="en-US" sz="1400" dirty="0" err="1" smtClean="0">
                <a:solidFill>
                  <a:schemeClr val="tx1"/>
                </a:solidFill>
                <a:latin typeface="-윤고딕340" pitchFamily="18" charset="-127"/>
                <a:ea typeface="-윤고딕340" pitchFamily="18" charset="-127"/>
              </a:rPr>
              <a:t>수련관이나</a:t>
            </a:r>
            <a:r>
              <a:rPr lang="ko-KR" altLang="en-US" sz="1400" dirty="0" smtClean="0">
                <a:solidFill>
                  <a:schemeClr val="tx1"/>
                </a:solidFill>
                <a:latin typeface="-윤고딕340" pitchFamily="18" charset="-127"/>
                <a:ea typeface="-윤고딕340" pitchFamily="18" charset="-127"/>
              </a:rPr>
              <a:t> 주민편의시설을 건설하여 </a:t>
            </a:r>
            <a:r>
              <a:rPr lang="ko-KR" altLang="en-US" sz="1400" dirty="0" err="1" smtClean="0">
                <a:solidFill>
                  <a:schemeClr val="tx1"/>
                </a:solidFill>
                <a:latin typeface="-윤고딕340" pitchFamily="18" charset="-127"/>
                <a:ea typeface="-윤고딕340" pitchFamily="18" charset="-127"/>
              </a:rPr>
              <a:t>기부채납</a:t>
            </a:r>
            <a:r>
              <a:rPr lang="ko-KR" altLang="en-US" sz="1400" dirty="0" err="1" smtClean="0">
                <a:solidFill>
                  <a:schemeClr val="tx1"/>
                </a:solidFill>
                <a:latin typeface="-윤고딕320" pitchFamily="18" charset="-127"/>
                <a:ea typeface="-윤고딕320" pitchFamily="18" charset="-127"/>
              </a:rPr>
              <a:t>하는</a:t>
            </a:r>
            <a:r>
              <a:rPr lang="ko-KR" altLang="en-US" sz="1400" dirty="0" smtClean="0">
                <a:solidFill>
                  <a:schemeClr val="tx1"/>
                </a:solidFill>
                <a:latin typeface="-윤고딕320" pitchFamily="18" charset="-127"/>
                <a:ea typeface="-윤고딕320" pitchFamily="18" charset="-127"/>
              </a:rPr>
              <a:t> 경우 </a:t>
            </a:r>
            <a:endParaRPr lang="ko-KR" altLang="en-US" sz="1400" dirty="0">
              <a:solidFill>
                <a:schemeClr val="tx1"/>
              </a:solidFill>
              <a:latin typeface="-윤고딕320" pitchFamily="18" charset="-127"/>
              <a:ea typeface="-윤고딕320" pitchFamily="18" charset="-127"/>
            </a:endParaRPr>
          </a:p>
        </p:txBody>
      </p:sp>
      <p:sp>
        <p:nvSpPr>
          <p:cNvPr id="12" name="모서리가 둥근 직사각형 11"/>
          <p:cNvSpPr/>
          <p:nvPr/>
        </p:nvSpPr>
        <p:spPr>
          <a:xfrm>
            <a:off x="810194" y="5246885"/>
            <a:ext cx="4392490" cy="87374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lnSpc>
                <a:spcPct val="130000"/>
              </a:lnSpc>
            </a:pPr>
            <a:r>
              <a:rPr lang="ko-KR" altLang="en-US" sz="2000" spc="-70" dirty="0" smtClean="0">
                <a:solidFill>
                  <a:srgbClr val="FFC000"/>
                </a:solidFill>
                <a:latin typeface="-윤고딕340" pitchFamily="18" charset="-127"/>
                <a:ea typeface="-윤고딕340" pitchFamily="18" charset="-127"/>
              </a:rPr>
              <a:t>기부채납의 대가로 일부 자산의 </a:t>
            </a:r>
            <a:endParaRPr lang="en-US" altLang="ko-KR" sz="2000" spc="-70" dirty="0" smtClean="0">
              <a:solidFill>
                <a:srgbClr val="FFC000"/>
              </a:solidFill>
              <a:latin typeface="-윤고딕340" pitchFamily="18" charset="-127"/>
              <a:ea typeface="-윤고딕340" pitchFamily="18" charset="-127"/>
            </a:endParaRPr>
          </a:p>
          <a:p>
            <a:pPr algn="ctr">
              <a:lnSpc>
                <a:spcPct val="130000"/>
              </a:lnSpc>
            </a:pPr>
            <a:r>
              <a:rPr lang="ko-KR" altLang="en-US" sz="2000" spc="-70" dirty="0" smtClean="0">
                <a:solidFill>
                  <a:srgbClr val="FFC000"/>
                </a:solidFill>
                <a:latin typeface="-윤고딕340" pitchFamily="18" charset="-127"/>
                <a:ea typeface="-윤고딕340" pitchFamily="18" charset="-127"/>
              </a:rPr>
              <a:t>소유권을 취득</a:t>
            </a:r>
            <a:r>
              <a:rPr lang="ko-KR" altLang="en-US" sz="1600" spc="-70" dirty="0" smtClean="0">
                <a:latin typeface="-윤고딕340" pitchFamily="18" charset="-127"/>
                <a:ea typeface="-윤고딕340" pitchFamily="18" charset="-127"/>
              </a:rPr>
              <a:t>하는 유형</a:t>
            </a:r>
            <a:endParaRPr lang="ko-KR" altLang="en-US" sz="1600" spc="-70" dirty="0">
              <a:latin typeface="-윤고딕340" pitchFamily="18" charset="-127"/>
              <a:ea typeface="-윤고딕340" pitchFamily="18" charset="-127"/>
            </a:endParaRPr>
          </a:p>
        </p:txBody>
      </p:sp>
      <p:sp>
        <p:nvSpPr>
          <p:cNvPr id="13" name="모서리가 둥근 직사각형 12"/>
          <p:cNvSpPr/>
          <p:nvPr/>
        </p:nvSpPr>
        <p:spPr>
          <a:xfrm>
            <a:off x="5274691" y="5246885"/>
            <a:ext cx="4969124" cy="873742"/>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o-KR" altLang="en-US" sz="1400" dirty="0" smtClean="0">
                <a:solidFill>
                  <a:schemeClr val="tx1"/>
                </a:solidFill>
                <a:latin typeface="-윤고딕320" pitchFamily="18" charset="-127"/>
                <a:ea typeface="-윤고딕320" pitchFamily="18" charset="-127"/>
              </a:rPr>
              <a:t>공유수면 매립허가를 받아 준공한 후 그 </a:t>
            </a:r>
            <a:r>
              <a:rPr lang="ko-KR" altLang="en-US" sz="1400" dirty="0" smtClean="0">
                <a:solidFill>
                  <a:schemeClr val="tx1"/>
                </a:solidFill>
                <a:latin typeface="-윤고딕340" pitchFamily="18" charset="-127"/>
                <a:ea typeface="-윤고딕340" pitchFamily="18" charset="-127"/>
              </a:rPr>
              <a:t>대가로 매립지 일부의 소유권을 취득</a:t>
            </a:r>
            <a:r>
              <a:rPr lang="ko-KR" altLang="en-US" sz="1400" dirty="0" smtClean="0">
                <a:solidFill>
                  <a:schemeClr val="tx1"/>
                </a:solidFill>
                <a:latin typeface="-윤고딕320" pitchFamily="18" charset="-127"/>
                <a:ea typeface="-윤고딕320" pitchFamily="18" charset="-127"/>
              </a:rPr>
              <a:t>하는 경우 </a:t>
            </a:r>
            <a:endParaRPr lang="ko-KR" altLang="en-US" sz="1400" dirty="0">
              <a:solidFill>
                <a:schemeClr val="tx1"/>
              </a:solidFill>
              <a:latin typeface="-윤고딕320" pitchFamily="18" charset="-127"/>
              <a:ea typeface="-윤고딕320" pitchFamily="18" charset="-127"/>
            </a:endParaRPr>
          </a:p>
        </p:txBody>
      </p:sp>
      <p:sp>
        <p:nvSpPr>
          <p:cNvPr id="14" name="모서리가 둥근 직사각형 13"/>
          <p:cNvSpPr/>
          <p:nvPr/>
        </p:nvSpPr>
        <p:spPr>
          <a:xfrm>
            <a:off x="810194" y="6227495"/>
            <a:ext cx="4392490" cy="87374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lnSpc>
                <a:spcPct val="130000"/>
              </a:lnSpc>
            </a:pPr>
            <a:r>
              <a:rPr lang="ko-KR" altLang="en-US" sz="2000" spc="-70" dirty="0" smtClean="0">
                <a:solidFill>
                  <a:srgbClr val="FFC000"/>
                </a:solidFill>
                <a:latin typeface="-윤고딕340" pitchFamily="18" charset="-127"/>
                <a:ea typeface="-윤고딕340" pitchFamily="18" charset="-127"/>
              </a:rPr>
              <a:t>무상사용권 등의 대가로 재화가 </a:t>
            </a:r>
            <a:endParaRPr lang="en-US" altLang="ko-KR" sz="2000" spc="-70" dirty="0" smtClean="0">
              <a:solidFill>
                <a:srgbClr val="FFC000"/>
              </a:solidFill>
              <a:latin typeface="-윤고딕340" pitchFamily="18" charset="-127"/>
              <a:ea typeface="-윤고딕340" pitchFamily="18" charset="-127"/>
            </a:endParaRPr>
          </a:p>
          <a:p>
            <a:pPr algn="ctr">
              <a:lnSpc>
                <a:spcPct val="130000"/>
              </a:lnSpc>
            </a:pPr>
            <a:r>
              <a:rPr lang="ko-KR" altLang="en-US" sz="2000" spc="-70" dirty="0" smtClean="0">
                <a:solidFill>
                  <a:srgbClr val="FFC000"/>
                </a:solidFill>
                <a:latin typeface="-윤고딕340" pitchFamily="18" charset="-127"/>
                <a:ea typeface="-윤고딕340" pitchFamily="18" charset="-127"/>
              </a:rPr>
              <a:t>아닌 건설용역 등을 제공</a:t>
            </a:r>
            <a:r>
              <a:rPr lang="ko-KR" altLang="en-US" sz="1600" spc="-70" dirty="0" smtClean="0">
                <a:latin typeface="-윤고딕340" pitchFamily="18" charset="-127"/>
                <a:ea typeface="-윤고딕340" pitchFamily="18" charset="-127"/>
              </a:rPr>
              <a:t>하는 유형</a:t>
            </a:r>
            <a:endParaRPr lang="ko-KR" altLang="en-US" sz="1600" spc="-70" dirty="0">
              <a:latin typeface="-윤고딕340" pitchFamily="18" charset="-127"/>
              <a:ea typeface="-윤고딕340" pitchFamily="18" charset="-127"/>
            </a:endParaRPr>
          </a:p>
        </p:txBody>
      </p:sp>
      <p:sp>
        <p:nvSpPr>
          <p:cNvPr id="15" name="모서리가 둥근 직사각형 14"/>
          <p:cNvSpPr/>
          <p:nvPr/>
        </p:nvSpPr>
        <p:spPr>
          <a:xfrm>
            <a:off x="5274691" y="6227495"/>
            <a:ext cx="4969124" cy="873742"/>
          </a:xfrm>
          <a:prstGeom prst="roundRect">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o-KR" altLang="en-US" sz="1400" dirty="0" err="1" smtClean="0">
                <a:solidFill>
                  <a:schemeClr val="tx1"/>
                </a:solidFill>
                <a:latin typeface="-윤고딕320" pitchFamily="18" charset="-127"/>
                <a:ea typeface="-윤고딕320" pitchFamily="18" charset="-127"/>
              </a:rPr>
              <a:t>지자체로부터</a:t>
            </a:r>
            <a:r>
              <a:rPr lang="ko-KR" altLang="en-US" sz="1400" dirty="0" smtClean="0">
                <a:solidFill>
                  <a:schemeClr val="tx1"/>
                </a:solidFill>
                <a:latin typeface="-윤고딕320" pitchFamily="18" charset="-127"/>
                <a:ea typeface="-윤고딕320" pitchFamily="18" charset="-127"/>
              </a:rPr>
              <a:t> 공원</a:t>
            </a:r>
            <a:r>
              <a:rPr lang="en-US" altLang="ko-KR" sz="1400" dirty="0" smtClean="0">
                <a:solidFill>
                  <a:schemeClr val="tx1"/>
                </a:solidFill>
                <a:latin typeface="-윤고딕320" pitchFamily="18" charset="-127"/>
                <a:ea typeface="-윤고딕320" pitchFamily="18" charset="-127"/>
              </a:rPr>
              <a:t>, </a:t>
            </a:r>
            <a:r>
              <a:rPr lang="ko-KR" altLang="en-US" sz="1400" dirty="0" smtClean="0">
                <a:solidFill>
                  <a:schemeClr val="tx1"/>
                </a:solidFill>
                <a:latin typeface="-윤고딕320" pitchFamily="18" charset="-127"/>
                <a:ea typeface="-윤고딕320" pitchFamily="18" charset="-127"/>
              </a:rPr>
              <a:t>위락시설지구</a:t>
            </a:r>
            <a:r>
              <a:rPr lang="en-US" altLang="ko-KR" sz="1400" dirty="0" smtClean="0">
                <a:solidFill>
                  <a:schemeClr val="tx1"/>
                </a:solidFill>
                <a:latin typeface="-윤고딕320" pitchFamily="18" charset="-127"/>
                <a:ea typeface="-윤고딕320" pitchFamily="18" charset="-127"/>
              </a:rPr>
              <a:t>, </a:t>
            </a:r>
            <a:r>
              <a:rPr lang="ko-KR" altLang="en-US" sz="1400" dirty="0" smtClean="0">
                <a:solidFill>
                  <a:schemeClr val="tx1"/>
                </a:solidFill>
                <a:latin typeface="-윤고딕320" pitchFamily="18" charset="-127"/>
                <a:ea typeface="-윤고딕320" pitchFamily="18" charset="-127"/>
              </a:rPr>
              <a:t>놀이동산의 </a:t>
            </a:r>
            <a:r>
              <a:rPr lang="ko-KR" altLang="en-US" sz="1400" dirty="0" smtClean="0">
                <a:solidFill>
                  <a:schemeClr val="tx1"/>
                </a:solidFill>
                <a:latin typeface="-윤고딕340" pitchFamily="18" charset="-127"/>
                <a:ea typeface="-윤고딕340" pitchFamily="18" charset="-127"/>
              </a:rPr>
              <a:t>사업자로 선정되어 이를 준공하여 기부채납하고 무상사용 권리를 부여</a:t>
            </a:r>
            <a:r>
              <a:rPr lang="ko-KR" altLang="en-US" sz="1400" dirty="0" smtClean="0">
                <a:solidFill>
                  <a:schemeClr val="tx1"/>
                </a:solidFill>
                <a:latin typeface="-윤고딕320" pitchFamily="18" charset="-127"/>
                <a:ea typeface="-윤고딕320" pitchFamily="18" charset="-127"/>
              </a:rPr>
              <a:t>한 경우 </a:t>
            </a:r>
            <a:endParaRPr lang="ko-KR" altLang="en-US" sz="1400" dirty="0">
              <a:solidFill>
                <a:schemeClr val="tx1"/>
              </a:solidFill>
              <a:latin typeface="-윤고딕320" pitchFamily="18" charset="-127"/>
              <a:ea typeface="-윤고딕320" pitchFamily="18" charset="-127"/>
            </a:endParaRPr>
          </a:p>
        </p:txBody>
      </p:sp>
      <p:sp>
        <p:nvSpPr>
          <p:cNvPr id="16"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8</a:t>
            </a:fld>
            <a:endParaRPr lang="ko-KR" altLang="en-US">
              <a:solidFill>
                <a:prstClr val="white"/>
              </a:solidFill>
            </a:endParaRPr>
          </a:p>
        </p:txBody>
      </p:sp>
      <p:sp>
        <p:nvSpPr>
          <p:cNvPr id="17" name="TextBox 16"/>
          <p:cNvSpPr txBox="1"/>
          <p:nvPr/>
        </p:nvSpPr>
        <p:spPr>
          <a:xfrm>
            <a:off x="815595" y="3281974"/>
            <a:ext cx="357790" cy="461665"/>
          </a:xfrm>
          <a:prstGeom prst="rect">
            <a:avLst/>
          </a:prstGeom>
          <a:noFill/>
        </p:spPr>
        <p:txBody>
          <a:bodyPr wrap="none" rtlCol="0">
            <a:spAutoFit/>
          </a:bodyPr>
          <a:lstStyle/>
          <a:p>
            <a:r>
              <a:rPr lang="en-US" altLang="ko-KR" sz="2400" i="1" dirty="0" smtClean="0">
                <a:solidFill>
                  <a:schemeClr val="bg1"/>
                </a:solidFill>
                <a:latin typeface="-윤고딕340" pitchFamily="18" charset="-127"/>
                <a:ea typeface="-윤고딕340" pitchFamily="18" charset="-127"/>
              </a:rPr>
              <a:t>1</a:t>
            </a:r>
            <a:endParaRPr lang="ko-KR" altLang="en-US" sz="2400" i="1" dirty="0">
              <a:solidFill>
                <a:schemeClr val="bg1"/>
              </a:solidFill>
              <a:latin typeface="-윤고딕340" pitchFamily="18" charset="-127"/>
              <a:ea typeface="-윤고딕340" pitchFamily="18" charset="-127"/>
            </a:endParaRPr>
          </a:p>
        </p:txBody>
      </p:sp>
      <p:sp>
        <p:nvSpPr>
          <p:cNvPr id="18" name="TextBox 17"/>
          <p:cNvSpPr txBox="1"/>
          <p:nvPr/>
        </p:nvSpPr>
        <p:spPr>
          <a:xfrm>
            <a:off x="821347" y="4262385"/>
            <a:ext cx="357790" cy="461665"/>
          </a:xfrm>
          <a:prstGeom prst="rect">
            <a:avLst/>
          </a:prstGeom>
          <a:noFill/>
        </p:spPr>
        <p:txBody>
          <a:bodyPr wrap="none" rtlCol="0">
            <a:spAutoFit/>
          </a:bodyPr>
          <a:lstStyle/>
          <a:p>
            <a:r>
              <a:rPr lang="en-US" altLang="ko-KR" sz="2400" i="1" dirty="0" smtClean="0">
                <a:solidFill>
                  <a:schemeClr val="bg1"/>
                </a:solidFill>
                <a:latin typeface="-윤고딕340" pitchFamily="18" charset="-127"/>
                <a:ea typeface="-윤고딕340" pitchFamily="18" charset="-127"/>
              </a:rPr>
              <a:t>2</a:t>
            </a:r>
            <a:endParaRPr lang="ko-KR" altLang="en-US" sz="2400" i="1" dirty="0">
              <a:solidFill>
                <a:schemeClr val="bg1"/>
              </a:solidFill>
              <a:latin typeface="-윤고딕340" pitchFamily="18" charset="-127"/>
              <a:ea typeface="-윤고딕340" pitchFamily="18" charset="-127"/>
            </a:endParaRPr>
          </a:p>
        </p:txBody>
      </p:sp>
      <p:sp>
        <p:nvSpPr>
          <p:cNvPr id="19" name="TextBox 18"/>
          <p:cNvSpPr txBox="1"/>
          <p:nvPr/>
        </p:nvSpPr>
        <p:spPr>
          <a:xfrm>
            <a:off x="810196" y="5254244"/>
            <a:ext cx="357790" cy="461665"/>
          </a:xfrm>
          <a:prstGeom prst="rect">
            <a:avLst/>
          </a:prstGeom>
          <a:noFill/>
        </p:spPr>
        <p:txBody>
          <a:bodyPr wrap="none" rtlCol="0">
            <a:spAutoFit/>
          </a:bodyPr>
          <a:lstStyle/>
          <a:p>
            <a:r>
              <a:rPr lang="en-US" altLang="ko-KR" sz="2400" i="1" dirty="0" smtClean="0">
                <a:solidFill>
                  <a:schemeClr val="bg1"/>
                </a:solidFill>
                <a:latin typeface="-윤고딕340" pitchFamily="18" charset="-127"/>
                <a:ea typeface="-윤고딕340" pitchFamily="18" charset="-127"/>
              </a:rPr>
              <a:t>3</a:t>
            </a:r>
            <a:endParaRPr lang="ko-KR" altLang="en-US" sz="2400" i="1" dirty="0">
              <a:solidFill>
                <a:schemeClr val="bg1"/>
              </a:solidFill>
              <a:latin typeface="-윤고딕340" pitchFamily="18" charset="-127"/>
              <a:ea typeface="-윤고딕340" pitchFamily="18" charset="-127"/>
            </a:endParaRPr>
          </a:p>
        </p:txBody>
      </p:sp>
      <p:sp>
        <p:nvSpPr>
          <p:cNvPr id="20" name="TextBox 19"/>
          <p:cNvSpPr txBox="1"/>
          <p:nvPr/>
        </p:nvSpPr>
        <p:spPr>
          <a:xfrm>
            <a:off x="810196" y="6228903"/>
            <a:ext cx="357790" cy="461665"/>
          </a:xfrm>
          <a:prstGeom prst="rect">
            <a:avLst/>
          </a:prstGeom>
          <a:noFill/>
        </p:spPr>
        <p:txBody>
          <a:bodyPr wrap="none" rtlCol="0">
            <a:spAutoFit/>
          </a:bodyPr>
          <a:lstStyle/>
          <a:p>
            <a:r>
              <a:rPr lang="en-US" altLang="ko-KR" sz="2400" i="1" dirty="0" smtClean="0">
                <a:solidFill>
                  <a:schemeClr val="bg1"/>
                </a:solidFill>
                <a:latin typeface="-윤고딕340" pitchFamily="18" charset="-127"/>
                <a:ea typeface="-윤고딕340" pitchFamily="18" charset="-127"/>
              </a:rPr>
              <a:t>4</a:t>
            </a:r>
            <a:endParaRPr lang="ko-KR" altLang="en-US" sz="2400" i="1" dirty="0">
              <a:solidFill>
                <a:schemeClr val="bg1"/>
              </a:solidFill>
              <a:latin typeface="-윤고딕340" pitchFamily="18" charset="-127"/>
              <a:ea typeface="-윤고딕340" pitchFamily="18" charset="-127"/>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제목 1"/>
          <p:cNvSpPr txBox="1">
            <a:spLocks/>
          </p:cNvSpPr>
          <p:nvPr/>
        </p:nvSpPr>
        <p:spPr bwMode="auto">
          <a:xfrm>
            <a:off x="234471" y="897252"/>
            <a:ext cx="9855200" cy="500063"/>
          </a:xfrm>
          <a:prstGeom prst="rect">
            <a:avLst/>
          </a:prstGeom>
          <a:ln>
            <a:miter lim="800000"/>
            <a:headEnd/>
            <a:tailEnd/>
          </a:ln>
        </p:spPr>
        <p:txBody>
          <a:bodyPr/>
          <a:lstStyle/>
          <a:p>
            <a:pPr>
              <a:defRPr/>
            </a:pPr>
            <a:r>
              <a:rPr lang="en-US" altLang="ko-KR" sz="2800" dirty="0" smtClean="0">
                <a:solidFill>
                  <a:schemeClr val="tx2"/>
                </a:solidFill>
                <a:latin typeface="-윤고딕350" pitchFamily="18" charset="-127"/>
                <a:ea typeface="-윤고딕350" pitchFamily="18" charset="-127"/>
                <a:cs typeface="Arial" pitchFamily="34" charset="0"/>
              </a:rPr>
              <a:t>2</a:t>
            </a:r>
            <a:r>
              <a:rPr kumimoji="0" lang="en-US" altLang="ko-KR" sz="2800" dirty="0" smtClean="0">
                <a:solidFill>
                  <a:schemeClr val="tx2"/>
                </a:solidFill>
                <a:latin typeface="-윤고딕350" pitchFamily="18" charset="-127"/>
                <a:ea typeface="-윤고딕350" pitchFamily="18" charset="-127"/>
                <a:cs typeface="Arial" pitchFamily="34" charset="0"/>
              </a:rPr>
              <a:t>. </a:t>
            </a:r>
            <a:r>
              <a:rPr kumimoji="0" lang="ko-KR" altLang="en-US" sz="2800" dirty="0" smtClean="0">
                <a:solidFill>
                  <a:schemeClr val="tx2"/>
                </a:solidFill>
                <a:latin typeface="-윤고딕350" pitchFamily="18" charset="-127"/>
                <a:ea typeface="-윤고딕350" pitchFamily="18" charset="-127"/>
                <a:cs typeface="Arial" pitchFamily="34" charset="0"/>
              </a:rPr>
              <a:t>기부채납의 법적 성질 </a:t>
            </a:r>
            <a:endParaRPr kumimoji="0" lang="ko-KR" altLang="en-US" sz="2800" dirty="0">
              <a:solidFill>
                <a:schemeClr val="tx2"/>
              </a:solidFill>
              <a:latin typeface="-윤고딕350" pitchFamily="18" charset="-127"/>
              <a:ea typeface="-윤고딕350" pitchFamily="18" charset="-127"/>
            </a:endParaRPr>
          </a:p>
        </p:txBody>
      </p:sp>
      <p:sp>
        <p:nvSpPr>
          <p:cNvPr id="3" name="TextBox 7"/>
          <p:cNvSpPr txBox="1">
            <a:spLocks noChangeArrowheads="1"/>
          </p:cNvSpPr>
          <p:nvPr/>
        </p:nvSpPr>
        <p:spPr bwMode="auto">
          <a:xfrm>
            <a:off x="796474" y="132390"/>
            <a:ext cx="3682831" cy="496177"/>
          </a:xfrm>
          <a:prstGeom prst="rect">
            <a:avLst/>
          </a:prstGeom>
          <a:noFill/>
          <a:ln w="9525">
            <a:noFill/>
            <a:miter lim="800000"/>
            <a:headEnd/>
            <a:tailEnd/>
          </a:ln>
        </p:spPr>
        <p:txBody>
          <a:bodyPr wrap="none" lIns="64657" tIns="32329" rIns="64657" bIns="32329">
            <a:spAutoFit/>
          </a:bodyPr>
          <a:lstStyle/>
          <a:p>
            <a:r>
              <a:rPr kumimoji="0" lang="ko-KR" altLang="en-US" sz="2800" dirty="0" smtClean="0">
                <a:solidFill>
                  <a:schemeClr val="tx2">
                    <a:lumMod val="75000"/>
                  </a:schemeClr>
                </a:solidFill>
                <a:latin typeface="-윤고딕350" pitchFamily="18" charset="-127"/>
                <a:ea typeface="-윤고딕350" pitchFamily="18" charset="-127"/>
              </a:rPr>
              <a:t>기부채납의 개념과 법리</a:t>
            </a:r>
            <a:endParaRPr kumimoji="0" lang="ko-KR" altLang="en-US" sz="2800" dirty="0">
              <a:solidFill>
                <a:schemeClr val="tx2">
                  <a:lumMod val="75000"/>
                </a:schemeClr>
              </a:solidFill>
              <a:latin typeface="-윤고딕350" pitchFamily="18" charset="-127"/>
              <a:ea typeface="-윤고딕350" pitchFamily="18" charset="-127"/>
            </a:endParaRPr>
          </a:p>
        </p:txBody>
      </p:sp>
      <p:sp>
        <p:nvSpPr>
          <p:cNvPr id="4" name="Rectangle 48"/>
          <p:cNvSpPr>
            <a:spLocks noChangeArrowheads="1"/>
          </p:cNvSpPr>
          <p:nvPr/>
        </p:nvSpPr>
        <p:spPr bwMode="auto">
          <a:xfrm>
            <a:off x="112713" y="88900"/>
            <a:ext cx="719137" cy="576263"/>
          </a:xfrm>
          <a:prstGeom prst="rect">
            <a:avLst/>
          </a:prstGeom>
          <a:noFill/>
          <a:ln w="6350">
            <a:noFill/>
            <a:miter lim="800000"/>
            <a:headEnd/>
            <a:tailEnd/>
          </a:ln>
        </p:spPr>
        <p:txBody>
          <a:bodyPr wrap="none" anchor="ctr"/>
          <a:lstStyle/>
          <a:p>
            <a:pPr defTabSz="1043056" fontAlgn="auto">
              <a:spcBef>
                <a:spcPts val="0"/>
              </a:spcBef>
              <a:spcAft>
                <a:spcPts val="0"/>
              </a:spcAft>
              <a:defRPr/>
            </a:pPr>
            <a:r>
              <a:rPr kumimoji="0" lang="en-US" altLang="ko-KR" sz="3600" b="1" dirty="0" smtClean="0">
                <a:solidFill>
                  <a:schemeClr val="bg1">
                    <a:lumMod val="50000"/>
                  </a:schemeClr>
                </a:solidFill>
                <a:latin typeface="-윤고딕350" pitchFamily="18" charset="-127"/>
                <a:ea typeface="-윤고딕350" pitchFamily="18" charset="-127"/>
              </a:rPr>
              <a:t>01</a:t>
            </a:r>
            <a:endParaRPr kumimoji="0" lang="en-US" altLang="ko-KR" sz="3600" b="1" dirty="0">
              <a:solidFill>
                <a:schemeClr val="bg1">
                  <a:lumMod val="50000"/>
                </a:schemeClr>
              </a:solidFill>
              <a:latin typeface="-윤고딕350" pitchFamily="18" charset="-127"/>
              <a:ea typeface="-윤고딕350" pitchFamily="18" charset="-127"/>
            </a:endParaRPr>
          </a:p>
        </p:txBody>
      </p:sp>
      <p:sp>
        <p:nvSpPr>
          <p:cNvPr id="16" name="슬라이드 번호 개체 틀 1"/>
          <p:cNvSpPr>
            <a:spLocks noGrp="1"/>
          </p:cNvSpPr>
          <p:nvPr>
            <p:ph type="sldNum" sz="quarter" idx="10"/>
          </p:nvPr>
        </p:nvSpPr>
        <p:spPr>
          <a:xfrm flipH="1">
            <a:off x="9972675" y="7345363"/>
            <a:ext cx="720725" cy="215900"/>
          </a:xfrm>
        </p:spPr>
        <p:txBody>
          <a:bodyPr/>
          <a:lstStyle/>
          <a:p>
            <a:pPr>
              <a:defRPr/>
            </a:pPr>
            <a:fld id="{2DBD4D24-ACAD-4B38-95E2-9067CED336A1}" type="slidenum">
              <a:rPr lang="ko-KR" altLang="en-US" smtClean="0">
                <a:solidFill>
                  <a:prstClr val="white"/>
                </a:solidFill>
              </a:rPr>
              <a:pPr>
                <a:defRPr/>
              </a:pPr>
              <a:t>9</a:t>
            </a:fld>
            <a:endParaRPr lang="ko-KR" altLang="en-US" dirty="0">
              <a:solidFill>
                <a:prstClr val="white"/>
              </a:solidFill>
            </a:endParaRPr>
          </a:p>
        </p:txBody>
      </p:sp>
      <p:sp>
        <p:nvSpPr>
          <p:cNvPr id="25" name="제목 1"/>
          <p:cNvSpPr txBox="1">
            <a:spLocks/>
          </p:cNvSpPr>
          <p:nvPr/>
        </p:nvSpPr>
        <p:spPr bwMode="auto">
          <a:xfrm>
            <a:off x="388044" y="5340449"/>
            <a:ext cx="9855200" cy="500063"/>
          </a:xfrm>
          <a:prstGeom prst="rect">
            <a:avLst/>
          </a:prstGeom>
          <a:ln>
            <a:miter lim="800000"/>
            <a:headEnd/>
            <a:tailEnd/>
          </a:ln>
        </p:spPr>
        <p:txBody>
          <a:bodyPr/>
          <a:lstStyle/>
          <a:p>
            <a:pPr>
              <a:defRPr/>
            </a:pPr>
            <a:r>
              <a:rPr lang="en-US" altLang="ko-KR" sz="2000" dirty="0" smtClean="0">
                <a:solidFill>
                  <a:schemeClr val="tx2"/>
                </a:solidFill>
                <a:latin typeface="-윤고딕350" pitchFamily="18" charset="-127"/>
                <a:ea typeface="-윤고딕350" pitchFamily="18" charset="-127"/>
                <a:cs typeface="Arial" pitchFamily="34" charset="0"/>
              </a:rPr>
              <a:t>2</a:t>
            </a:r>
            <a:r>
              <a:rPr kumimoji="0" lang="en-US" altLang="ko-KR" sz="2000" dirty="0" smtClean="0">
                <a:solidFill>
                  <a:schemeClr val="tx2"/>
                </a:solidFill>
                <a:latin typeface="-윤고딕350" pitchFamily="18" charset="-127"/>
                <a:ea typeface="-윤고딕350" pitchFamily="18" charset="-127"/>
                <a:cs typeface="Arial" pitchFamily="34" charset="0"/>
              </a:rPr>
              <a:t>) </a:t>
            </a:r>
            <a:r>
              <a:rPr kumimoji="0" lang="ko-KR" altLang="en-US" sz="2000" dirty="0" err="1" smtClean="0">
                <a:solidFill>
                  <a:schemeClr val="tx2"/>
                </a:solidFill>
                <a:latin typeface="-윤고딕350" pitchFamily="18" charset="-127"/>
                <a:ea typeface="-윤고딕350" pitchFamily="18" charset="-127"/>
                <a:cs typeface="Arial" pitchFamily="34" charset="0"/>
              </a:rPr>
              <a:t>기부채납받으면서</a:t>
            </a:r>
            <a:r>
              <a:rPr kumimoji="0" lang="ko-KR" altLang="en-US" sz="2000" dirty="0" smtClean="0">
                <a:solidFill>
                  <a:schemeClr val="tx2"/>
                </a:solidFill>
                <a:latin typeface="-윤고딕350" pitchFamily="18" charset="-127"/>
                <a:ea typeface="-윤고딕350" pitchFamily="18" charset="-127"/>
                <a:cs typeface="Arial" pitchFamily="34" charset="0"/>
              </a:rPr>
              <a:t> 시설사용수익권들을 제공하는 경우의 법리</a:t>
            </a:r>
            <a:endParaRPr kumimoji="0" lang="ko-KR" altLang="en-US" sz="2000" dirty="0">
              <a:solidFill>
                <a:schemeClr val="tx2"/>
              </a:solidFill>
              <a:latin typeface="-윤고딕350" pitchFamily="18" charset="-127"/>
              <a:ea typeface="-윤고딕350" pitchFamily="18" charset="-127"/>
            </a:endParaRPr>
          </a:p>
        </p:txBody>
      </p:sp>
      <p:sp>
        <p:nvSpPr>
          <p:cNvPr id="26" name="모서리가 둥근 직사각형 25"/>
          <p:cNvSpPr/>
          <p:nvPr/>
        </p:nvSpPr>
        <p:spPr>
          <a:xfrm>
            <a:off x="738188" y="5768504"/>
            <a:ext cx="1872208" cy="936104"/>
          </a:xfrm>
          <a:prstGeom prst="roundRect">
            <a:avLst>
              <a:gd name="adj" fmla="val 7914"/>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spcAft>
                <a:spcPts val="1200"/>
              </a:spcAft>
            </a:pPr>
            <a:r>
              <a:rPr lang="ko-KR" altLang="en-US" sz="2000" spc="-100" dirty="0" err="1" smtClean="0">
                <a:latin typeface="-윤고딕340" pitchFamily="18" charset="-127"/>
                <a:ea typeface="-윤고딕340" pitchFamily="18" charset="-127"/>
              </a:rPr>
              <a:t>유력설</a:t>
            </a:r>
            <a:endParaRPr lang="en-US" altLang="ko-KR" sz="2000" spc="-100" dirty="0" smtClean="0">
              <a:latin typeface="-윤고딕340" pitchFamily="18" charset="-127"/>
              <a:ea typeface="-윤고딕340" pitchFamily="18" charset="-127"/>
            </a:endParaRPr>
          </a:p>
          <a:p>
            <a:pPr algn="ctr"/>
            <a:r>
              <a:rPr lang="ko-KR" altLang="en-US" sz="1600" spc="-100" dirty="0" err="1" smtClean="0">
                <a:latin typeface="-윤고딕340" pitchFamily="18" charset="-127"/>
                <a:ea typeface="-윤고딕340" pitchFamily="18" charset="-127"/>
              </a:rPr>
              <a:t>부담부</a:t>
            </a:r>
            <a:r>
              <a:rPr lang="ko-KR" altLang="en-US" sz="1600" spc="-100" dirty="0" smtClean="0">
                <a:latin typeface="-윤고딕340" pitchFamily="18" charset="-127"/>
                <a:ea typeface="-윤고딕340" pitchFamily="18" charset="-127"/>
              </a:rPr>
              <a:t> 증여계약</a:t>
            </a:r>
            <a:endParaRPr lang="ko-KR" altLang="en-US" sz="1600" spc="-100" dirty="0">
              <a:latin typeface="-윤고딕340" pitchFamily="18" charset="-127"/>
              <a:ea typeface="-윤고딕340" pitchFamily="18" charset="-127"/>
            </a:endParaRPr>
          </a:p>
        </p:txBody>
      </p:sp>
      <p:sp>
        <p:nvSpPr>
          <p:cNvPr id="27" name="모서리가 둥근 직사각형 26"/>
          <p:cNvSpPr/>
          <p:nvPr/>
        </p:nvSpPr>
        <p:spPr>
          <a:xfrm>
            <a:off x="2682404" y="5768504"/>
            <a:ext cx="7201371" cy="936104"/>
          </a:xfrm>
          <a:prstGeom prst="roundRect">
            <a:avLst>
              <a:gd name="adj" fmla="val 6001"/>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lnSpc>
                <a:spcPct val="120000"/>
              </a:lnSpc>
              <a:spcAft>
                <a:spcPts val="200"/>
              </a:spcAft>
              <a:buClr>
                <a:srgbClr val="990033"/>
              </a:buClr>
              <a:buFont typeface="Wingdings" pitchFamily="2" charset="2"/>
              <a:buChar char="ü"/>
            </a:pPr>
            <a:r>
              <a:rPr lang="ko-KR" altLang="en-US" sz="1500" spc="-100" dirty="0" smtClean="0">
                <a:solidFill>
                  <a:schemeClr val="tx1"/>
                </a:solidFill>
                <a:latin typeface="-윤고딕320" pitchFamily="18" charset="-127"/>
                <a:ea typeface="-윤고딕320" pitchFamily="18" charset="-127"/>
              </a:rPr>
              <a:t>행정상의 </a:t>
            </a:r>
            <a:r>
              <a:rPr lang="ko-KR" altLang="en-US" sz="1500" spc="-100" dirty="0" smtClean="0">
                <a:solidFill>
                  <a:srgbClr val="0000FF"/>
                </a:solidFill>
                <a:latin typeface="-윤고딕340" pitchFamily="18" charset="-127"/>
                <a:ea typeface="-윤고딕340" pitchFamily="18" charset="-127"/>
              </a:rPr>
              <a:t>반대급부가 있는 기부채납은 </a:t>
            </a:r>
            <a:r>
              <a:rPr lang="ko-KR" altLang="en-US" sz="1500" spc="-100" dirty="0" err="1" smtClean="0">
                <a:solidFill>
                  <a:srgbClr val="0000FF"/>
                </a:solidFill>
                <a:latin typeface="-윤고딕340" pitchFamily="18" charset="-127"/>
                <a:ea typeface="-윤고딕340" pitchFamily="18" charset="-127"/>
              </a:rPr>
              <a:t>부담부</a:t>
            </a:r>
            <a:r>
              <a:rPr lang="ko-KR" altLang="en-US" sz="1500" spc="-100" dirty="0" smtClean="0">
                <a:solidFill>
                  <a:srgbClr val="0000FF"/>
                </a:solidFill>
                <a:latin typeface="-윤고딕340" pitchFamily="18" charset="-127"/>
                <a:ea typeface="-윤고딕340" pitchFamily="18" charset="-127"/>
              </a:rPr>
              <a:t> 증여</a:t>
            </a:r>
            <a:r>
              <a:rPr lang="ko-KR" altLang="en-US" sz="1500" spc="-100" dirty="0" smtClean="0">
                <a:solidFill>
                  <a:schemeClr val="tx1"/>
                </a:solidFill>
                <a:latin typeface="-윤고딕320" pitchFamily="18" charset="-127"/>
                <a:ea typeface="-윤고딕320" pitchFamily="18" charset="-127"/>
              </a:rPr>
              <a:t>로 보며</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서로에게 </a:t>
            </a:r>
            <a:r>
              <a:rPr lang="ko-KR" altLang="en-US" sz="1500" spc="-100" dirty="0" smtClean="0">
                <a:solidFill>
                  <a:srgbClr val="0000FF"/>
                </a:solidFill>
                <a:latin typeface="-윤고딕340" pitchFamily="18" charset="-127"/>
                <a:ea typeface="-윤고딕340" pitchFamily="18" charset="-127"/>
              </a:rPr>
              <a:t>이행청구가 가능한 쌍무계약</a:t>
            </a:r>
            <a:r>
              <a:rPr lang="ko-KR" altLang="en-US" sz="1500" spc="-100" dirty="0" smtClean="0">
                <a:solidFill>
                  <a:schemeClr val="tx1"/>
                </a:solidFill>
                <a:latin typeface="-윤고딕320" pitchFamily="18" charset="-127"/>
                <a:ea typeface="-윤고딕320" pitchFamily="18" charset="-127"/>
              </a:rPr>
              <a:t>이고</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서로 대가적 의미가 있는 급부를 부담하게 되므로 </a:t>
            </a:r>
            <a:r>
              <a:rPr lang="ko-KR" altLang="en-US" sz="1500" spc="-100" dirty="0" smtClean="0">
                <a:solidFill>
                  <a:srgbClr val="0000FF"/>
                </a:solidFill>
                <a:latin typeface="-윤고딕340" pitchFamily="18" charset="-127"/>
                <a:ea typeface="-윤고딕340" pitchFamily="18" charset="-127"/>
              </a:rPr>
              <a:t>유상계약</a:t>
            </a:r>
            <a:r>
              <a:rPr lang="ko-KR" altLang="en-US" sz="1500" spc="-100" dirty="0" smtClean="0">
                <a:solidFill>
                  <a:schemeClr val="tx1"/>
                </a:solidFill>
                <a:latin typeface="-윤고딕320" pitchFamily="18" charset="-127"/>
                <a:ea typeface="-윤고딕320" pitchFamily="18" charset="-127"/>
              </a:rPr>
              <a:t>임 </a:t>
            </a:r>
            <a:endParaRPr lang="en-US" altLang="ko-KR" sz="1500" spc="-100" dirty="0" smtClean="0">
              <a:solidFill>
                <a:schemeClr val="tx1"/>
              </a:solidFill>
              <a:latin typeface="-윤고딕320" pitchFamily="18" charset="-127"/>
              <a:ea typeface="-윤고딕320" pitchFamily="18" charset="-127"/>
            </a:endParaRPr>
          </a:p>
          <a:p>
            <a:pPr marL="177800" indent="-177800">
              <a:lnSpc>
                <a:spcPct val="120000"/>
              </a:lnSpc>
              <a:spcAft>
                <a:spcPts val="200"/>
              </a:spcAft>
              <a:buClr>
                <a:srgbClr val="990033"/>
              </a:buClr>
              <a:buFont typeface="Wingdings" pitchFamily="2" charset="2"/>
              <a:buChar char="ü"/>
            </a:pPr>
            <a:r>
              <a:rPr lang="ko-KR" altLang="en-US" sz="1500" spc="-100" dirty="0" smtClean="0">
                <a:solidFill>
                  <a:schemeClr val="tx1"/>
                </a:solidFill>
                <a:latin typeface="-윤고딕320" pitchFamily="18" charset="-127"/>
                <a:ea typeface="-윤고딕320" pitchFamily="18" charset="-127"/>
              </a:rPr>
              <a:t>따라서 부가적인 것이 아니라</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당사자간의 대가적 관계가 성립한다고 봄</a:t>
            </a:r>
            <a:endParaRPr lang="en-US" altLang="ko-KR" sz="1500" spc="-100" dirty="0" smtClean="0">
              <a:solidFill>
                <a:schemeClr val="tx1"/>
              </a:solidFill>
              <a:latin typeface="-윤고딕320" pitchFamily="18" charset="-127"/>
              <a:ea typeface="-윤고딕320" pitchFamily="18" charset="-127"/>
            </a:endParaRPr>
          </a:p>
        </p:txBody>
      </p:sp>
      <p:sp>
        <p:nvSpPr>
          <p:cNvPr id="28" name="모서리가 둥근 직사각형 27"/>
          <p:cNvSpPr/>
          <p:nvPr/>
        </p:nvSpPr>
        <p:spPr>
          <a:xfrm>
            <a:off x="738188" y="6787767"/>
            <a:ext cx="1872208" cy="636921"/>
          </a:xfrm>
          <a:prstGeom prst="roundRect">
            <a:avLst>
              <a:gd name="adj" fmla="val 7914"/>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ko-KR" altLang="en-US" sz="2000" spc="-100" dirty="0" smtClean="0">
                <a:latin typeface="-윤고딕340" pitchFamily="18" charset="-127"/>
                <a:ea typeface="-윤고딕340" pitchFamily="18" charset="-127"/>
              </a:rPr>
              <a:t>기타 견해 </a:t>
            </a:r>
            <a:r>
              <a:rPr lang="en-US" altLang="ko-KR" sz="2000" spc="-100" dirty="0" smtClean="0">
                <a:latin typeface="-윤고딕340" pitchFamily="18" charset="-127"/>
                <a:ea typeface="-윤고딕340" pitchFamily="18" charset="-127"/>
              </a:rPr>
              <a:t>1</a:t>
            </a:r>
            <a:endParaRPr lang="ko-KR" altLang="en-US" sz="2000" spc="-100" dirty="0">
              <a:latin typeface="-윤고딕340" pitchFamily="18" charset="-127"/>
              <a:ea typeface="-윤고딕340" pitchFamily="18" charset="-127"/>
            </a:endParaRPr>
          </a:p>
        </p:txBody>
      </p:sp>
      <p:sp>
        <p:nvSpPr>
          <p:cNvPr id="29" name="모서리가 둥근 직사각형 28"/>
          <p:cNvSpPr/>
          <p:nvPr/>
        </p:nvSpPr>
        <p:spPr>
          <a:xfrm>
            <a:off x="2682404" y="6787767"/>
            <a:ext cx="7201371" cy="636921"/>
          </a:xfrm>
          <a:prstGeom prst="roundRect">
            <a:avLst>
              <a:gd name="adj" fmla="val 6001"/>
            </a:avLst>
          </a:prstGeom>
          <a:solidFill>
            <a:schemeClr val="bg1"/>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lnSpc>
                <a:spcPct val="120000"/>
              </a:lnSpc>
              <a:spcAft>
                <a:spcPts val="200"/>
              </a:spcAft>
              <a:buClr>
                <a:srgbClr val="990033"/>
              </a:buClr>
              <a:buFont typeface="Wingdings" pitchFamily="2" charset="2"/>
              <a:buChar char="ü"/>
            </a:pPr>
            <a:r>
              <a:rPr lang="ko-KR" altLang="en-US" sz="1500" spc="-100" dirty="0" smtClean="0">
                <a:solidFill>
                  <a:schemeClr val="tx1"/>
                </a:solidFill>
                <a:latin typeface="-윤고딕320" pitchFamily="18" charset="-127"/>
                <a:ea typeface="-윤고딕320" pitchFamily="18" charset="-127"/>
              </a:rPr>
              <a:t>일의 완성 즉 목적물의 완성을 목적으로 하고</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사용권 지급을 보수의 지급으로 인정하는 </a:t>
            </a:r>
            <a:r>
              <a:rPr lang="ko-KR" altLang="en-US" sz="1500" spc="-100" dirty="0" smtClean="0">
                <a:solidFill>
                  <a:srgbClr val="0000FF"/>
                </a:solidFill>
                <a:latin typeface="-윤고딕340" pitchFamily="18" charset="-127"/>
                <a:ea typeface="-윤고딕340" pitchFamily="18" charset="-127"/>
              </a:rPr>
              <a:t>도급계약</a:t>
            </a:r>
            <a:r>
              <a:rPr lang="ko-KR" altLang="en-US" sz="1500" spc="-100" dirty="0" smtClean="0">
                <a:solidFill>
                  <a:schemeClr val="tx1"/>
                </a:solidFill>
                <a:latin typeface="-윤고딕320" pitchFamily="18" charset="-127"/>
                <a:ea typeface="-윤고딕320" pitchFamily="18" charset="-127"/>
              </a:rPr>
              <a:t>으로 봄 </a:t>
            </a:r>
            <a:endParaRPr lang="en-US" altLang="ko-KR" sz="1500" spc="-100" dirty="0" smtClean="0">
              <a:solidFill>
                <a:schemeClr val="tx1"/>
              </a:solidFill>
              <a:latin typeface="-윤고딕320" pitchFamily="18" charset="-127"/>
              <a:ea typeface="-윤고딕320" pitchFamily="18" charset="-127"/>
            </a:endParaRPr>
          </a:p>
        </p:txBody>
      </p:sp>
      <p:sp>
        <p:nvSpPr>
          <p:cNvPr id="30" name="제목 1"/>
          <p:cNvSpPr txBox="1">
            <a:spLocks/>
          </p:cNvSpPr>
          <p:nvPr/>
        </p:nvSpPr>
        <p:spPr bwMode="auto">
          <a:xfrm>
            <a:off x="388044" y="1487526"/>
            <a:ext cx="9855200" cy="500063"/>
          </a:xfrm>
          <a:prstGeom prst="rect">
            <a:avLst/>
          </a:prstGeom>
          <a:ln>
            <a:miter lim="800000"/>
            <a:headEnd/>
            <a:tailEnd/>
          </a:ln>
        </p:spPr>
        <p:txBody>
          <a:bodyPr/>
          <a:lstStyle/>
          <a:p>
            <a:pPr>
              <a:defRPr/>
            </a:pPr>
            <a:r>
              <a:rPr kumimoji="0" lang="en-US" altLang="ko-KR" sz="2000" dirty="0" smtClean="0">
                <a:solidFill>
                  <a:schemeClr val="tx2"/>
                </a:solidFill>
                <a:latin typeface="-윤고딕350" pitchFamily="18" charset="-127"/>
                <a:ea typeface="-윤고딕350" pitchFamily="18" charset="-127"/>
                <a:cs typeface="Arial" pitchFamily="34" charset="0"/>
              </a:rPr>
              <a:t>1) </a:t>
            </a:r>
            <a:r>
              <a:rPr lang="ko-KR" altLang="en-US" sz="2000" dirty="0" smtClean="0">
                <a:solidFill>
                  <a:schemeClr val="tx2"/>
                </a:solidFill>
                <a:latin typeface="-윤고딕350" pitchFamily="18" charset="-127"/>
                <a:ea typeface="-윤고딕350" pitchFamily="18" charset="-127"/>
                <a:cs typeface="Arial" pitchFamily="34" charset="0"/>
              </a:rPr>
              <a:t>인허가를 조건으로 특정 재산을 기부채납 받는 경우의 법리</a:t>
            </a:r>
            <a:endParaRPr kumimoji="0" lang="ko-KR" altLang="en-US" sz="2000" dirty="0">
              <a:solidFill>
                <a:schemeClr val="tx2"/>
              </a:solidFill>
              <a:latin typeface="-윤고딕350" pitchFamily="18" charset="-127"/>
              <a:ea typeface="-윤고딕350" pitchFamily="18" charset="-127"/>
            </a:endParaRPr>
          </a:p>
        </p:txBody>
      </p:sp>
      <p:sp>
        <p:nvSpPr>
          <p:cNvPr id="31" name="모서리가 둥근 직사각형 30"/>
          <p:cNvSpPr/>
          <p:nvPr/>
        </p:nvSpPr>
        <p:spPr>
          <a:xfrm>
            <a:off x="738188" y="1929162"/>
            <a:ext cx="1872208" cy="1408431"/>
          </a:xfrm>
          <a:prstGeom prst="roundRect">
            <a:avLst>
              <a:gd name="adj" fmla="val 7914"/>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spcAft>
                <a:spcPts val="600"/>
              </a:spcAft>
            </a:pPr>
            <a:r>
              <a:rPr lang="ko-KR" altLang="en-US" sz="2000" spc="-100" dirty="0" err="1" smtClean="0">
                <a:latin typeface="-윤고딕340" pitchFamily="18" charset="-127"/>
                <a:ea typeface="-윤고딕340" pitchFamily="18" charset="-127"/>
              </a:rPr>
              <a:t>유력설</a:t>
            </a:r>
            <a:endParaRPr lang="en-US" altLang="ko-KR" sz="2000" spc="-100" dirty="0" smtClean="0">
              <a:latin typeface="-윤고딕340" pitchFamily="18" charset="-127"/>
              <a:ea typeface="-윤고딕340" pitchFamily="18" charset="-127"/>
            </a:endParaRPr>
          </a:p>
          <a:p>
            <a:pPr algn="ctr"/>
            <a:r>
              <a:rPr lang="ko-KR" altLang="en-US" sz="1600" spc="-100" dirty="0" smtClean="0">
                <a:latin typeface="-윤고딕340" pitchFamily="18" charset="-127"/>
                <a:ea typeface="-윤고딕340" pitchFamily="18" charset="-127"/>
              </a:rPr>
              <a:t>사법상의 증여계약</a:t>
            </a:r>
            <a:endParaRPr lang="ko-KR" altLang="en-US" sz="1600" spc="-100" dirty="0">
              <a:latin typeface="-윤고딕340" pitchFamily="18" charset="-127"/>
              <a:ea typeface="-윤고딕340" pitchFamily="18" charset="-127"/>
            </a:endParaRPr>
          </a:p>
        </p:txBody>
      </p:sp>
      <p:sp>
        <p:nvSpPr>
          <p:cNvPr id="32" name="모서리가 둥근 직사각형 31"/>
          <p:cNvSpPr/>
          <p:nvPr/>
        </p:nvSpPr>
        <p:spPr>
          <a:xfrm>
            <a:off x="2682404" y="1929162"/>
            <a:ext cx="7201371" cy="1408431"/>
          </a:xfrm>
          <a:prstGeom prst="roundRect">
            <a:avLst>
              <a:gd name="adj" fmla="val 6001"/>
            </a:avLst>
          </a:prstGeom>
          <a:solidFill>
            <a:schemeClr val="bg1"/>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lnSpc>
                <a:spcPct val="120000"/>
              </a:lnSpc>
              <a:spcAft>
                <a:spcPts val="200"/>
              </a:spcAft>
              <a:buClr>
                <a:srgbClr val="990033"/>
              </a:buClr>
              <a:buFont typeface="Wingdings" pitchFamily="2" charset="2"/>
              <a:buChar char="ü"/>
            </a:pPr>
            <a:r>
              <a:rPr lang="ko-KR" altLang="en-US" sz="1500" spc="-100" dirty="0" smtClean="0">
                <a:solidFill>
                  <a:schemeClr val="tx1"/>
                </a:solidFill>
                <a:latin typeface="-윤고딕320" pitchFamily="18" charset="-127"/>
                <a:ea typeface="-윤고딕320" pitchFamily="18" charset="-127"/>
              </a:rPr>
              <a:t>기부채납을 </a:t>
            </a:r>
            <a:r>
              <a:rPr lang="ko-KR" altLang="en-US" sz="1500" spc="-100" dirty="0" smtClean="0">
                <a:solidFill>
                  <a:srgbClr val="0000FF"/>
                </a:solidFill>
                <a:latin typeface="-윤고딕340" pitchFamily="18" charset="-127"/>
                <a:ea typeface="-윤고딕340" pitchFamily="18" charset="-127"/>
              </a:rPr>
              <a:t>사법상의 증여</a:t>
            </a:r>
            <a:r>
              <a:rPr lang="ko-KR" altLang="en-US" sz="1500" spc="-100" dirty="0" smtClean="0">
                <a:solidFill>
                  <a:schemeClr val="tx1"/>
                </a:solidFill>
                <a:latin typeface="-윤고딕320" pitchFamily="18" charset="-127"/>
                <a:ea typeface="-윤고딕320" pitchFamily="18" charset="-127"/>
              </a:rPr>
              <a:t>로 보며</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당사자 일방이 무상으로</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재산을 </a:t>
            </a:r>
            <a:r>
              <a:rPr lang="ko-KR" altLang="en-US" sz="1500" spc="-100" dirty="0" err="1" smtClean="0">
                <a:solidFill>
                  <a:schemeClr val="tx1"/>
                </a:solidFill>
                <a:latin typeface="-윤고딕320" pitchFamily="18" charset="-127"/>
                <a:ea typeface="-윤고딕320" pitchFamily="18" charset="-127"/>
              </a:rPr>
              <a:t>상대방에에</a:t>
            </a:r>
            <a:r>
              <a:rPr lang="ko-KR" altLang="en-US" sz="1500" spc="-100" dirty="0" smtClean="0">
                <a:solidFill>
                  <a:schemeClr val="tx1"/>
                </a:solidFill>
                <a:latin typeface="-윤고딕320" pitchFamily="18" charset="-127"/>
                <a:ea typeface="-윤고딕320" pitchFamily="18" charset="-127"/>
              </a:rPr>
              <a:t> 수여한다는 의사를 표시하고</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상대방이 이를 승낙함으로써 성립하는</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rgbClr val="0000FF"/>
                </a:solidFill>
                <a:latin typeface="-윤고딕340" pitchFamily="18" charset="-127"/>
                <a:ea typeface="-윤고딕340" pitchFamily="18" charset="-127"/>
              </a:rPr>
              <a:t>민법 </a:t>
            </a:r>
            <a:r>
              <a:rPr lang="en-US" altLang="ko-KR" sz="1500" spc="-100" dirty="0" smtClean="0">
                <a:solidFill>
                  <a:srgbClr val="0000FF"/>
                </a:solidFill>
                <a:latin typeface="-윤고딕340" pitchFamily="18" charset="-127"/>
                <a:ea typeface="-윤고딕340" pitchFamily="18" charset="-127"/>
              </a:rPr>
              <a:t>554</a:t>
            </a:r>
            <a:r>
              <a:rPr lang="ko-KR" altLang="en-US" sz="1500" spc="-100" dirty="0" smtClean="0">
                <a:solidFill>
                  <a:srgbClr val="0000FF"/>
                </a:solidFill>
                <a:latin typeface="-윤고딕340" pitchFamily="18" charset="-127"/>
                <a:ea typeface="-윤고딕340" pitchFamily="18" charset="-127"/>
              </a:rPr>
              <a:t>조에 의거한 계약으로 무상계약이며 한 당사자만 이행의무를 부담하는 </a:t>
            </a:r>
            <a:r>
              <a:rPr lang="ko-KR" altLang="en-US" sz="1500" spc="-100" dirty="0" err="1" smtClean="0">
                <a:solidFill>
                  <a:srgbClr val="0000FF"/>
                </a:solidFill>
                <a:latin typeface="-윤고딕340" pitchFamily="18" charset="-127"/>
                <a:ea typeface="-윤고딕340" pitchFamily="18" charset="-127"/>
              </a:rPr>
              <a:t>편무계약</a:t>
            </a:r>
            <a:endParaRPr lang="en-US" altLang="ko-KR" sz="1500" spc="-100" dirty="0" smtClean="0">
              <a:solidFill>
                <a:srgbClr val="0000FF"/>
              </a:solidFill>
              <a:latin typeface="-윤고딕340" pitchFamily="18" charset="-127"/>
              <a:ea typeface="-윤고딕340" pitchFamily="18" charset="-127"/>
            </a:endParaRPr>
          </a:p>
          <a:p>
            <a:pPr>
              <a:lnSpc>
                <a:spcPct val="120000"/>
              </a:lnSpc>
              <a:spcAft>
                <a:spcPts val="200"/>
              </a:spcAft>
              <a:buClr>
                <a:srgbClr val="990033"/>
              </a:buClr>
            </a:pPr>
            <a:r>
              <a:rPr lang="en-US" altLang="ko-KR" sz="1500" spc="-100" dirty="0" smtClean="0">
                <a:solidFill>
                  <a:schemeClr val="tx1"/>
                </a:solidFill>
                <a:latin typeface="-윤고딕320" pitchFamily="18" charset="-127"/>
                <a:ea typeface="-윤고딕320" pitchFamily="18" charset="-127"/>
              </a:rPr>
              <a:t> </a:t>
            </a:r>
            <a:r>
              <a:rPr lang="en-US" altLang="ko-KR" sz="1400" spc="-100" dirty="0" smtClean="0">
                <a:solidFill>
                  <a:schemeClr val="tx1"/>
                </a:solidFill>
                <a:latin typeface="-윤고딕320" pitchFamily="18" charset="-127"/>
                <a:ea typeface="-윤고딕320" pitchFamily="18" charset="-127"/>
              </a:rPr>
              <a:t>-</a:t>
            </a:r>
            <a:r>
              <a:rPr lang="ko-KR" altLang="en-US" sz="1400" spc="-100" dirty="0" err="1" smtClean="0">
                <a:solidFill>
                  <a:schemeClr val="tx1"/>
                </a:solidFill>
                <a:latin typeface="-윤고딕320" pitchFamily="18" charset="-127"/>
                <a:ea typeface="-윤고딕320" pitchFamily="18" charset="-127"/>
              </a:rPr>
              <a:t>기부시에</a:t>
            </a:r>
            <a:r>
              <a:rPr lang="ko-KR" altLang="en-US" sz="1400" spc="-100" dirty="0" smtClean="0">
                <a:solidFill>
                  <a:schemeClr val="tx1"/>
                </a:solidFill>
                <a:latin typeface="-윤고딕320" pitchFamily="18" charset="-127"/>
                <a:ea typeface="-윤고딕320" pitchFamily="18" charset="-127"/>
              </a:rPr>
              <a:t> 조건을 붙이지 못하도록 되어 있어 </a:t>
            </a:r>
            <a:r>
              <a:rPr lang="ko-KR" altLang="en-US" sz="1400" spc="-100" dirty="0" err="1" smtClean="0">
                <a:solidFill>
                  <a:schemeClr val="tx1"/>
                </a:solidFill>
                <a:latin typeface="-윤고딕320" pitchFamily="18" charset="-127"/>
                <a:ea typeface="-윤고딕320" pitchFamily="18" charset="-127"/>
              </a:rPr>
              <a:t>조건없는</a:t>
            </a:r>
            <a:r>
              <a:rPr lang="ko-KR" altLang="en-US" sz="1400" spc="-100" dirty="0" smtClean="0">
                <a:solidFill>
                  <a:schemeClr val="tx1"/>
                </a:solidFill>
                <a:latin typeface="-윤고딕320" pitchFamily="18" charset="-127"/>
                <a:ea typeface="-윤고딕320" pitchFamily="18" charset="-127"/>
              </a:rPr>
              <a:t> 증여로서의 성질 인정</a:t>
            </a:r>
            <a:endParaRPr lang="en-US" altLang="ko-KR" sz="1400" spc="-100" dirty="0" smtClean="0">
              <a:solidFill>
                <a:schemeClr val="tx1"/>
              </a:solidFill>
              <a:latin typeface="-윤고딕320" pitchFamily="18" charset="-127"/>
              <a:ea typeface="-윤고딕320" pitchFamily="18" charset="-127"/>
            </a:endParaRPr>
          </a:p>
          <a:p>
            <a:pPr>
              <a:lnSpc>
                <a:spcPct val="120000"/>
              </a:lnSpc>
              <a:spcAft>
                <a:spcPts val="200"/>
              </a:spcAft>
              <a:buClr>
                <a:srgbClr val="990033"/>
              </a:buClr>
            </a:pPr>
            <a:r>
              <a:rPr lang="en-US" altLang="ko-KR" sz="1400" spc="-100" dirty="0" smtClean="0">
                <a:solidFill>
                  <a:schemeClr val="tx1"/>
                </a:solidFill>
                <a:latin typeface="-윤고딕320" pitchFamily="18" charset="-127"/>
                <a:ea typeface="-윤고딕320" pitchFamily="18" charset="-127"/>
              </a:rPr>
              <a:t> -</a:t>
            </a:r>
            <a:r>
              <a:rPr lang="ko-KR" altLang="en-US" sz="1400" spc="-100" dirty="0" smtClean="0">
                <a:solidFill>
                  <a:schemeClr val="tx1"/>
                </a:solidFill>
                <a:latin typeface="-윤고딕320" pitchFamily="18" charset="-127"/>
                <a:ea typeface="-윤고딕320" pitchFamily="18" charset="-127"/>
              </a:rPr>
              <a:t>일본 유사제도인 지도요강에 의한 부담금 부과를 사법상 증여로 보고 있는 점 등 고려</a:t>
            </a:r>
            <a:endParaRPr lang="en-US" altLang="ko-KR" sz="1400" spc="-100" dirty="0" smtClean="0">
              <a:solidFill>
                <a:schemeClr val="tx1"/>
              </a:solidFill>
              <a:latin typeface="-윤고딕320" pitchFamily="18" charset="-127"/>
              <a:ea typeface="-윤고딕320" pitchFamily="18" charset="-127"/>
            </a:endParaRPr>
          </a:p>
        </p:txBody>
      </p:sp>
      <p:sp>
        <p:nvSpPr>
          <p:cNvPr id="33" name="모서리가 둥근 직사각형 32"/>
          <p:cNvSpPr/>
          <p:nvPr/>
        </p:nvSpPr>
        <p:spPr>
          <a:xfrm>
            <a:off x="738188" y="3419643"/>
            <a:ext cx="1872208" cy="802767"/>
          </a:xfrm>
          <a:prstGeom prst="roundRect">
            <a:avLst>
              <a:gd name="adj" fmla="val 7914"/>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ko-KR" altLang="en-US" sz="2000" spc="-100" dirty="0" smtClean="0">
                <a:latin typeface="-윤고딕340" pitchFamily="18" charset="-127"/>
                <a:ea typeface="-윤고딕340" pitchFamily="18" charset="-127"/>
              </a:rPr>
              <a:t>기타 견해 </a:t>
            </a:r>
            <a:r>
              <a:rPr lang="en-US" altLang="ko-KR" sz="2000" spc="-100" dirty="0" smtClean="0">
                <a:latin typeface="-윤고딕340" pitchFamily="18" charset="-127"/>
                <a:ea typeface="-윤고딕340" pitchFamily="18" charset="-127"/>
              </a:rPr>
              <a:t>1</a:t>
            </a:r>
            <a:endParaRPr lang="ko-KR" altLang="en-US" sz="2000" spc="-100" dirty="0">
              <a:latin typeface="-윤고딕340" pitchFamily="18" charset="-127"/>
              <a:ea typeface="-윤고딕340" pitchFamily="18" charset="-127"/>
            </a:endParaRPr>
          </a:p>
        </p:txBody>
      </p:sp>
      <p:sp>
        <p:nvSpPr>
          <p:cNvPr id="34" name="모서리가 둥근 직사각형 33"/>
          <p:cNvSpPr/>
          <p:nvPr/>
        </p:nvSpPr>
        <p:spPr>
          <a:xfrm>
            <a:off x="2682404" y="3419643"/>
            <a:ext cx="7201371" cy="802767"/>
          </a:xfrm>
          <a:prstGeom prst="roundRect">
            <a:avLst>
              <a:gd name="adj" fmla="val 6001"/>
            </a:avLst>
          </a:prstGeom>
          <a:solidFill>
            <a:schemeClr val="bg1"/>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lnSpc>
                <a:spcPct val="120000"/>
              </a:lnSpc>
              <a:spcAft>
                <a:spcPts val="200"/>
              </a:spcAft>
              <a:buClr>
                <a:srgbClr val="990033"/>
              </a:buClr>
              <a:buFont typeface="Wingdings" pitchFamily="2" charset="2"/>
              <a:buChar char="ü"/>
            </a:pPr>
            <a:r>
              <a:rPr lang="ko-KR" altLang="en-US" sz="1500" spc="-100" dirty="0" smtClean="0">
                <a:solidFill>
                  <a:srgbClr val="0000FF"/>
                </a:solidFill>
                <a:latin typeface="-윤고딕340" pitchFamily="18" charset="-127"/>
                <a:ea typeface="-윤고딕340" pitchFamily="18" charset="-127"/>
              </a:rPr>
              <a:t>사법상의 증여로 보되</a:t>
            </a:r>
            <a:r>
              <a:rPr lang="en-US" altLang="ko-KR" sz="1500" spc="-100" dirty="0" smtClean="0">
                <a:solidFill>
                  <a:srgbClr val="0000FF"/>
                </a:solidFill>
                <a:latin typeface="-윤고딕340" pitchFamily="18" charset="-127"/>
                <a:ea typeface="-윤고딕340" pitchFamily="18" charset="-127"/>
              </a:rPr>
              <a:t>, </a:t>
            </a:r>
            <a:r>
              <a:rPr lang="ko-KR" altLang="en-US" sz="1500" spc="-100" dirty="0" smtClean="0">
                <a:solidFill>
                  <a:srgbClr val="0000FF"/>
                </a:solidFill>
                <a:latin typeface="-윤고딕340" pitchFamily="18" charset="-127"/>
                <a:ea typeface="-윤고딕340" pitchFamily="18" charset="-127"/>
              </a:rPr>
              <a:t>쌍무계약의 성질</a:t>
            </a:r>
            <a:r>
              <a:rPr lang="ko-KR" altLang="en-US" sz="1500" spc="-100" dirty="0" smtClean="0">
                <a:solidFill>
                  <a:schemeClr val="tx1"/>
                </a:solidFill>
                <a:latin typeface="-윤고딕320" pitchFamily="18" charset="-127"/>
                <a:ea typeface="-윤고딕320" pitchFamily="18" charset="-127"/>
              </a:rPr>
              <a:t>을 가지며</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다만 기부가 행정행위의 법률적 요건이 되는 것이 아니므로</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공익성을 중시하여 </a:t>
            </a:r>
            <a:r>
              <a:rPr lang="ko-KR" altLang="en-US" sz="1500" spc="-100" dirty="0" err="1" smtClean="0">
                <a:solidFill>
                  <a:schemeClr val="tx1"/>
                </a:solidFill>
                <a:latin typeface="-윤고딕320" pitchFamily="18" charset="-127"/>
                <a:ea typeface="-윤고딕320" pitchFamily="18" charset="-127"/>
              </a:rPr>
              <a:t>무상성을</a:t>
            </a:r>
            <a:r>
              <a:rPr lang="ko-KR" altLang="en-US" sz="1500" spc="-100" dirty="0" smtClean="0">
                <a:solidFill>
                  <a:schemeClr val="tx1"/>
                </a:solidFill>
                <a:latin typeface="-윤고딕320" pitchFamily="18" charset="-127"/>
                <a:ea typeface="-윤고딕320" pitchFamily="18" charset="-127"/>
              </a:rPr>
              <a:t> 인정할 수 있고</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이를 </a:t>
            </a:r>
            <a:r>
              <a:rPr lang="ko-KR" altLang="en-US" sz="1500" spc="-100" dirty="0" smtClean="0">
                <a:solidFill>
                  <a:srgbClr val="0000FF"/>
                </a:solidFill>
                <a:latin typeface="-윤고딕340" pitchFamily="18" charset="-127"/>
                <a:ea typeface="-윤고딕340" pitchFamily="18" charset="-127"/>
              </a:rPr>
              <a:t>부담부 증여</a:t>
            </a:r>
            <a:r>
              <a:rPr lang="ko-KR" altLang="en-US" sz="1500" spc="-100" dirty="0" smtClean="0">
                <a:solidFill>
                  <a:schemeClr val="tx1"/>
                </a:solidFill>
                <a:latin typeface="-윤고딕320" pitchFamily="18" charset="-127"/>
                <a:ea typeface="-윤고딕320" pitchFamily="18" charset="-127"/>
              </a:rPr>
              <a:t>로 보아야 함</a:t>
            </a:r>
            <a:endParaRPr lang="en-US" altLang="ko-KR" sz="1500" spc="-100" dirty="0" smtClean="0">
              <a:solidFill>
                <a:schemeClr val="tx1"/>
              </a:solidFill>
              <a:latin typeface="-윤고딕320" pitchFamily="18" charset="-127"/>
              <a:ea typeface="-윤고딕320" pitchFamily="18" charset="-127"/>
            </a:endParaRPr>
          </a:p>
        </p:txBody>
      </p:sp>
      <p:sp>
        <p:nvSpPr>
          <p:cNvPr id="35" name="모서리가 둥근 직사각형 34"/>
          <p:cNvSpPr/>
          <p:nvPr/>
        </p:nvSpPr>
        <p:spPr>
          <a:xfrm>
            <a:off x="738188" y="4300468"/>
            <a:ext cx="1872208" cy="842266"/>
          </a:xfrm>
          <a:prstGeom prst="roundRect">
            <a:avLst>
              <a:gd name="adj" fmla="val 7914"/>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ko-KR" altLang="en-US" sz="2000" spc="-100" dirty="0" smtClean="0">
                <a:latin typeface="-윤고딕340" pitchFamily="18" charset="-127"/>
                <a:ea typeface="-윤고딕340" pitchFamily="18" charset="-127"/>
              </a:rPr>
              <a:t>기타 견해 </a:t>
            </a:r>
            <a:r>
              <a:rPr lang="en-US" altLang="ko-KR" sz="2000" spc="-100" dirty="0" smtClean="0">
                <a:latin typeface="-윤고딕340" pitchFamily="18" charset="-127"/>
                <a:ea typeface="-윤고딕340" pitchFamily="18" charset="-127"/>
              </a:rPr>
              <a:t>2</a:t>
            </a:r>
            <a:endParaRPr lang="ko-KR" altLang="en-US" sz="2000" spc="-100" dirty="0">
              <a:latin typeface="-윤고딕340" pitchFamily="18" charset="-127"/>
              <a:ea typeface="-윤고딕340" pitchFamily="18" charset="-127"/>
            </a:endParaRPr>
          </a:p>
        </p:txBody>
      </p:sp>
      <p:sp>
        <p:nvSpPr>
          <p:cNvPr id="36" name="모서리가 둥근 직사각형 35"/>
          <p:cNvSpPr/>
          <p:nvPr/>
        </p:nvSpPr>
        <p:spPr>
          <a:xfrm>
            <a:off x="2682404" y="4300468"/>
            <a:ext cx="7201371" cy="842266"/>
          </a:xfrm>
          <a:prstGeom prst="roundRect">
            <a:avLst>
              <a:gd name="adj" fmla="val 6001"/>
            </a:avLst>
          </a:prstGeom>
          <a:solidFill>
            <a:schemeClr val="bg1"/>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lnSpc>
                <a:spcPct val="120000"/>
              </a:lnSpc>
              <a:spcAft>
                <a:spcPts val="200"/>
              </a:spcAft>
              <a:buClr>
                <a:srgbClr val="990033"/>
              </a:buClr>
              <a:buFont typeface="Wingdings" pitchFamily="2" charset="2"/>
              <a:buChar char="ü"/>
            </a:pPr>
            <a:r>
              <a:rPr lang="ko-KR" altLang="en-US" sz="1500" spc="-100" dirty="0" smtClean="0">
                <a:solidFill>
                  <a:srgbClr val="0000FF"/>
                </a:solidFill>
                <a:latin typeface="-윤고딕340" pitchFamily="18" charset="-127"/>
                <a:ea typeface="-윤고딕340" pitchFamily="18" charset="-127"/>
              </a:rPr>
              <a:t>개발행위허가에 따라 설치하는 공공시설 규정은 공법상 의무이행으로 봄</a:t>
            </a:r>
            <a:endParaRPr lang="en-US" altLang="ko-KR" sz="1500" spc="-100" dirty="0" smtClean="0">
              <a:solidFill>
                <a:srgbClr val="0000FF"/>
              </a:solidFill>
              <a:latin typeface="-윤고딕340" pitchFamily="18" charset="-127"/>
              <a:ea typeface="-윤고딕340" pitchFamily="18" charset="-127"/>
            </a:endParaRPr>
          </a:p>
          <a:p>
            <a:pPr marL="177800" indent="-177800">
              <a:lnSpc>
                <a:spcPct val="120000"/>
              </a:lnSpc>
              <a:spcAft>
                <a:spcPts val="200"/>
              </a:spcAft>
              <a:buClr>
                <a:srgbClr val="990033"/>
              </a:buClr>
            </a:pP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행정처분 또는 부담에 의해 부과된 기부채납은 순수한 증여계약에 해당하지 않으며</a:t>
            </a:r>
            <a:r>
              <a:rPr lang="en-US" altLang="ko-KR" sz="1500" spc="-100" dirty="0" smtClean="0">
                <a:solidFill>
                  <a:schemeClr val="tx1"/>
                </a:solidFill>
                <a:latin typeface="-윤고딕320" pitchFamily="18" charset="-127"/>
                <a:ea typeface="-윤고딕320" pitchFamily="18" charset="-127"/>
              </a:rPr>
              <a:t>, </a:t>
            </a:r>
            <a:r>
              <a:rPr lang="ko-KR" altLang="en-US" sz="1500" spc="-100" dirty="0" smtClean="0">
                <a:solidFill>
                  <a:schemeClr val="tx1"/>
                </a:solidFill>
                <a:latin typeface="-윤고딕320" pitchFamily="18" charset="-127"/>
                <a:ea typeface="-윤고딕320" pitchFamily="18" charset="-127"/>
              </a:rPr>
              <a:t>상대방이 있는 행정행위로 보아야 함 </a:t>
            </a:r>
            <a:endParaRPr lang="en-US" altLang="ko-KR" sz="1500" spc="-100" dirty="0" smtClean="0">
              <a:solidFill>
                <a:schemeClr val="tx1"/>
              </a:solidFill>
              <a:latin typeface="-윤고딕320" pitchFamily="18" charset="-127"/>
              <a:ea typeface="-윤고딕320" pitchFamily="18" charset="-127"/>
            </a:endParaRPr>
          </a:p>
        </p:txBody>
      </p:sp>
    </p:spTree>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디자인 사용자 지정">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디자인 사용자 지정">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디자인 사용자 지정">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2064</TotalTime>
  <Words>3425</Words>
  <Application>Microsoft Office PowerPoint</Application>
  <PresentationFormat>사용자 지정</PresentationFormat>
  <Paragraphs>555</Paragraphs>
  <Slides>27</Slides>
  <Notes>0</Notes>
  <HiddenSlides>0</HiddenSlides>
  <MMClips>0</MMClips>
  <ScaleCrop>false</ScaleCrop>
  <HeadingPairs>
    <vt:vector size="6" baseType="variant">
      <vt:variant>
        <vt:lpstr>사용한 글꼴</vt:lpstr>
      </vt:variant>
      <vt:variant>
        <vt:i4>10</vt:i4>
      </vt:variant>
      <vt:variant>
        <vt:lpstr>테마</vt:lpstr>
      </vt:variant>
      <vt:variant>
        <vt:i4>4</vt:i4>
      </vt:variant>
      <vt:variant>
        <vt:lpstr>슬라이드 제목</vt:lpstr>
      </vt:variant>
      <vt:variant>
        <vt:i4>27</vt:i4>
      </vt:variant>
    </vt:vector>
  </HeadingPairs>
  <TitlesOfParts>
    <vt:vector size="41" baseType="lpstr">
      <vt:lpstr>굴림</vt:lpstr>
      <vt:lpstr>Arial</vt:lpstr>
      <vt:lpstr>맑은 고딕</vt:lpstr>
      <vt:lpstr>-윤고딕340</vt:lpstr>
      <vt:lpstr>-윤고딕330</vt:lpstr>
      <vt:lpstr>-윤고딕350</vt:lpstr>
      <vt:lpstr>다음_Regular</vt:lpstr>
      <vt:lpstr>-윤고딕360</vt:lpstr>
      <vt:lpstr>Wingdings</vt:lpstr>
      <vt:lpstr>-윤고딕320</vt:lpstr>
      <vt:lpstr>Office 테마</vt:lpstr>
      <vt:lpstr>디자인 사용자 지정</vt:lpstr>
      <vt:lpstr>1_디자인 사용자 지정</vt:lpstr>
      <vt:lpstr>2_디자인 사용자 지정</vt:lpstr>
      <vt:lpstr>슬라이드 1</vt:lpstr>
      <vt:lpstr>슬라이드 2</vt:lpstr>
      <vt:lpstr>슬라이드 3</vt:lpstr>
      <vt:lpstr>슬라이드 4</vt:lpstr>
      <vt:lpstr>슬라이드 5</vt:lpstr>
      <vt:lpstr>슬라이드 6</vt:lpstr>
      <vt:lpstr>슬라이드 7</vt:lpstr>
      <vt:lpstr>슬라이드 8</vt:lpstr>
      <vt:lpstr>슬라이드 9</vt:lpstr>
      <vt:lpstr>슬라이드 10</vt:lpstr>
      <vt:lpstr>슬라이드 11</vt:lpstr>
      <vt:lpstr>슬라이드 12</vt:lpstr>
      <vt:lpstr>슬라이드 13</vt:lpstr>
      <vt:lpstr>슬라이드 14</vt:lpstr>
      <vt:lpstr>슬라이드 15</vt:lpstr>
      <vt:lpstr>슬라이드 16</vt:lpstr>
      <vt:lpstr>슬라이드 17</vt:lpstr>
      <vt:lpstr>슬라이드 18</vt:lpstr>
      <vt:lpstr>슬라이드 19</vt:lpstr>
      <vt:lpstr>슬라이드 20</vt:lpstr>
      <vt:lpstr>슬라이드 21</vt:lpstr>
      <vt:lpstr>슬라이드 22</vt:lpstr>
      <vt:lpstr>슬라이드 23</vt:lpstr>
      <vt:lpstr>슬라이드 24</vt:lpstr>
      <vt:lpstr>슬라이드 25</vt:lpstr>
      <vt:lpstr>슬라이드 26</vt:lpstr>
      <vt:lpstr>슬라이드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적정한 기부채납 가이드라인 마련을 위한 연구</dc:title>
  <dc:creator>user1</dc:creator>
  <cp:lastModifiedBy>System</cp:lastModifiedBy>
  <cp:revision>117</cp:revision>
  <dcterms:created xsi:type="dcterms:W3CDTF">2012-10-30T02:34:39Z</dcterms:created>
  <dcterms:modified xsi:type="dcterms:W3CDTF">2013-04-09T02:42:36Z</dcterms:modified>
</cp:coreProperties>
</file>